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7"/>
  </p:notesMasterIdLst>
  <p:sldIdLst>
    <p:sldId id="256" r:id="rId2"/>
    <p:sldId id="3003" r:id="rId3"/>
    <p:sldId id="258" r:id="rId4"/>
    <p:sldId id="3018" r:id="rId5"/>
    <p:sldId id="3019" r:id="rId6"/>
    <p:sldId id="3020" r:id="rId7"/>
    <p:sldId id="266" r:id="rId8"/>
    <p:sldId id="283" r:id="rId9"/>
    <p:sldId id="285" r:id="rId10"/>
    <p:sldId id="2991" r:id="rId11"/>
    <p:sldId id="2992" r:id="rId12"/>
    <p:sldId id="2994" r:id="rId13"/>
    <p:sldId id="2993" r:id="rId14"/>
    <p:sldId id="2995" r:id="rId15"/>
    <p:sldId id="267" r:id="rId16"/>
    <p:sldId id="287" r:id="rId17"/>
    <p:sldId id="288" r:id="rId18"/>
    <p:sldId id="265" r:id="rId19"/>
    <p:sldId id="3004" r:id="rId20"/>
    <p:sldId id="3005" r:id="rId21"/>
    <p:sldId id="282" r:id="rId22"/>
    <p:sldId id="289" r:id="rId23"/>
    <p:sldId id="2997" r:id="rId24"/>
    <p:sldId id="2953" r:id="rId25"/>
    <p:sldId id="2998" r:id="rId26"/>
    <p:sldId id="291" r:id="rId27"/>
    <p:sldId id="293" r:id="rId28"/>
    <p:sldId id="292" r:id="rId29"/>
    <p:sldId id="294" r:id="rId30"/>
    <p:sldId id="2960" r:id="rId31"/>
    <p:sldId id="2961" r:id="rId32"/>
    <p:sldId id="3013" r:id="rId33"/>
    <p:sldId id="2999" r:id="rId34"/>
    <p:sldId id="2952" r:id="rId35"/>
    <p:sldId id="297" r:id="rId36"/>
    <p:sldId id="298" r:id="rId37"/>
    <p:sldId id="3000" r:id="rId38"/>
    <p:sldId id="295" r:id="rId39"/>
    <p:sldId id="3021" r:id="rId40"/>
    <p:sldId id="2949" r:id="rId41"/>
    <p:sldId id="2950" r:id="rId42"/>
    <p:sldId id="300" r:id="rId43"/>
    <p:sldId id="3014" r:id="rId44"/>
    <p:sldId id="3006" r:id="rId45"/>
    <p:sldId id="296" r:id="rId46"/>
    <p:sldId id="3015" r:id="rId47"/>
    <p:sldId id="3007" r:id="rId48"/>
    <p:sldId id="3008" r:id="rId49"/>
    <p:sldId id="3009" r:id="rId50"/>
    <p:sldId id="2954" r:id="rId51"/>
    <p:sldId id="2956" r:id="rId52"/>
    <p:sldId id="2963" r:id="rId53"/>
    <p:sldId id="2955" r:id="rId54"/>
    <p:sldId id="2957" r:id="rId55"/>
    <p:sldId id="2962" r:id="rId56"/>
    <p:sldId id="3001" r:id="rId57"/>
    <p:sldId id="2965" r:id="rId58"/>
    <p:sldId id="2966" r:id="rId59"/>
    <p:sldId id="2967" r:id="rId60"/>
    <p:sldId id="2970" r:id="rId61"/>
    <p:sldId id="2971" r:id="rId62"/>
    <p:sldId id="305" r:id="rId63"/>
    <p:sldId id="306" r:id="rId64"/>
    <p:sldId id="307" r:id="rId65"/>
    <p:sldId id="2972" r:id="rId66"/>
    <p:sldId id="2973" r:id="rId67"/>
    <p:sldId id="311" r:id="rId68"/>
    <p:sldId id="299" r:id="rId69"/>
    <p:sldId id="2974" r:id="rId70"/>
    <p:sldId id="2975" r:id="rId71"/>
    <p:sldId id="2976" r:id="rId72"/>
    <p:sldId id="2977" r:id="rId73"/>
    <p:sldId id="2978" r:id="rId74"/>
    <p:sldId id="301" r:id="rId75"/>
    <p:sldId id="2979" r:id="rId76"/>
    <p:sldId id="2980" r:id="rId77"/>
    <p:sldId id="2981" r:id="rId78"/>
    <p:sldId id="308" r:id="rId79"/>
    <p:sldId id="309" r:id="rId80"/>
    <p:sldId id="2982" r:id="rId81"/>
    <p:sldId id="2983" r:id="rId82"/>
    <p:sldId id="3010" r:id="rId83"/>
    <p:sldId id="3002" r:id="rId84"/>
    <p:sldId id="1042" r:id="rId85"/>
    <p:sldId id="1043" r:id="rId86"/>
    <p:sldId id="1044" r:id="rId87"/>
    <p:sldId id="1041" r:id="rId88"/>
    <p:sldId id="1068" r:id="rId89"/>
    <p:sldId id="1066" r:id="rId90"/>
    <p:sldId id="2984" r:id="rId91"/>
    <p:sldId id="2985" r:id="rId92"/>
    <p:sldId id="2986" r:id="rId93"/>
    <p:sldId id="2987" r:id="rId94"/>
    <p:sldId id="1072" r:id="rId95"/>
    <p:sldId id="1073" r:id="rId96"/>
    <p:sldId id="1071" r:id="rId97"/>
    <p:sldId id="1070" r:id="rId98"/>
    <p:sldId id="1074" r:id="rId99"/>
    <p:sldId id="1069" r:id="rId100"/>
    <p:sldId id="1075" r:id="rId101"/>
    <p:sldId id="1076" r:id="rId102"/>
    <p:sldId id="1077" r:id="rId103"/>
    <p:sldId id="1078" r:id="rId104"/>
    <p:sldId id="1079" r:id="rId105"/>
    <p:sldId id="1080" r:id="rId106"/>
    <p:sldId id="1083" r:id="rId107"/>
    <p:sldId id="1084" r:id="rId108"/>
    <p:sldId id="1085" r:id="rId109"/>
    <p:sldId id="1081" r:id="rId110"/>
    <p:sldId id="286" r:id="rId111"/>
    <p:sldId id="3016" r:id="rId112"/>
    <p:sldId id="3017" r:id="rId113"/>
    <p:sldId id="1086" r:id="rId114"/>
    <p:sldId id="1082" r:id="rId115"/>
    <p:sldId id="278" r:id="rId116"/>
  </p:sldIdLst>
  <p:sldSz cx="18288000" cy="10287000"/>
  <p:notesSz cx="6858000" cy="9144000"/>
  <p:embeddedFontLst>
    <p:embeddedFont>
      <p:font typeface="Aptos Narrow" panose="020B0004020202020204" pitchFamily="34" charset="0"/>
      <p:regular r:id="rId118"/>
      <p:bold r:id="rId119"/>
      <p:italic r:id="rId120"/>
      <p:boldItalic r:id="rId121"/>
    </p:embeddedFont>
    <p:embeddedFont>
      <p:font typeface="DM Sans" pitchFamily="2" charset="77"/>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7"/>
    <p:restoredTop sz="78014"/>
  </p:normalViewPr>
  <p:slideViewPr>
    <p:cSldViewPr snapToGrid="0">
      <p:cViewPr>
        <p:scale>
          <a:sx n="53" d="100"/>
          <a:sy n="53" d="100"/>
        </p:scale>
        <p:origin x="784" y="5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7.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10.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_rels/data11.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12.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ata13.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ata14.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_rels/data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16.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17.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ata18.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ata19.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_rels/data2.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20.xml.rels><?xml version="1.0" encoding="UTF-8" standalone="yes"?>
<Relationships xmlns="http://schemas.openxmlformats.org/package/2006/relationships"><Relationship Id="rId2" Type="http://schemas.openxmlformats.org/officeDocument/2006/relationships/image" Target="../media/image25.svg"/><Relationship Id="rId1" Type="http://schemas.openxmlformats.org/officeDocument/2006/relationships/image" Target="../media/image24.png"/></Relationships>
</file>

<file path=ppt/diagrams/_rels/data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3.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ata4.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5.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ata6.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ata7.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8.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ata9.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12.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rawing13.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6.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17.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rawing18.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19.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20.xml.rels><?xml version="1.0" encoding="UTF-8" standalone="yes"?>
<Relationships xmlns="http://schemas.openxmlformats.org/package/2006/relationships"><Relationship Id="rId2" Type="http://schemas.openxmlformats.org/officeDocument/2006/relationships/image" Target="../media/image25.svg"/><Relationship Id="rId1" Type="http://schemas.openxmlformats.org/officeDocument/2006/relationships/image" Target="../media/image24.png"/></Relationships>
</file>

<file path=ppt/diagrams/_rels/drawing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rawing6.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7.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8.xml.rels><?xml version="1.0" encoding="UTF-8" standalone="yes"?>
<Relationships xmlns="http://schemas.openxmlformats.org/package/2006/relationships"><Relationship Id="rId2" Type="http://schemas.openxmlformats.org/officeDocument/2006/relationships/image" Target="../media/image17.svg"/><Relationship Id="rId1" Type="http://schemas.openxmlformats.org/officeDocument/2006/relationships/image" Target="../media/image16.png"/></Relationships>
</file>

<file path=ppt/diagrams/_rels/drawing9.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741E43-5B8F-4500-8A0A-1690FDCB37FF}">
      <dgm:prSet custT="1"/>
      <dgm:spPr/>
      <dgm:t>
        <a:bodyPr/>
        <a:lstStyle/>
        <a:p>
          <a:pPr>
            <a:lnSpc>
              <a:spcPct val="100000"/>
            </a:lnSpc>
          </a:pPr>
          <a:r>
            <a:rPr lang="en-US" sz="2000" dirty="0"/>
            <a:t>Climate change-driven range shifts present new potential invasive species to evaluate, monitor, and target</a:t>
          </a:r>
        </a:p>
      </dgm:t>
    </dgm:pt>
    <dgm:pt modelId="{A89329FA-4B23-4D72-9146-1A1E1AC6EB5F}" type="parTrans" cxnId="{C9FDE1F2-6D42-44D2-8AED-C05514B43E68}">
      <dgm:prSet/>
      <dgm:spPr/>
      <dgm:t>
        <a:bodyPr/>
        <a:lstStyle/>
        <a:p>
          <a:endParaRPr lang="en-US" sz="2000"/>
        </a:p>
      </dgm:t>
    </dgm:pt>
    <dgm:pt modelId="{04894565-AC45-4352-B423-B2F3565A2113}" type="sibTrans" cxnId="{C9FDE1F2-6D42-44D2-8AED-C05514B43E68}">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77F49170-D065-4206-BB7A-0571544B73FF}" type="pres">
      <dgm:prSet presAssocID="{6C741E43-5B8F-4500-8A0A-1690FDCB37FF}" presName="compNode" presStyleCnt="0"/>
      <dgm:spPr/>
    </dgm:pt>
    <dgm:pt modelId="{9957B284-9F5F-43A5-BDBD-5E2EEEA06233}" type="pres">
      <dgm:prSet presAssocID="{6C741E43-5B8F-4500-8A0A-1690FDCB37FF}" presName="bgRect" presStyleLbl="bgShp" presStyleIdx="0" presStyleCnt="1"/>
      <dgm:spPr/>
    </dgm:pt>
    <dgm:pt modelId="{D54DDD18-AD70-4AF5-84ED-1E8860773508}" type="pres">
      <dgm:prSet presAssocID="{6C741E43-5B8F-4500-8A0A-1690FDCB37F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rmometer"/>
        </a:ext>
      </dgm:extLst>
    </dgm:pt>
    <dgm:pt modelId="{8070F69B-37DA-459E-93B3-C4B573F511F4}" type="pres">
      <dgm:prSet presAssocID="{6C741E43-5B8F-4500-8A0A-1690FDCB37FF}" presName="spaceRect" presStyleCnt="0"/>
      <dgm:spPr/>
    </dgm:pt>
    <dgm:pt modelId="{0D71FE96-70CD-46BA-8E1C-857A545BB44B}" type="pres">
      <dgm:prSet presAssocID="{6C741E43-5B8F-4500-8A0A-1690FDCB37FF}" presName="parTx" presStyleLbl="revTx" presStyleIdx="0" presStyleCnt="1">
        <dgm:presLayoutVars>
          <dgm:chMax val="0"/>
          <dgm:chPref val="0"/>
        </dgm:presLayoutVars>
      </dgm:prSet>
      <dgm:spPr/>
    </dgm:pt>
  </dgm:ptLst>
  <dgm:cxnLst>
    <dgm:cxn modelId="{29F7E93B-DF08-44C0-9C86-B19D60E4A939}" type="presOf" srcId="{9B604CEA-7262-4EA5-AC78-26A0DAAFBCC0}" destId="{8AF24815-140D-4BDA-B355-CC407A38AE48}" srcOrd="0" destOrd="0" presId="urn:microsoft.com/office/officeart/2018/2/layout/IconVerticalSolidList"/>
    <dgm:cxn modelId="{768DB593-58DD-4684-80B5-58EDECA02AF7}" type="presOf" srcId="{6C741E43-5B8F-4500-8A0A-1690FDCB37FF}" destId="{0D71FE96-70CD-46BA-8E1C-857A545BB44B}" srcOrd="0" destOrd="0" presId="urn:microsoft.com/office/officeart/2018/2/layout/IconVerticalSolidList"/>
    <dgm:cxn modelId="{C9FDE1F2-6D42-44D2-8AED-C05514B43E68}" srcId="{9B604CEA-7262-4EA5-AC78-26A0DAAFBCC0}" destId="{6C741E43-5B8F-4500-8A0A-1690FDCB37FF}" srcOrd="0" destOrd="0" parTransId="{A89329FA-4B23-4D72-9146-1A1E1AC6EB5F}" sibTransId="{04894565-AC45-4352-B423-B2F3565A2113}"/>
    <dgm:cxn modelId="{403DE79A-60CD-470C-B5CB-01462CCAE94E}" type="presParOf" srcId="{8AF24815-140D-4BDA-B355-CC407A38AE48}" destId="{77F49170-D065-4206-BB7A-0571544B73FF}" srcOrd="0" destOrd="0" presId="urn:microsoft.com/office/officeart/2018/2/layout/IconVerticalSolidList"/>
    <dgm:cxn modelId="{A69AB2A9-C8E5-4C7D-9F64-D800067C4D4D}" type="presParOf" srcId="{77F49170-D065-4206-BB7A-0571544B73FF}" destId="{9957B284-9F5F-43A5-BDBD-5E2EEEA06233}" srcOrd="0" destOrd="0" presId="urn:microsoft.com/office/officeart/2018/2/layout/IconVerticalSolidList"/>
    <dgm:cxn modelId="{16597078-2C5A-4E6E-A373-151433F39B1B}" type="presParOf" srcId="{77F49170-D065-4206-BB7A-0571544B73FF}" destId="{D54DDD18-AD70-4AF5-84ED-1E8860773508}" srcOrd="1" destOrd="0" presId="urn:microsoft.com/office/officeart/2018/2/layout/IconVerticalSolidList"/>
    <dgm:cxn modelId="{6C95DD64-8CAB-4482-8D68-51870D5E4AC8}" type="presParOf" srcId="{77F49170-D065-4206-BB7A-0571544B73FF}" destId="{8070F69B-37DA-459E-93B3-C4B573F511F4}" srcOrd="2" destOrd="0" presId="urn:microsoft.com/office/officeart/2018/2/layout/IconVerticalSolidList"/>
    <dgm:cxn modelId="{ED426B34-2A5A-432E-B101-4AE5CB3E4D92}" type="presParOf" srcId="{77F49170-D065-4206-BB7A-0571544B73FF}" destId="{0D71FE96-70CD-46BA-8E1C-857A545BB44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D0027F5-6814-43C5-8376-0CF3BC8F606B}">
      <dgm:prSet custT="1"/>
      <dgm:spPr/>
      <dgm:t>
        <a:bodyPr/>
        <a:lstStyle/>
        <a:p>
          <a:pPr>
            <a:lnSpc>
              <a:spcPct val="100000"/>
            </a:lnSpc>
          </a:pPr>
          <a:r>
            <a:rPr lang="en-US" sz="2000" dirty="0"/>
            <a:t>Reduced treatment efficacy and feasibility reduce the likelihood of achieving desired results</a:t>
          </a:r>
        </a:p>
      </dgm:t>
    </dgm:pt>
    <dgm:pt modelId="{E650725C-45C5-406C-9452-9232C8B290BF}" type="parTrans" cxnId="{CD6652F3-6347-4843-ADDA-9CBC02D102A8}">
      <dgm:prSet/>
      <dgm:spPr/>
      <dgm:t>
        <a:bodyPr/>
        <a:lstStyle/>
        <a:p>
          <a:endParaRPr lang="en-US" sz="2000"/>
        </a:p>
      </dgm:t>
    </dgm:pt>
    <dgm:pt modelId="{55965841-F527-43F8-B75A-121B21B20843}" type="sibTrans" cxnId="{CD6652F3-6347-4843-ADDA-9CBC02D102A8}">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D95912BE-63F1-4336-8C9E-3AFB95802DD9}" type="pres">
      <dgm:prSet presAssocID="{ED0027F5-6814-43C5-8376-0CF3BC8F606B}" presName="compNode" presStyleCnt="0"/>
      <dgm:spPr/>
    </dgm:pt>
    <dgm:pt modelId="{FFDDFEBA-9918-4135-846C-F2AD21842965}" type="pres">
      <dgm:prSet presAssocID="{ED0027F5-6814-43C5-8376-0CF3BC8F606B}" presName="bgRect" presStyleLbl="bgShp" presStyleIdx="0" presStyleCnt="1"/>
      <dgm:spPr/>
    </dgm:pt>
    <dgm:pt modelId="{7BF0E9BD-0F17-4193-AFEC-B0C591C636D7}" type="pres">
      <dgm:prSet presAssocID="{ED0027F5-6814-43C5-8376-0CF3BC8F606B}"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2ADB016-F2A0-4DE1-92DF-388E2035D480}" type="pres">
      <dgm:prSet presAssocID="{ED0027F5-6814-43C5-8376-0CF3BC8F606B}" presName="spaceRect" presStyleCnt="0"/>
      <dgm:spPr/>
    </dgm:pt>
    <dgm:pt modelId="{66DA132B-8FDD-4708-BC77-4C3CFBF495F7}" type="pres">
      <dgm:prSet presAssocID="{ED0027F5-6814-43C5-8376-0CF3BC8F606B}" presName="parTx" presStyleLbl="revTx" presStyleIdx="0" presStyleCnt="1">
        <dgm:presLayoutVars>
          <dgm:chMax val="0"/>
          <dgm:chPref val="0"/>
        </dgm:presLayoutVars>
      </dgm:prSet>
      <dgm:spPr/>
    </dgm:pt>
  </dgm:ptLst>
  <dgm:cxnLst>
    <dgm:cxn modelId="{29F7E93B-DF08-44C0-9C86-B19D60E4A939}" type="presOf" srcId="{9B604CEA-7262-4EA5-AC78-26A0DAAFBCC0}" destId="{8AF24815-140D-4BDA-B355-CC407A38AE48}" srcOrd="0" destOrd="0" presId="urn:microsoft.com/office/officeart/2018/2/layout/IconVerticalSolidList"/>
    <dgm:cxn modelId="{49015945-D7B8-40CD-B9FB-7135E385799D}" type="presOf" srcId="{ED0027F5-6814-43C5-8376-0CF3BC8F606B}" destId="{66DA132B-8FDD-4708-BC77-4C3CFBF495F7}" srcOrd="0" destOrd="0" presId="urn:microsoft.com/office/officeart/2018/2/layout/IconVerticalSolidList"/>
    <dgm:cxn modelId="{CD6652F3-6347-4843-ADDA-9CBC02D102A8}" srcId="{9B604CEA-7262-4EA5-AC78-26A0DAAFBCC0}" destId="{ED0027F5-6814-43C5-8376-0CF3BC8F606B}" srcOrd="0" destOrd="0" parTransId="{E650725C-45C5-406C-9452-9232C8B290BF}" sibTransId="{55965841-F527-43F8-B75A-121B21B20843}"/>
    <dgm:cxn modelId="{AEF027AC-F696-41B7-ADB6-26C251E61123}" type="presParOf" srcId="{8AF24815-140D-4BDA-B355-CC407A38AE48}" destId="{D95912BE-63F1-4336-8C9E-3AFB95802DD9}" srcOrd="0" destOrd="0" presId="urn:microsoft.com/office/officeart/2018/2/layout/IconVerticalSolidList"/>
    <dgm:cxn modelId="{50E9486A-BDBC-4C60-B808-12E10DD5931F}" type="presParOf" srcId="{D95912BE-63F1-4336-8C9E-3AFB95802DD9}" destId="{FFDDFEBA-9918-4135-846C-F2AD21842965}" srcOrd="0" destOrd="0" presId="urn:microsoft.com/office/officeart/2018/2/layout/IconVerticalSolidList"/>
    <dgm:cxn modelId="{527852EE-CFB1-41BA-ACDA-D91E5C133693}" type="presParOf" srcId="{D95912BE-63F1-4336-8C9E-3AFB95802DD9}" destId="{7BF0E9BD-0F17-4193-AFEC-B0C591C636D7}" srcOrd="1" destOrd="0" presId="urn:microsoft.com/office/officeart/2018/2/layout/IconVerticalSolidList"/>
    <dgm:cxn modelId="{664052F1-F48D-4679-9703-533A5CCA977C}" type="presParOf" srcId="{D95912BE-63F1-4336-8C9E-3AFB95802DD9}" destId="{72ADB016-F2A0-4DE1-92DF-388E2035D480}" srcOrd="2" destOrd="0" presId="urn:microsoft.com/office/officeart/2018/2/layout/IconVerticalSolidList"/>
    <dgm:cxn modelId="{5FB51FBB-AA64-4668-86FE-FBC0A89C4DD0}" type="presParOf" srcId="{D95912BE-63F1-4336-8C9E-3AFB95802DD9}" destId="{66DA132B-8FDD-4708-BC77-4C3CFBF495F7}" srcOrd="3" destOrd="0" presId="urn:microsoft.com/office/officeart/2018/2/layout/IconVerticalSolid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741E43-5B8F-4500-8A0A-1690FDCB37FF}">
      <dgm:prSet custT="1"/>
      <dgm:spPr/>
      <dgm:t>
        <a:bodyPr/>
        <a:lstStyle/>
        <a:p>
          <a:pPr>
            <a:lnSpc>
              <a:spcPct val="100000"/>
            </a:lnSpc>
          </a:pPr>
          <a:r>
            <a:rPr lang="en-US" sz="2000" dirty="0"/>
            <a:t>Climate change-driven range shifts present new potential invasive species to evaluate, monitor, and target</a:t>
          </a:r>
        </a:p>
      </dgm:t>
    </dgm:pt>
    <dgm:pt modelId="{A89329FA-4B23-4D72-9146-1A1E1AC6EB5F}" type="parTrans" cxnId="{C9FDE1F2-6D42-44D2-8AED-C05514B43E68}">
      <dgm:prSet/>
      <dgm:spPr/>
      <dgm:t>
        <a:bodyPr/>
        <a:lstStyle/>
        <a:p>
          <a:endParaRPr lang="en-US" sz="2000"/>
        </a:p>
      </dgm:t>
    </dgm:pt>
    <dgm:pt modelId="{04894565-AC45-4352-B423-B2F3565A2113}" type="sibTrans" cxnId="{C9FDE1F2-6D42-44D2-8AED-C05514B43E68}">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77F49170-D065-4206-BB7A-0571544B73FF}" type="pres">
      <dgm:prSet presAssocID="{6C741E43-5B8F-4500-8A0A-1690FDCB37FF}" presName="compNode" presStyleCnt="0"/>
      <dgm:spPr/>
    </dgm:pt>
    <dgm:pt modelId="{9957B284-9F5F-43A5-BDBD-5E2EEEA06233}" type="pres">
      <dgm:prSet presAssocID="{6C741E43-5B8F-4500-8A0A-1690FDCB37FF}" presName="bgRect" presStyleLbl="bgShp" presStyleIdx="0" presStyleCnt="1"/>
      <dgm:spPr/>
    </dgm:pt>
    <dgm:pt modelId="{D54DDD18-AD70-4AF5-84ED-1E8860773508}" type="pres">
      <dgm:prSet presAssocID="{6C741E43-5B8F-4500-8A0A-1690FDCB37F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rmometer"/>
        </a:ext>
      </dgm:extLst>
    </dgm:pt>
    <dgm:pt modelId="{8070F69B-37DA-459E-93B3-C4B573F511F4}" type="pres">
      <dgm:prSet presAssocID="{6C741E43-5B8F-4500-8A0A-1690FDCB37FF}" presName="spaceRect" presStyleCnt="0"/>
      <dgm:spPr/>
    </dgm:pt>
    <dgm:pt modelId="{0D71FE96-70CD-46BA-8E1C-857A545BB44B}" type="pres">
      <dgm:prSet presAssocID="{6C741E43-5B8F-4500-8A0A-1690FDCB37FF}" presName="parTx" presStyleLbl="revTx" presStyleIdx="0" presStyleCnt="1">
        <dgm:presLayoutVars>
          <dgm:chMax val="0"/>
          <dgm:chPref val="0"/>
        </dgm:presLayoutVars>
      </dgm:prSet>
      <dgm:spPr/>
    </dgm:pt>
  </dgm:ptLst>
  <dgm:cxnLst>
    <dgm:cxn modelId="{29F7E93B-DF08-44C0-9C86-B19D60E4A939}" type="presOf" srcId="{9B604CEA-7262-4EA5-AC78-26A0DAAFBCC0}" destId="{8AF24815-140D-4BDA-B355-CC407A38AE48}" srcOrd="0" destOrd="0" presId="urn:microsoft.com/office/officeart/2018/2/layout/IconVerticalSolidList"/>
    <dgm:cxn modelId="{768DB593-58DD-4684-80B5-58EDECA02AF7}" type="presOf" srcId="{6C741E43-5B8F-4500-8A0A-1690FDCB37FF}" destId="{0D71FE96-70CD-46BA-8E1C-857A545BB44B}" srcOrd="0" destOrd="0" presId="urn:microsoft.com/office/officeart/2018/2/layout/IconVerticalSolidList"/>
    <dgm:cxn modelId="{C9FDE1F2-6D42-44D2-8AED-C05514B43E68}" srcId="{9B604CEA-7262-4EA5-AC78-26A0DAAFBCC0}" destId="{6C741E43-5B8F-4500-8A0A-1690FDCB37FF}" srcOrd="0" destOrd="0" parTransId="{A89329FA-4B23-4D72-9146-1A1E1AC6EB5F}" sibTransId="{04894565-AC45-4352-B423-B2F3565A2113}"/>
    <dgm:cxn modelId="{403DE79A-60CD-470C-B5CB-01462CCAE94E}" type="presParOf" srcId="{8AF24815-140D-4BDA-B355-CC407A38AE48}" destId="{77F49170-D065-4206-BB7A-0571544B73FF}" srcOrd="0" destOrd="0" presId="urn:microsoft.com/office/officeart/2018/2/layout/IconVerticalSolidList"/>
    <dgm:cxn modelId="{A69AB2A9-C8E5-4C7D-9F64-D800067C4D4D}" type="presParOf" srcId="{77F49170-D065-4206-BB7A-0571544B73FF}" destId="{9957B284-9F5F-43A5-BDBD-5E2EEEA06233}" srcOrd="0" destOrd="0" presId="urn:microsoft.com/office/officeart/2018/2/layout/IconVerticalSolidList"/>
    <dgm:cxn modelId="{16597078-2C5A-4E6E-A373-151433F39B1B}" type="presParOf" srcId="{77F49170-D065-4206-BB7A-0571544B73FF}" destId="{D54DDD18-AD70-4AF5-84ED-1E8860773508}" srcOrd="1" destOrd="0" presId="urn:microsoft.com/office/officeart/2018/2/layout/IconVerticalSolidList"/>
    <dgm:cxn modelId="{6C95DD64-8CAB-4482-8D68-51870D5E4AC8}" type="presParOf" srcId="{77F49170-D065-4206-BB7A-0571544B73FF}" destId="{8070F69B-37DA-459E-93B3-C4B573F511F4}" srcOrd="2" destOrd="0" presId="urn:microsoft.com/office/officeart/2018/2/layout/IconVerticalSolidList"/>
    <dgm:cxn modelId="{ED426B34-2A5A-432E-B101-4AE5CB3E4D92}" type="presParOf" srcId="{77F49170-D065-4206-BB7A-0571544B73FF}" destId="{0D71FE96-70CD-46BA-8E1C-857A545BB44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D88D201-E12C-4706-AD53-7AD858EF7C14}">
      <dgm:prSet custT="1"/>
      <dgm:spPr/>
      <dgm:t>
        <a:bodyPr/>
        <a:lstStyle/>
        <a:p>
          <a:pPr>
            <a:lnSpc>
              <a:spcPct val="100000"/>
            </a:lnSpc>
          </a:pPr>
          <a:r>
            <a:rPr lang="en-US" sz="2000" dirty="0"/>
            <a:t>Changes in trade and transport create novel and increased introductory pathways to monitor and regulate</a:t>
          </a:r>
        </a:p>
      </dgm:t>
    </dgm:pt>
    <dgm:pt modelId="{638556BB-A696-47D1-8620-F4C81265EEDF}" type="parTrans" cxnId="{5222B639-F6C2-4A11-AB06-D2B4ACBBEB4E}">
      <dgm:prSet/>
      <dgm:spPr/>
      <dgm:t>
        <a:bodyPr/>
        <a:lstStyle/>
        <a:p>
          <a:endParaRPr lang="en-US" sz="2000"/>
        </a:p>
      </dgm:t>
    </dgm:pt>
    <dgm:pt modelId="{66939169-8EF5-48CD-8816-6CFCD6D0551C}" type="sibTrans" cxnId="{5222B639-F6C2-4A11-AB06-D2B4ACBBEB4E}">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3ECCA1A7-01CE-4C78-9C4C-6AC7B007355F}" type="pres">
      <dgm:prSet presAssocID="{6D88D201-E12C-4706-AD53-7AD858EF7C14}" presName="compNode" presStyleCnt="0"/>
      <dgm:spPr/>
    </dgm:pt>
    <dgm:pt modelId="{BF08AB6D-3247-4C82-9880-9A9CB913B81B}" type="pres">
      <dgm:prSet presAssocID="{6D88D201-E12C-4706-AD53-7AD858EF7C14}" presName="bgRect" presStyleLbl="bgShp" presStyleIdx="0" presStyleCnt="1"/>
      <dgm:spPr/>
    </dgm:pt>
    <dgm:pt modelId="{A9B8F8B3-C8E7-48E2-8807-82429521A72C}" type="pres">
      <dgm:prSet presAssocID="{6D88D201-E12C-4706-AD53-7AD858EF7C14}"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13A5D416-79E2-487A-B03C-2156357DC8FE}" type="pres">
      <dgm:prSet presAssocID="{6D88D201-E12C-4706-AD53-7AD858EF7C14}" presName="spaceRect" presStyleCnt="0"/>
      <dgm:spPr/>
    </dgm:pt>
    <dgm:pt modelId="{3D60E80E-5B3D-4826-ACD6-0E33DF793095}" type="pres">
      <dgm:prSet presAssocID="{6D88D201-E12C-4706-AD53-7AD858EF7C14}" presName="parTx" presStyleLbl="revTx" presStyleIdx="0" presStyleCnt="1">
        <dgm:presLayoutVars>
          <dgm:chMax val="0"/>
          <dgm:chPref val="0"/>
        </dgm:presLayoutVars>
      </dgm:prSet>
      <dgm:spPr/>
    </dgm:pt>
  </dgm:ptLst>
  <dgm:cxnLst>
    <dgm:cxn modelId="{F1898F09-8C32-4639-A312-690A46D973C9}" type="presOf" srcId="{6D88D201-E12C-4706-AD53-7AD858EF7C14}" destId="{3D60E80E-5B3D-4826-ACD6-0E33DF793095}" srcOrd="0" destOrd="0" presId="urn:microsoft.com/office/officeart/2018/2/layout/IconVerticalSolidList"/>
    <dgm:cxn modelId="{5222B639-F6C2-4A11-AB06-D2B4ACBBEB4E}" srcId="{9B604CEA-7262-4EA5-AC78-26A0DAAFBCC0}" destId="{6D88D201-E12C-4706-AD53-7AD858EF7C14}" srcOrd="0" destOrd="0" parTransId="{638556BB-A696-47D1-8620-F4C81265EEDF}" sibTransId="{66939169-8EF5-48CD-8816-6CFCD6D0551C}"/>
    <dgm:cxn modelId="{29F7E93B-DF08-44C0-9C86-B19D60E4A939}" type="presOf" srcId="{9B604CEA-7262-4EA5-AC78-26A0DAAFBCC0}" destId="{8AF24815-140D-4BDA-B355-CC407A38AE48}" srcOrd="0" destOrd="0" presId="urn:microsoft.com/office/officeart/2018/2/layout/IconVerticalSolidList"/>
    <dgm:cxn modelId="{E7392F37-C39B-4C69-9A8C-1B7CF2FAB8DB}" type="presParOf" srcId="{8AF24815-140D-4BDA-B355-CC407A38AE48}" destId="{3ECCA1A7-01CE-4C78-9C4C-6AC7B007355F}" srcOrd="0" destOrd="0" presId="urn:microsoft.com/office/officeart/2018/2/layout/IconVerticalSolidList"/>
    <dgm:cxn modelId="{0CF3FCE4-0245-411C-827A-B22A05634FA6}" type="presParOf" srcId="{3ECCA1A7-01CE-4C78-9C4C-6AC7B007355F}" destId="{BF08AB6D-3247-4C82-9880-9A9CB913B81B}" srcOrd="0" destOrd="0" presId="urn:microsoft.com/office/officeart/2018/2/layout/IconVerticalSolidList"/>
    <dgm:cxn modelId="{4168B64C-324E-4C3C-9CAF-4B7AFE0B8AA7}" type="presParOf" srcId="{3ECCA1A7-01CE-4C78-9C4C-6AC7B007355F}" destId="{A9B8F8B3-C8E7-48E2-8807-82429521A72C}" srcOrd="1" destOrd="0" presId="urn:microsoft.com/office/officeart/2018/2/layout/IconVerticalSolidList"/>
    <dgm:cxn modelId="{13DACF0C-9AD7-46C9-8E89-0A94E2B1ED67}" type="presParOf" srcId="{3ECCA1A7-01CE-4C78-9C4C-6AC7B007355F}" destId="{13A5D416-79E2-487A-B03C-2156357DC8FE}" srcOrd="2" destOrd="0" presId="urn:microsoft.com/office/officeart/2018/2/layout/IconVerticalSolidList"/>
    <dgm:cxn modelId="{5FFA322E-F934-4AED-A0FE-35BA77520C44}" type="presParOf" srcId="{3ECCA1A7-01CE-4C78-9C4C-6AC7B007355F}" destId="{3D60E80E-5B3D-4826-ACD6-0E33DF793095}"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D2DCE9E-0906-488E-AE5D-7D0830F0B1CB}">
      <dgm:prSet custT="1"/>
      <dgm:spPr/>
      <dgm:t>
        <a:bodyPr/>
        <a:lstStyle/>
        <a:p>
          <a:pPr>
            <a:lnSpc>
              <a:spcPct val="100000"/>
            </a:lnSpc>
          </a:pPr>
          <a:r>
            <a:rPr lang="en-US" sz="2000" dirty="0"/>
            <a:t>Shifting seasons and </a:t>
          </a:r>
          <a:r>
            <a:rPr lang="en-US" sz="2000" dirty="0" err="1"/>
            <a:t>phenologies</a:t>
          </a:r>
          <a:r>
            <a:rPr lang="en-US" sz="2000" dirty="0"/>
            <a:t> disrupt invasive species management timelines</a:t>
          </a:r>
        </a:p>
      </dgm:t>
    </dgm:pt>
    <dgm:pt modelId="{6A4FF170-5E32-4D58-950D-4958644E0315}" type="parTrans" cxnId="{0B5D7F45-339C-44F7-9F64-919A0F90028A}">
      <dgm:prSet/>
      <dgm:spPr/>
      <dgm:t>
        <a:bodyPr/>
        <a:lstStyle/>
        <a:p>
          <a:endParaRPr lang="en-US" sz="2000"/>
        </a:p>
      </dgm:t>
    </dgm:pt>
    <dgm:pt modelId="{98814E8F-DD09-4BF7-97FD-FAD9BE90CE0E}" type="sibTrans" cxnId="{0B5D7F45-339C-44F7-9F64-919A0F90028A}">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A6FB4D41-F57A-4870-9E51-BBDC320071C0}" type="pres">
      <dgm:prSet presAssocID="{2D2DCE9E-0906-488E-AE5D-7D0830F0B1CB}" presName="compNode" presStyleCnt="0"/>
      <dgm:spPr/>
    </dgm:pt>
    <dgm:pt modelId="{99ADE1B5-4D19-4062-8A95-F0636CF67C59}" type="pres">
      <dgm:prSet presAssocID="{2D2DCE9E-0906-488E-AE5D-7D0830F0B1CB}" presName="bgRect" presStyleLbl="bgShp" presStyleIdx="0" presStyleCnt="1" custLinFactNeighborX="-2195" custLinFactNeighborY="-9501"/>
      <dgm:spPr/>
    </dgm:pt>
    <dgm:pt modelId="{00810B67-0477-4E00-8E97-A5133B9D90DF}" type="pres">
      <dgm:prSet presAssocID="{2D2DCE9E-0906-488E-AE5D-7D0830F0B1CB}"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a:ext>
      </dgm:extLst>
    </dgm:pt>
    <dgm:pt modelId="{828275FF-CDAE-4797-81DF-0B1F12A638B4}" type="pres">
      <dgm:prSet presAssocID="{2D2DCE9E-0906-488E-AE5D-7D0830F0B1CB}" presName="spaceRect" presStyleCnt="0"/>
      <dgm:spPr/>
    </dgm:pt>
    <dgm:pt modelId="{503D0F22-9AA0-4736-AA0E-D02B7089A1BD}" type="pres">
      <dgm:prSet presAssocID="{2D2DCE9E-0906-488E-AE5D-7D0830F0B1CB}" presName="parTx" presStyleLbl="revTx" presStyleIdx="0" presStyleCnt="1">
        <dgm:presLayoutVars>
          <dgm:chMax val="0"/>
          <dgm:chPref val="0"/>
        </dgm:presLayoutVars>
      </dgm:prSet>
      <dgm:spPr/>
    </dgm:pt>
  </dgm:ptLst>
  <dgm:cxnLst>
    <dgm:cxn modelId="{3F7D8E07-BAB0-4D0D-B913-CA0902DDF4DE}" type="presOf" srcId="{2D2DCE9E-0906-488E-AE5D-7D0830F0B1CB}" destId="{503D0F22-9AA0-4736-AA0E-D02B7089A1BD}" srcOrd="0" destOrd="0" presId="urn:microsoft.com/office/officeart/2018/2/layout/IconVerticalSolidList"/>
    <dgm:cxn modelId="{29F7E93B-DF08-44C0-9C86-B19D60E4A939}" type="presOf" srcId="{9B604CEA-7262-4EA5-AC78-26A0DAAFBCC0}" destId="{8AF24815-140D-4BDA-B355-CC407A38AE48}" srcOrd="0" destOrd="0" presId="urn:microsoft.com/office/officeart/2018/2/layout/IconVerticalSolidList"/>
    <dgm:cxn modelId="{0B5D7F45-339C-44F7-9F64-919A0F90028A}" srcId="{9B604CEA-7262-4EA5-AC78-26A0DAAFBCC0}" destId="{2D2DCE9E-0906-488E-AE5D-7D0830F0B1CB}" srcOrd="0" destOrd="0" parTransId="{6A4FF170-5E32-4D58-950D-4958644E0315}" sibTransId="{98814E8F-DD09-4BF7-97FD-FAD9BE90CE0E}"/>
    <dgm:cxn modelId="{0E500948-0E00-43A5-9D56-9315676B1986}" type="presParOf" srcId="{8AF24815-140D-4BDA-B355-CC407A38AE48}" destId="{A6FB4D41-F57A-4870-9E51-BBDC320071C0}" srcOrd="0" destOrd="0" presId="urn:microsoft.com/office/officeart/2018/2/layout/IconVerticalSolidList"/>
    <dgm:cxn modelId="{4F5C30A9-D48A-4DFE-A0D1-FA5593A6FB53}" type="presParOf" srcId="{A6FB4D41-F57A-4870-9E51-BBDC320071C0}" destId="{99ADE1B5-4D19-4062-8A95-F0636CF67C59}" srcOrd="0" destOrd="0" presId="urn:microsoft.com/office/officeart/2018/2/layout/IconVerticalSolidList"/>
    <dgm:cxn modelId="{C3E41B7C-8ADF-4CF7-B9AB-2708F03B19CA}" type="presParOf" srcId="{A6FB4D41-F57A-4870-9E51-BBDC320071C0}" destId="{00810B67-0477-4E00-8E97-A5133B9D90DF}" srcOrd="1" destOrd="0" presId="urn:microsoft.com/office/officeart/2018/2/layout/IconVerticalSolidList"/>
    <dgm:cxn modelId="{70E906EF-FE5D-4194-89FC-7C4A1C90E39A}" type="presParOf" srcId="{A6FB4D41-F57A-4870-9E51-BBDC320071C0}" destId="{828275FF-CDAE-4797-81DF-0B1F12A638B4}" srcOrd="2" destOrd="0" presId="urn:microsoft.com/office/officeart/2018/2/layout/IconVerticalSolidList"/>
    <dgm:cxn modelId="{A367FBC1-197C-4FBE-B993-710F9979EF84}" type="presParOf" srcId="{A6FB4D41-F57A-4870-9E51-BBDC320071C0}" destId="{503D0F22-9AA0-4736-AA0E-D02B7089A1BD}" srcOrd="3" destOrd="0" presId="urn:microsoft.com/office/officeart/2018/2/layout/IconVerticalSoli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D0027F5-6814-43C5-8376-0CF3BC8F606B}">
      <dgm:prSet custT="1"/>
      <dgm:spPr/>
      <dgm:t>
        <a:bodyPr/>
        <a:lstStyle/>
        <a:p>
          <a:pPr>
            <a:lnSpc>
              <a:spcPct val="100000"/>
            </a:lnSpc>
          </a:pPr>
          <a:r>
            <a:rPr lang="en-US" sz="2000" dirty="0"/>
            <a:t>Reduced treatment efficacy and feasibility reduce the likelihood of achieving desired results</a:t>
          </a:r>
        </a:p>
      </dgm:t>
    </dgm:pt>
    <dgm:pt modelId="{E650725C-45C5-406C-9452-9232C8B290BF}" type="parTrans" cxnId="{CD6652F3-6347-4843-ADDA-9CBC02D102A8}">
      <dgm:prSet/>
      <dgm:spPr/>
      <dgm:t>
        <a:bodyPr/>
        <a:lstStyle/>
        <a:p>
          <a:endParaRPr lang="en-US" sz="2000"/>
        </a:p>
      </dgm:t>
    </dgm:pt>
    <dgm:pt modelId="{55965841-F527-43F8-B75A-121B21B20843}" type="sibTrans" cxnId="{CD6652F3-6347-4843-ADDA-9CBC02D102A8}">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D95912BE-63F1-4336-8C9E-3AFB95802DD9}" type="pres">
      <dgm:prSet presAssocID="{ED0027F5-6814-43C5-8376-0CF3BC8F606B}" presName="compNode" presStyleCnt="0"/>
      <dgm:spPr/>
    </dgm:pt>
    <dgm:pt modelId="{FFDDFEBA-9918-4135-846C-F2AD21842965}" type="pres">
      <dgm:prSet presAssocID="{ED0027F5-6814-43C5-8376-0CF3BC8F606B}" presName="bgRect" presStyleLbl="bgShp" presStyleIdx="0" presStyleCnt="1"/>
      <dgm:spPr/>
    </dgm:pt>
    <dgm:pt modelId="{7BF0E9BD-0F17-4193-AFEC-B0C591C636D7}" type="pres">
      <dgm:prSet presAssocID="{ED0027F5-6814-43C5-8376-0CF3BC8F606B}"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2ADB016-F2A0-4DE1-92DF-388E2035D480}" type="pres">
      <dgm:prSet presAssocID="{ED0027F5-6814-43C5-8376-0CF3BC8F606B}" presName="spaceRect" presStyleCnt="0"/>
      <dgm:spPr/>
    </dgm:pt>
    <dgm:pt modelId="{66DA132B-8FDD-4708-BC77-4C3CFBF495F7}" type="pres">
      <dgm:prSet presAssocID="{ED0027F5-6814-43C5-8376-0CF3BC8F606B}" presName="parTx" presStyleLbl="revTx" presStyleIdx="0" presStyleCnt="1">
        <dgm:presLayoutVars>
          <dgm:chMax val="0"/>
          <dgm:chPref val="0"/>
        </dgm:presLayoutVars>
      </dgm:prSet>
      <dgm:spPr/>
    </dgm:pt>
  </dgm:ptLst>
  <dgm:cxnLst>
    <dgm:cxn modelId="{29F7E93B-DF08-44C0-9C86-B19D60E4A939}" type="presOf" srcId="{9B604CEA-7262-4EA5-AC78-26A0DAAFBCC0}" destId="{8AF24815-140D-4BDA-B355-CC407A38AE48}" srcOrd="0" destOrd="0" presId="urn:microsoft.com/office/officeart/2018/2/layout/IconVerticalSolidList"/>
    <dgm:cxn modelId="{49015945-D7B8-40CD-B9FB-7135E385799D}" type="presOf" srcId="{ED0027F5-6814-43C5-8376-0CF3BC8F606B}" destId="{66DA132B-8FDD-4708-BC77-4C3CFBF495F7}" srcOrd="0" destOrd="0" presId="urn:microsoft.com/office/officeart/2018/2/layout/IconVerticalSolidList"/>
    <dgm:cxn modelId="{CD6652F3-6347-4843-ADDA-9CBC02D102A8}" srcId="{9B604CEA-7262-4EA5-AC78-26A0DAAFBCC0}" destId="{ED0027F5-6814-43C5-8376-0CF3BC8F606B}" srcOrd="0" destOrd="0" parTransId="{E650725C-45C5-406C-9452-9232C8B290BF}" sibTransId="{55965841-F527-43F8-B75A-121B21B20843}"/>
    <dgm:cxn modelId="{AEF027AC-F696-41B7-ADB6-26C251E61123}" type="presParOf" srcId="{8AF24815-140D-4BDA-B355-CC407A38AE48}" destId="{D95912BE-63F1-4336-8C9E-3AFB95802DD9}" srcOrd="0" destOrd="0" presId="urn:microsoft.com/office/officeart/2018/2/layout/IconVerticalSolidList"/>
    <dgm:cxn modelId="{50E9486A-BDBC-4C60-B808-12E10DD5931F}" type="presParOf" srcId="{D95912BE-63F1-4336-8C9E-3AFB95802DD9}" destId="{FFDDFEBA-9918-4135-846C-F2AD21842965}" srcOrd="0" destOrd="0" presId="urn:microsoft.com/office/officeart/2018/2/layout/IconVerticalSolidList"/>
    <dgm:cxn modelId="{527852EE-CFB1-41BA-ACDA-D91E5C133693}" type="presParOf" srcId="{D95912BE-63F1-4336-8C9E-3AFB95802DD9}" destId="{7BF0E9BD-0F17-4193-AFEC-B0C591C636D7}" srcOrd="1" destOrd="0" presId="urn:microsoft.com/office/officeart/2018/2/layout/IconVerticalSolidList"/>
    <dgm:cxn modelId="{664052F1-F48D-4679-9703-533A5CCA977C}" type="presParOf" srcId="{D95912BE-63F1-4336-8C9E-3AFB95802DD9}" destId="{72ADB016-F2A0-4DE1-92DF-388E2035D480}" srcOrd="2" destOrd="0" presId="urn:microsoft.com/office/officeart/2018/2/layout/IconVerticalSolidList"/>
    <dgm:cxn modelId="{5FB51FBB-AA64-4668-86FE-FBC0A89C4DD0}" type="presParOf" srcId="{D95912BE-63F1-4336-8C9E-3AFB95802DD9}" destId="{66DA132B-8FDD-4708-BC77-4C3CFBF495F7}" srcOrd="3" destOrd="0" presId="urn:microsoft.com/office/officeart/2018/2/layout/IconVerticalSolid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66F7E8D-69F3-4095-B9AD-A953BD112121}">
      <dgm:prSet custT="1"/>
      <dgm:spPr/>
      <dgm:t>
        <a:bodyPr/>
        <a:lstStyle/>
        <a:p>
          <a:pPr>
            <a:lnSpc>
              <a:spcPct val="100000"/>
            </a:lnSpc>
          </a:pPr>
          <a:r>
            <a:rPr lang="en-US" sz="2000" dirty="0"/>
            <a:t>Increased vulnerability of native ecosystems requires reevaluating and adjusting restoration targets</a:t>
          </a:r>
        </a:p>
      </dgm:t>
    </dgm:pt>
    <dgm:pt modelId="{CBA0BCA6-38EB-48B0-ACEA-940472A5B95E}" type="parTrans" cxnId="{3E0ACE67-454C-4E54-BD11-DF45AB2619DD}">
      <dgm:prSet/>
      <dgm:spPr/>
      <dgm:t>
        <a:bodyPr/>
        <a:lstStyle/>
        <a:p>
          <a:endParaRPr lang="en-US" sz="2000"/>
        </a:p>
      </dgm:t>
    </dgm:pt>
    <dgm:pt modelId="{E6011A7D-4E8F-4D0C-BED1-23D60AC77D65}" type="sibTrans" cxnId="{3E0ACE67-454C-4E54-BD11-DF45AB2619DD}">
      <dgm:prSet/>
      <dgm:spPr/>
      <dgm:t>
        <a:bodyPr/>
        <a:lstStyle/>
        <a:p>
          <a:endParaRPr lang="en-US" sz="2000"/>
        </a:p>
      </dgm:t>
    </dgm:pt>
    <dgm:pt modelId="{758ECE06-F66C-4CDB-B381-5AD3886B8CDF}">
      <dgm:prSet custT="1"/>
      <dgm:spPr/>
      <dgm:t>
        <a:bodyPr/>
        <a:lstStyle/>
        <a:p>
          <a:pPr>
            <a:lnSpc>
              <a:spcPct val="100000"/>
            </a:lnSpc>
          </a:pPr>
          <a:endParaRPr lang="en-US" sz="2000" dirty="0"/>
        </a:p>
      </dgm:t>
    </dgm:pt>
    <dgm:pt modelId="{528D4DCC-145A-4E88-A7E9-FDFA472DD036}" type="parTrans" cxnId="{47C14F55-83AD-4FE4-BD7E-8B4596B929B2}">
      <dgm:prSet/>
      <dgm:spPr/>
      <dgm:t>
        <a:bodyPr/>
        <a:lstStyle/>
        <a:p>
          <a:endParaRPr lang="en-US" sz="2000"/>
        </a:p>
      </dgm:t>
    </dgm:pt>
    <dgm:pt modelId="{EAF15D76-7C7C-4B24-97AF-593C6451B2ED}" type="sibTrans" cxnId="{47C14F55-83AD-4FE4-BD7E-8B4596B929B2}">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2503158A-8E6E-4057-BE1C-29050B7C02D7}" type="pres">
      <dgm:prSet presAssocID="{466F7E8D-69F3-4095-B9AD-A953BD112121}" presName="compNode" presStyleCnt="0"/>
      <dgm:spPr/>
    </dgm:pt>
    <dgm:pt modelId="{2386515A-9374-49C5-BDD4-7AA79D60E081}" type="pres">
      <dgm:prSet presAssocID="{466F7E8D-69F3-4095-B9AD-A953BD112121}" presName="bgRect" presStyleLbl="bgShp" presStyleIdx="0" presStyleCnt="2"/>
      <dgm:spPr/>
    </dgm:pt>
    <dgm:pt modelId="{363653B9-3F4B-4959-ABED-24CC9F1D808B}" type="pres">
      <dgm:prSet presAssocID="{466F7E8D-69F3-4095-B9AD-A953BD1121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1C1EDEA9-E0E8-48D8-9CEB-15638CDB2435}" type="pres">
      <dgm:prSet presAssocID="{466F7E8D-69F3-4095-B9AD-A953BD112121}" presName="spaceRect" presStyleCnt="0"/>
      <dgm:spPr/>
    </dgm:pt>
    <dgm:pt modelId="{5B33D0CC-F246-49E8-A746-D369952E362B}" type="pres">
      <dgm:prSet presAssocID="{466F7E8D-69F3-4095-B9AD-A953BD112121}" presName="parTx" presStyleLbl="revTx" presStyleIdx="0" presStyleCnt="2">
        <dgm:presLayoutVars>
          <dgm:chMax val="0"/>
          <dgm:chPref val="0"/>
        </dgm:presLayoutVars>
      </dgm:prSet>
      <dgm:spPr/>
    </dgm:pt>
    <dgm:pt modelId="{75BB9D47-92E1-4E80-8D56-BBB2ADDE6222}" type="pres">
      <dgm:prSet presAssocID="{E6011A7D-4E8F-4D0C-BED1-23D60AC77D65}" presName="sibTrans" presStyleCnt="0"/>
      <dgm:spPr/>
    </dgm:pt>
    <dgm:pt modelId="{EB16E865-62C4-4E5E-80AF-018F9256FB95}" type="pres">
      <dgm:prSet presAssocID="{758ECE06-F66C-4CDB-B381-5AD3886B8CDF}" presName="compNode" presStyleCnt="0"/>
      <dgm:spPr/>
    </dgm:pt>
    <dgm:pt modelId="{DBC3A5C3-3613-4FCB-8EA8-1A084BF9E7C1}" type="pres">
      <dgm:prSet presAssocID="{758ECE06-F66C-4CDB-B381-5AD3886B8CDF}" presName="bgRect" presStyleLbl="bgShp" presStyleIdx="1" presStyleCnt="2" custFlipVert="1" custScaleY="12187" custLinFactNeighborX="-1409" custLinFactNeighborY="11825"/>
      <dgm:spPr/>
    </dgm:pt>
    <dgm:pt modelId="{72452265-BA8E-4E3D-8EB8-5909EA8610F6}" type="pres">
      <dgm:prSet presAssocID="{758ECE06-F66C-4CDB-B381-5AD3886B8CD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dy bug"/>
        </a:ext>
      </dgm:extLst>
    </dgm:pt>
    <dgm:pt modelId="{459488CB-8FC9-4319-8751-8678DDEF7532}" type="pres">
      <dgm:prSet presAssocID="{758ECE06-F66C-4CDB-B381-5AD3886B8CDF}" presName="spaceRect" presStyleCnt="0"/>
      <dgm:spPr/>
    </dgm:pt>
    <dgm:pt modelId="{D17A0753-E514-406D-9CAD-C473913F0FCA}" type="pres">
      <dgm:prSet presAssocID="{758ECE06-F66C-4CDB-B381-5AD3886B8CDF}" presName="parTx" presStyleLbl="revTx" presStyleIdx="1" presStyleCnt="2">
        <dgm:presLayoutVars>
          <dgm:chMax val="0"/>
          <dgm:chPref val="0"/>
        </dgm:presLayoutVars>
      </dgm:prSet>
      <dgm:spPr/>
    </dgm:pt>
  </dgm:ptLst>
  <dgm:cxnLst>
    <dgm:cxn modelId="{D0DDF53A-5282-495D-9B76-B7D8E6DCFAB7}" type="presOf" srcId="{466F7E8D-69F3-4095-B9AD-A953BD112121}" destId="{5B33D0CC-F246-49E8-A746-D369952E362B}" srcOrd="0" destOrd="0" presId="urn:microsoft.com/office/officeart/2018/2/layout/IconVerticalSolidList"/>
    <dgm:cxn modelId="{29F7E93B-DF08-44C0-9C86-B19D60E4A939}" type="presOf" srcId="{9B604CEA-7262-4EA5-AC78-26A0DAAFBCC0}" destId="{8AF24815-140D-4BDA-B355-CC407A38AE48}" srcOrd="0" destOrd="0" presId="urn:microsoft.com/office/officeart/2018/2/layout/IconVerticalSolidList"/>
    <dgm:cxn modelId="{47C14F55-83AD-4FE4-BD7E-8B4596B929B2}" srcId="{9B604CEA-7262-4EA5-AC78-26A0DAAFBCC0}" destId="{758ECE06-F66C-4CDB-B381-5AD3886B8CDF}" srcOrd="1" destOrd="0" parTransId="{528D4DCC-145A-4E88-A7E9-FDFA472DD036}" sibTransId="{EAF15D76-7C7C-4B24-97AF-593C6451B2ED}"/>
    <dgm:cxn modelId="{3E0ACE67-454C-4E54-BD11-DF45AB2619DD}" srcId="{9B604CEA-7262-4EA5-AC78-26A0DAAFBCC0}" destId="{466F7E8D-69F3-4095-B9AD-A953BD112121}" srcOrd="0" destOrd="0" parTransId="{CBA0BCA6-38EB-48B0-ACEA-940472A5B95E}" sibTransId="{E6011A7D-4E8F-4D0C-BED1-23D60AC77D65}"/>
    <dgm:cxn modelId="{A6071EB9-D942-4AAF-A72B-A5B95853ACB0}" type="presOf" srcId="{758ECE06-F66C-4CDB-B381-5AD3886B8CDF}" destId="{D17A0753-E514-406D-9CAD-C473913F0FCA}" srcOrd="0" destOrd="0" presId="urn:microsoft.com/office/officeart/2018/2/layout/IconVerticalSolidList"/>
    <dgm:cxn modelId="{FD263DE4-4070-405C-9A9A-15CF11E2D482}" type="presParOf" srcId="{8AF24815-140D-4BDA-B355-CC407A38AE48}" destId="{2503158A-8E6E-4057-BE1C-29050B7C02D7}" srcOrd="0" destOrd="0" presId="urn:microsoft.com/office/officeart/2018/2/layout/IconVerticalSolidList"/>
    <dgm:cxn modelId="{67E4976E-4A89-4AE9-AAEB-99867CF62943}" type="presParOf" srcId="{2503158A-8E6E-4057-BE1C-29050B7C02D7}" destId="{2386515A-9374-49C5-BDD4-7AA79D60E081}" srcOrd="0" destOrd="0" presId="urn:microsoft.com/office/officeart/2018/2/layout/IconVerticalSolidList"/>
    <dgm:cxn modelId="{4CD6EE19-09E2-40CB-A121-AB8A84F3FC37}" type="presParOf" srcId="{2503158A-8E6E-4057-BE1C-29050B7C02D7}" destId="{363653B9-3F4B-4959-ABED-24CC9F1D808B}" srcOrd="1" destOrd="0" presId="urn:microsoft.com/office/officeart/2018/2/layout/IconVerticalSolidList"/>
    <dgm:cxn modelId="{9405A76E-AEC9-4656-AA4D-DE4F78C5F11B}" type="presParOf" srcId="{2503158A-8E6E-4057-BE1C-29050B7C02D7}" destId="{1C1EDEA9-E0E8-48D8-9CEB-15638CDB2435}" srcOrd="2" destOrd="0" presId="urn:microsoft.com/office/officeart/2018/2/layout/IconVerticalSolidList"/>
    <dgm:cxn modelId="{14721C4B-61E8-4BC4-991D-D8D7ADF9FC69}" type="presParOf" srcId="{2503158A-8E6E-4057-BE1C-29050B7C02D7}" destId="{5B33D0CC-F246-49E8-A746-D369952E362B}" srcOrd="3" destOrd="0" presId="urn:microsoft.com/office/officeart/2018/2/layout/IconVerticalSolidList"/>
    <dgm:cxn modelId="{569CA723-9150-40FD-9C69-BDE7850F1E5E}" type="presParOf" srcId="{8AF24815-140D-4BDA-B355-CC407A38AE48}" destId="{75BB9D47-92E1-4E80-8D56-BBB2ADDE6222}" srcOrd="1" destOrd="0" presId="urn:microsoft.com/office/officeart/2018/2/layout/IconVerticalSolidList"/>
    <dgm:cxn modelId="{225DDDF6-37F4-4B2B-963D-A060EDE1E8E7}" type="presParOf" srcId="{8AF24815-140D-4BDA-B355-CC407A38AE48}" destId="{EB16E865-62C4-4E5E-80AF-018F9256FB95}" srcOrd="2" destOrd="0" presId="urn:microsoft.com/office/officeart/2018/2/layout/IconVerticalSolidList"/>
    <dgm:cxn modelId="{C5D13187-9DFD-4A2A-8C90-FC22D6E345BB}" type="presParOf" srcId="{EB16E865-62C4-4E5E-80AF-018F9256FB95}" destId="{DBC3A5C3-3613-4FCB-8EA8-1A084BF9E7C1}" srcOrd="0" destOrd="0" presId="urn:microsoft.com/office/officeart/2018/2/layout/IconVerticalSolidList"/>
    <dgm:cxn modelId="{3DB29F4E-7269-4C50-93EC-F544C542ABB2}" type="presParOf" srcId="{EB16E865-62C4-4E5E-80AF-018F9256FB95}" destId="{72452265-BA8E-4E3D-8EB8-5909EA8610F6}" srcOrd="1" destOrd="0" presId="urn:microsoft.com/office/officeart/2018/2/layout/IconVerticalSolidList"/>
    <dgm:cxn modelId="{2B92949C-2C8A-4E0B-8F99-4E96452BD4DB}" type="presParOf" srcId="{EB16E865-62C4-4E5E-80AF-018F9256FB95}" destId="{459488CB-8FC9-4319-8751-8678DDEF7532}" srcOrd="2" destOrd="0" presId="urn:microsoft.com/office/officeart/2018/2/layout/IconVerticalSolidList"/>
    <dgm:cxn modelId="{299BB994-5934-4B3F-969E-B4D0472D0B22}" type="presParOf" srcId="{EB16E865-62C4-4E5E-80AF-018F9256FB95}" destId="{D17A0753-E514-406D-9CAD-C473913F0FCA}" srcOrd="3" destOrd="0" presId="urn:microsoft.com/office/officeart/2018/2/layout/IconVerticalSolidLis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741E43-5B8F-4500-8A0A-1690FDCB37FF}">
      <dgm:prSet custT="1"/>
      <dgm:spPr/>
      <dgm:t>
        <a:bodyPr/>
        <a:lstStyle/>
        <a:p>
          <a:pPr>
            <a:lnSpc>
              <a:spcPct val="100000"/>
            </a:lnSpc>
          </a:pPr>
          <a:r>
            <a:rPr lang="en-US" sz="2000" dirty="0"/>
            <a:t>Climate change-driven range shifts present new potential invasive species to evaluate, monitor, and target</a:t>
          </a:r>
        </a:p>
      </dgm:t>
    </dgm:pt>
    <dgm:pt modelId="{A89329FA-4B23-4D72-9146-1A1E1AC6EB5F}" type="parTrans" cxnId="{C9FDE1F2-6D42-44D2-8AED-C05514B43E68}">
      <dgm:prSet/>
      <dgm:spPr/>
      <dgm:t>
        <a:bodyPr/>
        <a:lstStyle/>
        <a:p>
          <a:endParaRPr lang="en-US" sz="2000"/>
        </a:p>
      </dgm:t>
    </dgm:pt>
    <dgm:pt modelId="{04894565-AC45-4352-B423-B2F3565A2113}" type="sibTrans" cxnId="{C9FDE1F2-6D42-44D2-8AED-C05514B43E68}">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77F49170-D065-4206-BB7A-0571544B73FF}" type="pres">
      <dgm:prSet presAssocID="{6C741E43-5B8F-4500-8A0A-1690FDCB37FF}" presName="compNode" presStyleCnt="0"/>
      <dgm:spPr/>
    </dgm:pt>
    <dgm:pt modelId="{9957B284-9F5F-43A5-BDBD-5E2EEEA06233}" type="pres">
      <dgm:prSet presAssocID="{6C741E43-5B8F-4500-8A0A-1690FDCB37FF}" presName="bgRect" presStyleLbl="bgShp" presStyleIdx="0" presStyleCnt="1"/>
      <dgm:spPr/>
    </dgm:pt>
    <dgm:pt modelId="{D54DDD18-AD70-4AF5-84ED-1E8860773508}" type="pres">
      <dgm:prSet presAssocID="{6C741E43-5B8F-4500-8A0A-1690FDCB37F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rmometer"/>
        </a:ext>
      </dgm:extLst>
    </dgm:pt>
    <dgm:pt modelId="{8070F69B-37DA-459E-93B3-C4B573F511F4}" type="pres">
      <dgm:prSet presAssocID="{6C741E43-5B8F-4500-8A0A-1690FDCB37FF}" presName="spaceRect" presStyleCnt="0"/>
      <dgm:spPr/>
    </dgm:pt>
    <dgm:pt modelId="{0D71FE96-70CD-46BA-8E1C-857A545BB44B}" type="pres">
      <dgm:prSet presAssocID="{6C741E43-5B8F-4500-8A0A-1690FDCB37FF}" presName="parTx" presStyleLbl="revTx" presStyleIdx="0" presStyleCnt="1">
        <dgm:presLayoutVars>
          <dgm:chMax val="0"/>
          <dgm:chPref val="0"/>
        </dgm:presLayoutVars>
      </dgm:prSet>
      <dgm:spPr/>
    </dgm:pt>
  </dgm:ptLst>
  <dgm:cxnLst>
    <dgm:cxn modelId="{29F7E93B-DF08-44C0-9C86-B19D60E4A939}" type="presOf" srcId="{9B604CEA-7262-4EA5-AC78-26A0DAAFBCC0}" destId="{8AF24815-140D-4BDA-B355-CC407A38AE48}" srcOrd="0" destOrd="0" presId="urn:microsoft.com/office/officeart/2018/2/layout/IconVerticalSolidList"/>
    <dgm:cxn modelId="{768DB593-58DD-4684-80B5-58EDECA02AF7}" type="presOf" srcId="{6C741E43-5B8F-4500-8A0A-1690FDCB37FF}" destId="{0D71FE96-70CD-46BA-8E1C-857A545BB44B}" srcOrd="0" destOrd="0" presId="urn:microsoft.com/office/officeart/2018/2/layout/IconVerticalSolidList"/>
    <dgm:cxn modelId="{C9FDE1F2-6D42-44D2-8AED-C05514B43E68}" srcId="{9B604CEA-7262-4EA5-AC78-26A0DAAFBCC0}" destId="{6C741E43-5B8F-4500-8A0A-1690FDCB37FF}" srcOrd="0" destOrd="0" parTransId="{A89329FA-4B23-4D72-9146-1A1E1AC6EB5F}" sibTransId="{04894565-AC45-4352-B423-B2F3565A2113}"/>
    <dgm:cxn modelId="{403DE79A-60CD-470C-B5CB-01462CCAE94E}" type="presParOf" srcId="{8AF24815-140D-4BDA-B355-CC407A38AE48}" destId="{77F49170-D065-4206-BB7A-0571544B73FF}" srcOrd="0" destOrd="0" presId="urn:microsoft.com/office/officeart/2018/2/layout/IconVerticalSolidList"/>
    <dgm:cxn modelId="{A69AB2A9-C8E5-4C7D-9F64-D800067C4D4D}" type="presParOf" srcId="{77F49170-D065-4206-BB7A-0571544B73FF}" destId="{9957B284-9F5F-43A5-BDBD-5E2EEEA06233}" srcOrd="0" destOrd="0" presId="urn:microsoft.com/office/officeart/2018/2/layout/IconVerticalSolidList"/>
    <dgm:cxn modelId="{16597078-2C5A-4E6E-A373-151433F39B1B}" type="presParOf" srcId="{77F49170-D065-4206-BB7A-0571544B73FF}" destId="{D54DDD18-AD70-4AF5-84ED-1E8860773508}" srcOrd="1" destOrd="0" presId="urn:microsoft.com/office/officeart/2018/2/layout/IconVerticalSolidList"/>
    <dgm:cxn modelId="{6C95DD64-8CAB-4482-8D68-51870D5E4AC8}" type="presParOf" srcId="{77F49170-D065-4206-BB7A-0571544B73FF}" destId="{8070F69B-37DA-459E-93B3-C4B573F511F4}" srcOrd="2" destOrd="0" presId="urn:microsoft.com/office/officeart/2018/2/layout/IconVerticalSolidList"/>
    <dgm:cxn modelId="{ED426B34-2A5A-432E-B101-4AE5CB3E4D92}" type="presParOf" srcId="{77F49170-D065-4206-BB7A-0571544B73FF}" destId="{0D71FE96-70CD-46BA-8E1C-857A545BB44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D88D201-E12C-4706-AD53-7AD858EF7C14}">
      <dgm:prSet custT="1"/>
      <dgm:spPr/>
      <dgm:t>
        <a:bodyPr/>
        <a:lstStyle/>
        <a:p>
          <a:pPr>
            <a:lnSpc>
              <a:spcPct val="100000"/>
            </a:lnSpc>
          </a:pPr>
          <a:r>
            <a:rPr lang="en-US" sz="2000" dirty="0"/>
            <a:t>Changes in trade and transport create novel and increased introductory pathways to monitor and regulate</a:t>
          </a:r>
        </a:p>
      </dgm:t>
    </dgm:pt>
    <dgm:pt modelId="{638556BB-A696-47D1-8620-F4C81265EEDF}" type="parTrans" cxnId="{5222B639-F6C2-4A11-AB06-D2B4ACBBEB4E}">
      <dgm:prSet/>
      <dgm:spPr/>
      <dgm:t>
        <a:bodyPr/>
        <a:lstStyle/>
        <a:p>
          <a:endParaRPr lang="en-US" sz="2000"/>
        </a:p>
      </dgm:t>
    </dgm:pt>
    <dgm:pt modelId="{66939169-8EF5-48CD-8816-6CFCD6D0551C}" type="sibTrans" cxnId="{5222B639-F6C2-4A11-AB06-D2B4ACBBEB4E}">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3ECCA1A7-01CE-4C78-9C4C-6AC7B007355F}" type="pres">
      <dgm:prSet presAssocID="{6D88D201-E12C-4706-AD53-7AD858EF7C14}" presName="compNode" presStyleCnt="0"/>
      <dgm:spPr/>
    </dgm:pt>
    <dgm:pt modelId="{BF08AB6D-3247-4C82-9880-9A9CB913B81B}" type="pres">
      <dgm:prSet presAssocID="{6D88D201-E12C-4706-AD53-7AD858EF7C14}" presName="bgRect" presStyleLbl="bgShp" presStyleIdx="0" presStyleCnt="1"/>
      <dgm:spPr/>
    </dgm:pt>
    <dgm:pt modelId="{A9B8F8B3-C8E7-48E2-8807-82429521A72C}" type="pres">
      <dgm:prSet presAssocID="{6D88D201-E12C-4706-AD53-7AD858EF7C14}"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13A5D416-79E2-487A-B03C-2156357DC8FE}" type="pres">
      <dgm:prSet presAssocID="{6D88D201-E12C-4706-AD53-7AD858EF7C14}" presName="spaceRect" presStyleCnt="0"/>
      <dgm:spPr/>
    </dgm:pt>
    <dgm:pt modelId="{3D60E80E-5B3D-4826-ACD6-0E33DF793095}" type="pres">
      <dgm:prSet presAssocID="{6D88D201-E12C-4706-AD53-7AD858EF7C14}" presName="parTx" presStyleLbl="revTx" presStyleIdx="0" presStyleCnt="1">
        <dgm:presLayoutVars>
          <dgm:chMax val="0"/>
          <dgm:chPref val="0"/>
        </dgm:presLayoutVars>
      </dgm:prSet>
      <dgm:spPr/>
    </dgm:pt>
  </dgm:ptLst>
  <dgm:cxnLst>
    <dgm:cxn modelId="{F1898F09-8C32-4639-A312-690A46D973C9}" type="presOf" srcId="{6D88D201-E12C-4706-AD53-7AD858EF7C14}" destId="{3D60E80E-5B3D-4826-ACD6-0E33DF793095}" srcOrd="0" destOrd="0" presId="urn:microsoft.com/office/officeart/2018/2/layout/IconVerticalSolidList"/>
    <dgm:cxn modelId="{5222B639-F6C2-4A11-AB06-D2B4ACBBEB4E}" srcId="{9B604CEA-7262-4EA5-AC78-26A0DAAFBCC0}" destId="{6D88D201-E12C-4706-AD53-7AD858EF7C14}" srcOrd="0" destOrd="0" parTransId="{638556BB-A696-47D1-8620-F4C81265EEDF}" sibTransId="{66939169-8EF5-48CD-8816-6CFCD6D0551C}"/>
    <dgm:cxn modelId="{29F7E93B-DF08-44C0-9C86-B19D60E4A939}" type="presOf" srcId="{9B604CEA-7262-4EA5-AC78-26A0DAAFBCC0}" destId="{8AF24815-140D-4BDA-B355-CC407A38AE48}" srcOrd="0" destOrd="0" presId="urn:microsoft.com/office/officeart/2018/2/layout/IconVerticalSolidList"/>
    <dgm:cxn modelId="{E7392F37-C39B-4C69-9A8C-1B7CF2FAB8DB}" type="presParOf" srcId="{8AF24815-140D-4BDA-B355-CC407A38AE48}" destId="{3ECCA1A7-01CE-4C78-9C4C-6AC7B007355F}" srcOrd="0" destOrd="0" presId="urn:microsoft.com/office/officeart/2018/2/layout/IconVerticalSolidList"/>
    <dgm:cxn modelId="{0CF3FCE4-0245-411C-827A-B22A05634FA6}" type="presParOf" srcId="{3ECCA1A7-01CE-4C78-9C4C-6AC7B007355F}" destId="{BF08AB6D-3247-4C82-9880-9A9CB913B81B}" srcOrd="0" destOrd="0" presId="urn:microsoft.com/office/officeart/2018/2/layout/IconVerticalSolidList"/>
    <dgm:cxn modelId="{4168B64C-324E-4C3C-9CAF-4B7AFE0B8AA7}" type="presParOf" srcId="{3ECCA1A7-01CE-4C78-9C4C-6AC7B007355F}" destId="{A9B8F8B3-C8E7-48E2-8807-82429521A72C}" srcOrd="1" destOrd="0" presId="urn:microsoft.com/office/officeart/2018/2/layout/IconVerticalSolidList"/>
    <dgm:cxn modelId="{13DACF0C-9AD7-46C9-8E89-0A94E2B1ED67}" type="presParOf" srcId="{3ECCA1A7-01CE-4C78-9C4C-6AC7B007355F}" destId="{13A5D416-79E2-487A-B03C-2156357DC8FE}" srcOrd="2" destOrd="0" presId="urn:microsoft.com/office/officeart/2018/2/layout/IconVerticalSolidList"/>
    <dgm:cxn modelId="{5FFA322E-F934-4AED-A0FE-35BA77520C44}" type="presParOf" srcId="{3ECCA1A7-01CE-4C78-9C4C-6AC7B007355F}" destId="{3D60E80E-5B3D-4826-ACD6-0E33DF793095}"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D2DCE9E-0906-488E-AE5D-7D0830F0B1CB}">
      <dgm:prSet custT="1"/>
      <dgm:spPr/>
      <dgm:t>
        <a:bodyPr/>
        <a:lstStyle/>
        <a:p>
          <a:pPr>
            <a:lnSpc>
              <a:spcPct val="100000"/>
            </a:lnSpc>
          </a:pPr>
          <a:r>
            <a:rPr lang="en-US" sz="2000" dirty="0"/>
            <a:t>Shifting seasons and </a:t>
          </a:r>
          <a:r>
            <a:rPr lang="en-US" sz="2000" dirty="0" err="1"/>
            <a:t>phenologies</a:t>
          </a:r>
          <a:r>
            <a:rPr lang="en-US" sz="2000" dirty="0"/>
            <a:t> disrupt invasive species management timelines</a:t>
          </a:r>
        </a:p>
      </dgm:t>
    </dgm:pt>
    <dgm:pt modelId="{6A4FF170-5E32-4D58-950D-4958644E0315}" type="parTrans" cxnId="{0B5D7F45-339C-44F7-9F64-919A0F90028A}">
      <dgm:prSet/>
      <dgm:spPr/>
      <dgm:t>
        <a:bodyPr/>
        <a:lstStyle/>
        <a:p>
          <a:endParaRPr lang="en-US" sz="2000"/>
        </a:p>
      </dgm:t>
    </dgm:pt>
    <dgm:pt modelId="{98814E8F-DD09-4BF7-97FD-FAD9BE90CE0E}" type="sibTrans" cxnId="{0B5D7F45-339C-44F7-9F64-919A0F90028A}">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A6FB4D41-F57A-4870-9E51-BBDC320071C0}" type="pres">
      <dgm:prSet presAssocID="{2D2DCE9E-0906-488E-AE5D-7D0830F0B1CB}" presName="compNode" presStyleCnt="0"/>
      <dgm:spPr/>
    </dgm:pt>
    <dgm:pt modelId="{99ADE1B5-4D19-4062-8A95-F0636CF67C59}" type="pres">
      <dgm:prSet presAssocID="{2D2DCE9E-0906-488E-AE5D-7D0830F0B1CB}" presName="bgRect" presStyleLbl="bgShp" presStyleIdx="0" presStyleCnt="1" custLinFactNeighborX="-2195" custLinFactNeighborY="-9501"/>
      <dgm:spPr/>
    </dgm:pt>
    <dgm:pt modelId="{00810B67-0477-4E00-8E97-A5133B9D90DF}" type="pres">
      <dgm:prSet presAssocID="{2D2DCE9E-0906-488E-AE5D-7D0830F0B1CB}"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a:ext>
      </dgm:extLst>
    </dgm:pt>
    <dgm:pt modelId="{828275FF-CDAE-4797-81DF-0B1F12A638B4}" type="pres">
      <dgm:prSet presAssocID="{2D2DCE9E-0906-488E-AE5D-7D0830F0B1CB}" presName="spaceRect" presStyleCnt="0"/>
      <dgm:spPr/>
    </dgm:pt>
    <dgm:pt modelId="{503D0F22-9AA0-4736-AA0E-D02B7089A1BD}" type="pres">
      <dgm:prSet presAssocID="{2D2DCE9E-0906-488E-AE5D-7D0830F0B1CB}" presName="parTx" presStyleLbl="revTx" presStyleIdx="0" presStyleCnt="1">
        <dgm:presLayoutVars>
          <dgm:chMax val="0"/>
          <dgm:chPref val="0"/>
        </dgm:presLayoutVars>
      </dgm:prSet>
      <dgm:spPr/>
    </dgm:pt>
  </dgm:ptLst>
  <dgm:cxnLst>
    <dgm:cxn modelId="{3F7D8E07-BAB0-4D0D-B913-CA0902DDF4DE}" type="presOf" srcId="{2D2DCE9E-0906-488E-AE5D-7D0830F0B1CB}" destId="{503D0F22-9AA0-4736-AA0E-D02B7089A1BD}" srcOrd="0" destOrd="0" presId="urn:microsoft.com/office/officeart/2018/2/layout/IconVerticalSolidList"/>
    <dgm:cxn modelId="{29F7E93B-DF08-44C0-9C86-B19D60E4A939}" type="presOf" srcId="{9B604CEA-7262-4EA5-AC78-26A0DAAFBCC0}" destId="{8AF24815-140D-4BDA-B355-CC407A38AE48}" srcOrd="0" destOrd="0" presId="urn:microsoft.com/office/officeart/2018/2/layout/IconVerticalSolidList"/>
    <dgm:cxn modelId="{0B5D7F45-339C-44F7-9F64-919A0F90028A}" srcId="{9B604CEA-7262-4EA5-AC78-26A0DAAFBCC0}" destId="{2D2DCE9E-0906-488E-AE5D-7D0830F0B1CB}" srcOrd="0" destOrd="0" parTransId="{6A4FF170-5E32-4D58-950D-4958644E0315}" sibTransId="{98814E8F-DD09-4BF7-97FD-FAD9BE90CE0E}"/>
    <dgm:cxn modelId="{0E500948-0E00-43A5-9D56-9315676B1986}" type="presParOf" srcId="{8AF24815-140D-4BDA-B355-CC407A38AE48}" destId="{A6FB4D41-F57A-4870-9E51-BBDC320071C0}" srcOrd="0" destOrd="0" presId="urn:microsoft.com/office/officeart/2018/2/layout/IconVerticalSolidList"/>
    <dgm:cxn modelId="{4F5C30A9-D48A-4DFE-A0D1-FA5593A6FB53}" type="presParOf" srcId="{A6FB4D41-F57A-4870-9E51-BBDC320071C0}" destId="{99ADE1B5-4D19-4062-8A95-F0636CF67C59}" srcOrd="0" destOrd="0" presId="urn:microsoft.com/office/officeart/2018/2/layout/IconVerticalSolidList"/>
    <dgm:cxn modelId="{C3E41B7C-8ADF-4CF7-B9AB-2708F03B19CA}" type="presParOf" srcId="{A6FB4D41-F57A-4870-9E51-BBDC320071C0}" destId="{00810B67-0477-4E00-8E97-A5133B9D90DF}" srcOrd="1" destOrd="0" presId="urn:microsoft.com/office/officeart/2018/2/layout/IconVerticalSolidList"/>
    <dgm:cxn modelId="{70E906EF-FE5D-4194-89FC-7C4A1C90E39A}" type="presParOf" srcId="{A6FB4D41-F57A-4870-9E51-BBDC320071C0}" destId="{828275FF-CDAE-4797-81DF-0B1F12A638B4}" srcOrd="2" destOrd="0" presId="urn:microsoft.com/office/officeart/2018/2/layout/IconVerticalSolidList"/>
    <dgm:cxn modelId="{A367FBC1-197C-4FBE-B993-710F9979EF84}" type="presParOf" srcId="{A6FB4D41-F57A-4870-9E51-BBDC320071C0}" destId="{503D0F22-9AA0-4736-AA0E-D02B7089A1BD}" srcOrd="3" destOrd="0" presId="urn:microsoft.com/office/officeart/2018/2/layout/IconVerticalSoli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D0027F5-6814-43C5-8376-0CF3BC8F606B}">
      <dgm:prSet custT="1"/>
      <dgm:spPr/>
      <dgm:t>
        <a:bodyPr/>
        <a:lstStyle/>
        <a:p>
          <a:pPr>
            <a:lnSpc>
              <a:spcPct val="100000"/>
            </a:lnSpc>
          </a:pPr>
          <a:r>
            <a:rPr lang="en-US" sz="2000" dirty="0"/>
            <a:t>Reduced treatment efficacy and feasibility reduce the likelihood of achieving desired results</a:t>
          </a:r>
        </a:p>
      </dgm:t>
    </dgm:pt>
    <dgm:pt modelId="{E650725C-45C5-406C-9452-9232C8B290BF}" type="parTrans" cxnId="{CD6652F3-6347-4843-ADDA-9CBC02D102A8}">
      <dgm:prSet/>
      <dgm:spPr/>
      <dgm:t>
        <a:bodyPr/>
        <a:lstStyle/>
        <a:p>
          <a:endParaRPr lang="en-US" sz="2000"/>
        </a:p>
      </dgm:t>
    </dgm:pt>
    <dgm:pt modelId="{55965841-F527-43F8-B75A-121B21B20843}" type="sibTrans" cxnId="{CD6652F3-6347-4843-ADDA-9CBC02D102A8}">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D95912BE-63F1-4336-8C9E-3AFB95802DD9}" type="pres">
      <dgm:prSet presAssocID="{ED0027F5-6814-43C5-8376-0CF3BC8F606B}" presName="compNode" presStyleCnt="0"/>
      <dgm:spPr/>
    </dgm:pt>
    <dgm:pt modelId="{FFDDFEBA-9918-4135-846C-F2AD21842965}" type="pres">
      <dgm:prSet presAssocID="{ED0027F5-6814-43C5-8376-0CF3BC8F606B}" presName="bgRect" presStyleLbl="bgShp" presStyleIdx="0" presStyleCnt="1"/>
      <dgm:spPr/>
    </dgm:pt>
    <dgm:pt modelId="{7BF0E9BD-0F17-4193-AFEC-B0C591C636D7}" type="pres">
      <dgm:prSet presAssocID="{ED0027F5-6814-43C5-8376-0CF3BC8F606B}"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2ADB016-F2A0-4DE1-92DF-388E2035D480}" type="pres">
      <dgm:prSet presAssocID="{ED0027F5-6814-43C5-8376-0CF3BC8F606B}" presName="spaceRect" presStyleCnt="0"/>
      <dgm:spPr/>
    </dgm:pt>
    <dgm:pt modelId="{66DA132B-8FDD-4708-BC77-4C3CFBF495F7}" type="pres">
      <dgm:prSet presAssocID="{ED0027F5-6814-43C5-8376-0CF3BC8F606B}" presName="parTx" presStyleLbl="revTx" presStyleIdx="0" presStyleCnt="1">
        <dgm:presLayoutVars>
          <dgm:chMax val="0"/>
          <dgm:chPref val="0"/>
        </dgm:presLayoutVars>
      </dgm:prSet>
      <dgm:spPr/>
    </dgm:pt>
  </dgm:ptLst>
  <dgm:cxnLst>
    <dgm:cxn modelId="{29F7E93B-DF08-44C0-9C86-B19D60E4A939}" type="presOf" srcId="{9B604CEA-7262-4EA5-AC78-26A0DAAFBCC0}" destId="{8AF24815-140D-4BDA-B355-CC407A38AE48}" srcOrd="0" destOrd="0" presId="urn:microsoft.com/office/officeart/2018/2/layout/IconVerticalSolidList"/>
    <dgm:cxn modelId="{49015945-D7B8-40CD-B9FB-7135E385799D}" type="presOf" srcId="{ED0027F5-6814-43C5-8376-0CF3BC8F606B}" destId="{66DA132B-8FDD-4708-BC77-4C3CFBF495F7}" srcOrd="0" destOrd="0" presId="urn:microsoft.com/office/officeart/2018/2/layout/IconVerticalSolidList"/>
    <dgm:cxn modelId="{CD6652F3-6347-4843-ADDA-9CBC02D102A8}" srcId="{9B604CEA-7262-4EA5-AC78-26A0DAAFBCC0}" destId="{ED0027F5-6814-43C5-8376-0CF3BC8F606B}" srcOrd="0" destOrd="0" parTransId="{E650725C-45C5-406C-9452-9232C8B290BF}" sibTransId="{55965841-F527-43F8-B75A-121B21B20843}"/>
    <dgm:cxn modelId="{AEF027AC-F696-41B7-ADB6-26C251E61123}" type="presParOf" srcId="{8AF24815-140D-4BDA-B355-CC407A38AE48}" destId="{D95912BE-63F1-4336-8C9E-3AFB95802DD9}" srcOrd="0" destOrd="0" presId="urn:microsoft.com/office/officeart/2018/2/layout/IconVerticalSolidList"/>
    <dgm:cxn modelId="{50E9486A-BDBC-4C60-B808-12E10DD5931F}" type="presParOf" srcId="{D95912BE-63F1-4336-8C9E-3AFB95802DD9}" destId="{FFDDFEBA-9918-4135-846C-F2AD21842965}" srcOrd="0" destOrd="0" presId="urn:microsoft.com/office/officeart/2018/2/layout/IconVerticalSolidList"/>
    <dgm:cxn modelId="{527852EE-CFB1-41BA-ACDA-D91E5C133693}" type="presParOf" srcId="{D95912BE-63F1-4336-8C9E-3AFB95802DD9}" destId="{7BF0E9BD-0F17-4193-AFEC-B0C591C636D7}" srcOrd="1" destOrd="0" presId="urn:microsoft.com/office/officeart/2018/2/layout/IconVerticalSolidList"/>
    <dgm:cxn modelId="{664052F1-F48D-4679-9703-533A5CCA977C}" type="presParOf" srcId="{D95912BE-63F1-4336-8C9E-3AFB95802DD9}" destId="{72ADB016-F2A0-4DE1-92DF-388E2035D480}" srcOrd="2" destOrd="0" presId="urn:microsoft.com/office/officeart/2018/2/layout/IconVerticalSolidList"/>
    <dgm:cxn modelId="{5FB51FBB-AA64-4668-86FE-FBC0A89C4DD0}" type="presParOf" srcId="{D95912BE-63F1-4336-8C9E-3AFB95802DD9}" destId="{66DA132B-8FDD-4708-BC77-4C3CFBF495F7}" srcOrd="3" destOrd="0" presId="urn:microsoft.com/office/officeart/2018/2/layout/IconVerticalSolid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741E43-5B8F-4500-8A0A-1690FDCB37FF}">
      <dgm:prSet custT="1"/>
      <dgm:spPr/>
      <dgm:t>
        <a:bodyPr/>
        <a:lstStyle/>
        <a:p>
          <a:pPr>
            <a:lnSpc>
              <a:spcPct val="100000"/>
            </a:lnSpc>
          </a:pPr>
          <a:r>
            <a:rPr lang="en-US" sz="2000" dirty="0"/>
            <a:t>Climate change-driven range shifts present new potential invasive species to evaluate, monitor, and target</a:t>
          </a:r>
        </a:p>
      </dgm:t>
    </dgm:pt>
    <dgm:pt modelId="{A89329FA-4B23-4D72-9146-1A1E1AC6EB5F}" type="parTrans" cxnId="{C9FDE1F2-6D42-44D2-8AED-C05514B43E68}">
      <dgm:prSet/>
      <dgm:spPr/>
      <dgm:t>
        <a:bodyPr/>
        <a:lstStyle/>
        <a:p>
          <a:endParaRPr lang="en-US" sz="2000"/>
        </a:p>
      </dgm:t>
    </dgm:pt>
    <dgm:pt modelId="{04894565-AC45-4352-B423-B2F3565A2113}" type="sibTrans" cxnId="{C9FDE1F2-6D42-44D2-8AED-C05514B43E68}">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77F49170-D065-4206-BB7A-0571544B73FF}" type="pres">
      <dgm:prSet presAssocID="{6C741E43-5B8F-4500-8A0A-1690FDCB37FF}" presName="compNode" presStyleCnt="0"/>
      <dgm:spPr/>
    </dgm:pt>
    <dgm:pt modelId="{9957B284-9F5F-43A5-BDBD-5E2EEEA06233}" type="pres">
      <dgm:prSet presAssocID="{6C741E43-5B8F-4500-8A0A-1690FDCB37FF}" presName="bgRect" presStyleLbl="bgShp" presStyleIdx="0" presStyleCnt="1"/>
      <dgm:spPr/>
    </dgm:pt>
    <dgm:pt modelId="{D54DDD18-AD70-4AF5-84ED-1E8860773508}" type="pres">
      <dgm:prSet presAssocID="{6C741E43-5B8F-4500-8A0A-1690FDCB37F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rmometer"/>
        </a:ext>
      </dgm:extLst>
    </dgm:pt>
    <dgm:pt modelId="{8070F69B-37DA-459E-93B3-C4B573F511F4}" type="pres">
      <dgm:prSet presAssocID="{6C741E43-5B8F-4500-8A0A-1690FDCB37FF}" presName="spaceRect" presStyleCnt="0"/>
      <dgm:spPr/>
    </dgm:pt>
    <dgm:pt modelId="{0D71FE96-70CD-46BA-8E1C-857A545BB44B}" type="pres">
      <dgm:prSet presAssocID="{6C741E43-5B8F-4500-8A0A-1690FDCB37FF}" presName="parTx" presStyleLbl="revTx" presStyleIdx="0" presStyleCnt="1">
        <dgm:presLayoutVars>
          <dgm:chMax val="0"/>
          <dgm:chPref val="0"/>
        </dgm:presLayoutVars>
      </dgm:prSet>
      <dgm:spPr/>
    </dgm:pt>
  </dgm:ptLst>
  <dgm:cxnLst>
    <dgm:cxn modelId="{29F7E93B-DF08-44C0-9C86-B19D60E4A939}" type="presOf" srcId="{9B604CEA-7262-4EA5-AC78-26A0DAAFBCC0}" destId="{8AF24815-140D-4BDA-B355-CC407A38AE48}" srcOrd="0" destOrd="0" presId="urn:microsoft.com/office/officeart/2018/2/layout/IconVerticalSolidList"/>
    <dgm:cxn modelId="{768DB593-58DD-4684-80B5-58EDECA02AF7}" type="presOf" srcId="{6C741E43-5B8F-4500-8A0A-1690FDCB37FF}" destId="{0D71FE96-70CD-46BA-8E1C-857A545BB44B}" srcOrd="0" destOrd="0" presId="urn:microsoft.com/office/officeart/2018/2/layout/IconVerticalSolidList"/>
    <dgm:cxn modelId="{C9FDE1F2-6D42-44D2-8AED-C05514B43E68}" srcId="{9B604CEA-7262-4EA5-AC78-26A0DAAFBCC0}" destId="{6C741E43-5B8F-4500-8A0A-1690FDCB37FF}" srcOrd="0" destOrd="0" parTransId="{A89329FA-4B23-4D72-9146-1A1E1AC6EB5F}" sibTransId="{04894565-AC45-4352-B423-B2F3565A2113}"/>
    <dgm:cxn modelId="{403DE79A-60CD-470C-B5CB-01462CCAE94E}" type="presParOf" srcId="{8AF24815-140D-4BDA-B355-CC407A38AE48}" destId="{77F49170-D065-4206-BB7A-0571544B73FF}" srcOrd="0" destOrd="0" presId="urn:microsoft.com/office/officeart/2018/2/layout/IconVerticalSolidList"/>
    <dgm:cxn modelId="{A69AB2A9-C8E5-4C7D-9F64-D800067C4D4D}" type="presParOf" srcId="{77F49170-D065-4206-BB7A-0571544B73FF}" destId="{9957B284-9F5F-43A5-BDBD-5E2EEEA06233}" srcOrd="0" destOrd="0" presId="urn:microsoft.com/office/officeart/2018/2/layout/IconVerticalSolidList"/>
    <dgm:cxn modelId="{16597078-2C5A-4E6E-A373-151433F39B1B}" type="presParOf" srcId="{77F49170-D065-4206-BB7A-0571544B73FF}" destId="{D54DDD18-AD70-4AF5-84ED-1E8860773508}" srcOrd="1" destOrd="0" presId="urn:microsoft.com/office/officeart/2018/2/layout/IconVerticalSolidList"/>
    <dgm:cxn modelId="{6C95DD64-8CAB-4482-8D68-51870D5E4AC8}" type="presParOf" srcId="{77F49170-D065-4206-BB7A-0571544B73FF}" destId="{8070F69B-37DA-459E-93B3-C4B573F511F4}" srcOrd="2" destOrd="0" presId="urn:microsoft.com/office/officeart/2018/2/layout/IconVerticalSolidList"/>
    <dgm:cxn modelId="{ED426B34-2A5A-432E-B101-4AE5CB3E4D92}" type="presParOf" srcId="{77F49170-D065-4206-BB7A-0571544B73FF}" destId="{0D71FE96-70CD-46BA-8E1C-857A545BB44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58ECE06-F66C-4CDB-B381-5AD3886B8CDF}">
      <dgm:prSet custT="1"/>
      <dgm:spPr/>
      <dgm:t>
        <a:bodyPr/>
        <a:lstStyle/>
        <a:p>
          <a:pPr>
            <a:lnSpc>
              <a:spcPct val="100000"/>
            </a:lnSpc>
          </a:pPr>
          <a:r>
            <a:rPr lang="en-US" sz="2000" dirty="0"/>
            <a:t>Compounding effects of extreme climate events and invasive species require integrating invasive management into extreme event preparedness</a:t>
          </a:r>
        </a:p>
      </dgm:t>
    </dgm:pt>
    <dgm:pt modelId="{EAF15D76-7C7C-4B24-97AF-593C6451B2ED}" type="sibTrans" cxnId="{47C14F55-83AD-4FE4-BD7E-8B4596B929B2}">
      <dgm:prSet/>
      <dgm:spPr/>
      <dgm:t>
        <a:bodyPr/>
        <a:lstStyle/>
        <a:p>
          <a:endParaRPr lang="en-US" sz="2000"/>
        </a:p>
      </dgm:t>
    </dgm:pt>
    <dgm:pt modelId="{528D4DCC-145A-4E88-A7E9-FDFA472DD036}" type="parTrans" cxnId="{47C14F55-83AD-4FE4-BD7E-8B4596B929B2}">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EB16E865-62C4-4E5E-80AF-018F9256FB95}" type="pres">
      <dgm:prSet presAssocID="{758ECE06-F66C-4CDB-B381-5AD3886B8CDF}" presName="compNode" presStyleCnt="0"/>
      <dgm:spPr/>
    </dgm:pt>
    <dgm:pt modelId="{DBC3A5C3-3613-4FCB-8EA8-1A084BF9E7C1}" type="pres">
      <dgm:prSet presAssocID="{758ECE06-F66C-4CDB-B381-5AD3886B8CDF}" presName="bgRect" presStyleLbl="bgShp" presStyleIdx="0" presStyleCnt="1"/>
      <dgm:spPr/>
    </dgm:pt>
    <dgm:pt modelId="{72452265-BA8E-4E3D-8EB8-5909EA8610F6}" type="pres">
      <dgm:prSet presAssocID="{758ECE06-F66C-4CDB-B381-5AD3886B8CD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dy bug"/>
        </a:ext>
      </dgm:extLst>
    </dgm:pt>
    <dgm:pt modelId="{459488CB-8FC9-4319-8751-8678DDEF7532}" type="pres">
      <dgm:prSet presAssocID="{758ECE06-F66C-4CDB-B381-5AD3886B8CDF}" presName="spaceRect" presStyleCnt="0"/>
      <dgm:spPr/>
    </dgm:pt>
    <dgm:pt modelId="{D17A0753-E514-406D-9CAD-C473913F0FCA}" type="pres">
      <dgm:prSet presAssocID="{758ECE06-F66C-4CDB-B381-5AD3886B8CDF}" presName="parTx" presStyleLbl="revTx" presStyleIdx="0" presStyleCnt="1">
        <dgm:presLayoutVars>
          <dgm:chMax val="0"/>
          <dgm:chPref val="0"/>
        </dgm:presLayoutVars>
      </dgm:prSet>
      <dgm:spPr/>
    </dgm:pt>
  </dgm:ptLst>
  <dgm:cxnLst>
    <dgm:cxn modelId="{29F7E93B-DF08-44C0-9C86-B19D60E4A939}" type="presOf" srcId="{9B604CEA-7262-4EA5-AC78-26A0DAAFBCC0}" destId="{8AF24815-140D-4BDA-B355-CC407A38AE48}" srcOrd="0" destOrd="0" presId="urn:microsoft.com/office/officeart/2018/2/layout/IconVerticalSolidList"/>
    <dgm:cxn modelId="{47C14F55-83AD-4FE4-BD7E-8B4596B929B2}" srcId="{9B604CEA-7262-4EA5-AC78-26A0DAAFBCC0}" destId="{758ECE06-F66C-4CDB-B381-5AD3886B8CDF}" srcOrd="0" destOrd="0" parTransId="{528D4DCC-145A-4E88-A7E9-FDFA472DD036}" sibTransId="{EAF15D76-7C7C-4B24-97AF-593C6451B2ED}"/>
    <dgm:cxn modelId="{A6071EB9-D942-4AAF-A72B-A5B95853ACB0}" type="presOf" srcId="{758ECE06-F66C-4CDB-B381-5AD3886B8CDF}" destId="{D17A0753-E514-406D-9CAD-C473913F0FCA}" srcOrd="0" destOrd="0" presId="urn:microsoft.com/office/officeart/2018/2/layout/IconVerticalSolidList"/>
    <dgm:cxn modelId="{225DDDF6-37F4-4B2B-963D-A060EDE1E8E7}" type="presParOf" srcId="{8AF24815-140D-4BDA-B355-CC407A38AE48}" destId="{EB16E865-62C4-4E5E-80AF-018F9256FB95}" srcOrd="0" destOrd="0" presId="urn:microsoft.com/office/officeart/2018/2/layout/IconVerticalSolidList"/>
    <dgm:cxn modelId="{C5D13187-9DFD-4A2A-8C90-FC22D6E345BB}" type="presParOf" srcId="{EB16E865-62C4-4E5E-80AF-018F9256FB95}" destId="{DBC3A5C3-3613-4FCB-8EA8-1A084BF9E7C1}" srcOrd="0" destOrd="0" presId="urn:microsoft.com/office/officeart/2018/2/layout/IconVerticalSolidList"/>
    <dgm:cxn modelId="{3DB29F4E-7269-4C50-93EC-F544C542ABB2}" type="presParOf" srcId="{EB16E865-62C4-4E5E-80AF-018F9256FB95}" destId="{72452265-BA8E-4E3D-8EB8-5909EA8610F6}" srcOrd="1" destOrd="0" presId="urn:microsoft.com/office/officeart/2018/2/layout/IconVerticalSolidList"/>
    <dgm:cxn modelId="{2B92949C-2C8A-4E0B-8F99-4E96452BD4DB}" type="presParOf" srcId="{EB16E865-62C4-4E5E-80AF-018F9256FB95}" destId="{459488CB-8FC9-4319-8751-8678DDEF7532}" srcOrd="2" destOrd="0" presId="urn:microsoft.com/office/officeart/2018/2/layout/IconVerticalSolidList"/>
    <dgm:cxn modelId="{299BB994-5934-4B3F-969E-B4D0472D0B22}" type="presParOf" srcId="{EB16E865-62C4-4E5E-80AF-018F9256FB95}" destId="{D17A0753-E514-406D-9CAD-C473913F0FCA}" srcOrd="3" destOrd="0" presId="urn:microsoft.com/office/officeart/2018/2/layout/IconVerticalSolidLis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66F7E8D-69F3-4095-B9AD-A953BD112121}">
      <dgm:prSet custT="1"/>
      <dgm:spPr/>
      <dgm:t>
        <a:bodyPr/>
        <a:lstStyle/>
        <a:p>
          <a:pPr>
            <a:lnSpc>
              <a:spcPct val="100000"/>
            </a:lnSpc>
          </a:pPr>
          <a:r>
            <a:rPr lang="en-US" sz="2000" dirty="0"/>
            <a:t>Increased vulnerability of native ecosystems requires reevaluating and adjusting restoration targets</a:t>
          </a:r>
        </a:p>
      </dgm:t>
    </dgm:pt>
    <dgm:pt modelId="{CBA0BCA6-38EB-48B0-ACEA-940472A5B95E}" type="parTrans" cxnId="{3E0ACE67-454C-4E54-BD11-DF45AB2619DD}">
      <dgm:prSet/>
      <dgm:spPr/>
      <dgm:t>
        <a:bodyPr/>
        <a:lstStyle/>
        <a:p>
          <a:endParaRPr lang="en-US" sz="2000"/>
        </a:p>
      </dgm:t>
    </dgm:pt>
    <dgm:pt modelId="{E6011A7D-4E8F-4D0C-BED1-23D60AC77D65}" type="sibTrans" cxnId="{3E0ACE67-454C-4E54-BD11-DF45AB2619DD}">
      <dgm:prSet/>
      <dgm:spPr/>
      <dgm:t>
        <a:bodyPr/>
        <a:lstStyle/>
        <a:p>
          <a:endParaRPr lang="en-US" sz="2000"/>
        </a:p>
      </dgm:t>
    </dgm:pt>
    <dgm:pt modelId="{758ECE06-F66C-4CDB-B381-5AD3886B8CDF}">
      <dgm:prSet custT="1"/>
      <dgm:spPr/>
      <dgm:t>
        <a:bodyPr/>
        <a:lstStyle/>
        <a:p>
          <a:pPr>
            <a:lnSpc>
              <a:spcPct val="100000"/>
            </a:lnSpc>
          </a:pPr>
          <a:endParaRPr lang="en-US" sz="2000" dirty="0"/>
        </a:p>
      </dgm:t>
    </dgm:pt>
    <dgm:pt modelId="{528D4DCC-145A-4E88-A7E9-FDFA472DD036}" type="parTrans" cxnId="{47C14F55-83AD-4FE4-BD7E-8B4596B929B2}">
      <dgm:prSet/>
      <dgm:spPr/>
      <dgm:t>
        <a:bodyPr/>
        <a:lstStyle/>
        <a:p>
          <a:endParaRPr lang="en-US" sz="2000"/>
        </a:p>
      </dgm:t>
    </dgm:pt>
    <dgm:pt modelId="{EAF15D76-7C7C-4B24-97AF-593C6451B2ED}" type="sibTrans" cxnId="{47C14F55-83AD-4FE4-BD7E-8B4596B929B2}">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2503158A-8E6E-4057-BE1C-29050B7C02D7}" type="pres">
      <dgm:prSet presAssocID="{466F7E8D-69F3-4095-B9AD-A953BD112121}" presName="compNode" presStyleCnt="0"/>
      <dgm:spPr/>
    </dgm:pt>
    <dgm:pt modelId="{2386515A-9374-49C5-BDD4-7AA79D60E081}" type="pres">
      <dgm:prSet presAssocID="{466F7E8D-69F3-4095-B9AD-A953BD112121}" presName="bgRect" presStyleLbl="bgShp" presStyleIdx="0" presStyleCnt="2"/>
      <dgm:spPr/>
    </dgm:pt>
    <dgm:pt modelId="{363653B9-3F4B-4959-ABED-24CC9F1D808B}" type="pres">
      <dgm:prSet presAssocID="{466F7E8D-69F3-4095-B9AD-A953BD11212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1C1EDEA9-E0E8-48D8-9CEB-15638CDB2435}" type="pres">
      <dgm:prSet presAssocID="{466F7E8D-69F3-4095-B9AD-A953BD112121}" presName="spaceRect" presStyleCnt="0"/>
      <dgm:spPr/>
    </dgm:pt>
    <dgm:pt modelId="{5B33D0CC-F246-49E8-A746-D369952E362B}" type="pres">
      <dgm:prSet presAssocID="{466F7E8D-69F3-4095-B9AD-A953BD112121}" presName="parTx" presStyleLbl="revTx" presStyleIdx="0" presStyleCnt="2">
        <dgm:presLayoutVars>
          <dgm:chMax val="0"/>
          <dgm:chPref val="0"/>
        </dgm:presLayoutVars>
      </dgm:prSet>
      <dgm:spPr/>
    </dgm:pt>
    <dgm:pt modelId="{75BB9D47-92E1-4E80-8D56-BBB2ADDE6222}" type="pres">
      <dgm:prSet presAssocID="{E6011A7D-4E8F-4D0C-BED1-23D60AC77D65}" presName="sibTrans" presStyleCnt="0"/>
      <dgm:spPr/>
    </dgm:pt>
    <dgm:pt modelId="{EB16E865-62C4-4E5E-80AF-018F9256FB95}" type="pres">
      <dgm:prSet presAssocID="{758ECE06-F66C-4CDB-B381-5AD3886B8CDF}" presName="compNode" presStyleCnt="0"/>
      <dgm:spPr/>
    </dgm:pt>
    <dgm:pt modelId="{DBC3A5C3-3613-4FCB-8EA8-1A084BF9E7C1}" type="pres">
      <dgm:prSet presAssocID="{758ECE06-F66C-4CDB-B381-5AD3886B8CDF}" presName="bgRect" presStyleLbl="bgShp" presStyleIdx="1" presStyleCnt="2" custFlipVert="1" custScaleY="12187" custLinFactNeighborX="-1409" custLinFactNeighborY="11825"/>
      <dgm:spPr/>
    </dgm:pt>
    <dgm:pt modelId="{72452265-BA8E-4E3D-8EB8-5909EA8610F6}" type="pres">
      <dgm:prSet presAssocID="{758ECE06-F66C-4CDB-B381-5AD3886B8CD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dy bug"/>
        </a:ext>
      </dgm:extLst>
    </dgm:pt>
    <dgm:pt modelId="{459488CB-8FC9-4319-8751-8678DDEF7532}" type="pres">
      <dgm:prSet presAssocID="{758ECE06-F66C-4CDB-B381-5AD3886B8CDF}" presName="spaceRect" presStyleCnt="0"/>
      <dgm:spPr/>
    </dgm:pt>
    <dgm:pt modelId="{D17A0753-E514-406D-9CAD-C473913F0FCA}" type="pres">
      <dgm:prSet presAssocID="{758ECE06-F66C-4CDB-B381-5AD3886B8CDF}" presName="parTx" presStyleLbl="revTx" presStyleIdx="1" presStyleCnt="2">
        <dgm:presLayoutVars>
          <dgm:chMax val="0"/>
          <dgm:chPref val="0"/>
        </dgm:presLayoutVars>
      </dgm:prSet>
      <dgm:spPr/>
    </dgm:pt>
  </dgm:ptLst>
  <dgm:cxnLst>
    <dgm:cxn modelId="{D0DDF53A-5282-495D-9B76-B7D8E6DCFAB7}" type="presOf" srcId="{466F7E8D-69F3-4095-B9AD-A953BD112121}" destId="{5B33D0CC-F246-49E8-A746-D369952E362B}" srcOrd="0" destOrd="0" presId="urn:microsoft.com/office/officeart/2018/2/layout/IconVerticalSolidList"/>
    <dgm:cxn modelId="{29F7E93B-DF08-44C0-9C86-B19D60E4A939}" type="presOf" srcId="{9B604CEA-7262-4EA5-AC78-26A0DAAFBCC0}" destId="{8AF24815-140D-4BDA-B355-CC407A38AE48}" srcOrd="0" destOrd="0" presId="urn:microsoft.com/office/officeart/2018/2/layout/IconVerticalSolidList"/>
    <dgm:cxn modelId="{47C14F55-83AD-4FE4-BD7E-8B4596B929B2}" srcId="{9B604CEA-7262-4EA5-AC78-26A0DAAFBCC0}" destId="{758ECE06-F66C-4CDB-B381-5AD3886B8CDF}" srcOrd="1" destOrd="0" parTransId="{528D4DCC-145A-4E88-A7E9-FDFA472DD036}" sibTransId="{EAF15D76-7C7C-4B24-97AF-593C6451B2ED}"/>
    <dgm:cxn modelId="{3E0ACE67-454C-4E54-BD11-DF45AB2619DD}" srcId="{9B604CEA-7262-4EA5-AC78-26A0DAAFBCC0}" destId="{466F7E8D-69F3-4095-B9AD-A953BD112121}" srcOrd="0" destOrd="0" parTransId="{CBA0BCA6-38EB-48B0-ACEA-940472A5B95E}" sibTransId="{E6011A7D-4E8F-4D0C-BED1-23D60AC77D65}"/>
    <dgm:cxn modelId="{A6071EB9-D942-4AAF-A72B-A5B95853ACB0}" type="presOf" srcId="{758ECE06-F66C-4CDB-B381-5AD3886B8CDF}" destId="{D17A0753-E514-406D-9CAD-C473913F0FCA}" srcOrd="0" destOrd="0" presId="urn:microsoft.com/office/officeart/2018/2/layout/IconVerticalSolidList"/>
    <dgm:cxn modelId="{FD263DE4-4070-405C-9A9A-15CF11E2D482}" type="presParOf" srcId="{8AF24815-140D-4BDA-B355-CC407A38AE48}" destId="{2503158A-8E6E-4057-BE1C-29050B7C02D7}" srcOrd="0" destOrd="0" presId="urn:microsoft.com/office/officeart/2018/2/layout/IconVerticalSolidList"/>
    <dgm:cxn modelId="{67E4976E-4A89-4AE9-AAEB-99867CF62943}" type="presParOf" srcId="{2503158A-8E6E-4057-BE1C-29050B7C02D7}" destId="{2386515A-9374-49C5-BDD4-7AA79D60E081}" srcOrd="0" destOrd="0" presId="urn:microsoft.com/office/officeart/2018/2/layout/IconVerticalSolidList"/>
    <dgm:cxn modelId="{4CD6EE19-09E2-40CB-A121-AB8A84F3FC37}" type="presParOf" srcId="{2503158A-8E6E-4057-BE1C-29050B7C02D7}" destId="{363653B9-3F4B-4959-ABED-24CC9F1D808B}" srcOrd="1" destOrd="0" presId="urn:microsoft.com/office/officeart/2018/2/layout/IconVerticalSolidList"/>
    <dgm:cxn modelId="{9405A76E-AEC9-4656-AA4D-DE4F78C5F11B}" type="presParOf" srcId="{2503158A-8E6E-4057-BE1C-29050B7C02D7}" destId="{1C1EDEA9-E0E8-48D8-9CEB-15638CDB2435}" srcOrd="2" destOrd="0" presId="urn:microsoft.com/office/officeart/2018/2/layout/IconVerticalSolidList"/>
    <dgm:cxn modelId="{14721C4B-61E8-4BC4-991D-D8D7ADF9FC69}" type="presParOf" srcId="{2503158A-8E6E-4057-BE1C-29050B7C02D7}" destId="{5B33D0CC-F246-49E8-A746-D369952E362B}" srcOrd="3" destOrd="0" presId="urn:microsoft.com/office/officeart/2018/2/layout/IconVerticalSolidList"/>
    <dgm:cxn modelId="{569CA723-9150-40FD-9C69-BDE7850F1E5E}" type="presParOf" srcId="{8AF24815-140D-4BDA-B355-CC407A38AE48}" destId="{75BB9D47-92E1-4E80-8D56-BBB2ADDE6222}" srcOrd="1" destOrd="0" presId="urn:microsoft.com/office/officeart/2018/2/layout/IconVerticalSolidList"/>
    <dgm:cxn modelId="{225DDDF6-37F4-4B2B-963D-A060EDE1E8E7}" type="presParOf" srcId="{8AF24815-140D-4BDA-B355-CC407A38AE48}" destId="{EB16E865-62C4-4E5E-80AF-018F9256FB95}" srcOrd="2" destOrd="0" presId="urn:microsoft.com/office/officeart/2018/2/layout/IconVerticalSolidList"/>
    <dgm:cxn modelId="{C5D13187-9DFD-4A2A-8C90-FC22D6E345BB}" type="presParOf" srcId="{EB16E865-62C4-4E5E-80AF-018F9256FB95}" destId="{DBC3A5C3-3613-4FCB-8EA8-1A084BF9E7C1}" srcOrd="0" destOrd="0" presId="urn:microsoft.com/office/officeart/2018/2/layout/IconVerticalSolidList"/>
    <dgm:cxn modelId="{3DB29F4E-7269-4C50-93EC-F544C542ABB2}" type="presParOf" srcId="{EB16E865-62C4-4E5E-80AF-018F9256FB95}" destId="{72452265-BA8E-4E3D-8EB8-5909EA8610F6}" srcOrd="1" destOrd="0" presId="urn:microsoft.com/office/officeart/2018/2/layout/IconVerticalSolidList"/>
    <dgm:cxn modelId="{2B92949C-2C8A-4E0B-8F99-4E96452BD4DB}" type="presParOf" srcId="{EB16E865-62C4-4E5E-80AF-018F9256FB95}" destId="{459488CB-8FC9-4319-8751-8678DDEF7532}" srcOrd="2" destOrd="0" presId="urn:microsoft.com/office/officeart/2018/2/layout/IconVerticalSolidList"/>
    <dgm:cxn modelId="{299BB994-5934-4B3F-969E-B4D0472D0B22}" type="presParOf" srcId="{EB16E865-62C4-4E5E-80AF-018F9256FB95}" destId="{D17A0753-E514-406D-9CAD-C473913F0FCA}" srcOrd="3" destOrd="0" presId="urn:microsoft.com/office/officeart/2018/2/layout/IconVerticalSolidLis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D88D201-E12C-4706-AD53-7AD858EF7C14}">
      <dgm:prSet custT="1"/>
      <dgm:spPr/>
      <dgm:t>
        <a:bodyPr/>
        <a:lstStyle/>
        <a:p>
          <a:pPr>
            <a:lnSpc>
              <a:spcPct val="100000"/>
            </a:lnSpc>
          </a:pPr>
          <a:r>
            <a:rPr lang="en-US" sz="2000" dirty="0"/>
            <a:t>Changes in trade and transport create novel and increased introductory pathways to monitor and regulate</a:t>
          </a:r>
        </a:p>
      </dgm:t>
    </dgm:pt>
    <dgm:pt modelId="{638556BB-A696-47D1-8620-F4C81265EEDF}" type="parTrans" cxnId="{5222B639-F6C2-4A11-AB06-D2B4ACBBEB4E}">
      <dgm:prSet/>
      <dgm:spPr/>
      <dgm:t>
        <a:bodyPr/>
        <a:lstStyle/>
        <a:p>
          <a:endParaRPr lang="en-US" sz="2000"/>
        </a:p>
      </dgm:t>
    </dgm:pt>
    <dgm:pt modelId="{66939169-8EF5-48CD-8816-6CFCD6D0551C}" type="sibTrans" cxnId="{5222B639-F6C2-4A11-AB06-D2B4ACBBEB4E}">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3ECCA1A7-01CE-4C78-9C4C-6AC7B007355F}" type="pres">
      <dgm:prSet presAssocID="{6D88D201-E12C-4706-AD53-7AD858EF7C14}" presName="compNode" presStyleCnt="0"/>
      <dgm:spPr/>
    </dgm:pt>
    <dgm:pt modelId="{BF08AB6D-3247-4C82-9880-9A9CB913B81B}" type="pres">
      <dgm:prSet presAssocID="{6D88D201-E12C-4706-AD53-7AD858EF7C14}" presName="bgRect" presStyleLbl="bgShp" presStyleIdx="0" presStyleCnt="1"/>
      <dgm:spPr/>
    </dgm:pt>
    <dgm:pt modelId="{A9B8F8B3-C8E7-48E2-8807-82429521A72C}" type="pres">
      <dgm:prSet presAssocID="{6D88D201-E12C-4706-AD53-7AD858EF7C14}"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13A5D416-79E2-487A-B03C-2156357DC8FE}" type="pres">
      <dgm:prSet presAssocID="{6D88D201-E12C-4706-AD53-7AD858EF7C14}" presName="spaceRect" presStyleCnt="0"/>
      <dgm:spPr/>
    </dgm:pt>
    <dgm:pt modelId="{3D60E80E-5B3D-4826-ACD6-0E33DF793095}" type="pres">
      <dgm:prSet presAssocID="{6D88D201-E12C-4706-AD53-7AD858EF7C14}" presName="parTx" presStyleLbl="revTx" presStyleIdx="0" presStyleCnt="1">
        <dgm:presLayoutVars>
          <dgm:chMax val="0"/>
          <dgm:chPref val="0"/>
        </dgm:presLayoutVars>
      </dgm:prSet>
      <dgm:spPr/>
    </dgm:pt>
  </dgm:ptLst>
  <dgm:cxnLst>
    <dgm:cxn modelId="{F1898F09-8C32-4639-A312-690A46D973C9}" type="presOf" srcId="{6D88D201-E12C-4706-AD53-7AD858EF7C14}" destId="{3D60E80E-5B3D-4826-ACD6-0E33DF793095}" srcOrd="0" destOrd="0" presId="urn:microsoft.com/office/officeart/2018/2/layout/IconVerticalSolidList"/>
    <dgm:cxn modelId="{5222B639-F6C2-4A11-AB06-D2B4ACBBEB4E}" srcId="{9B604CEA-7262-4EA5-AC78-26A0DAAFBCC0}" destId="{6D88D201-E12C-4706-AD53-7AD858EF7C14}" srcOrd="0" destOrd="0" parTransId="{638556BB-A696-47D1-8620-F4C81265EEDF}" sibTransId="{66939169-8EF5-48CD-8816-6CFCD6D0551C}"/>
    <dgm:cxn modelId="{29F7E93B-DF08-44C0-9C86-B19D60E4A939}" type="presOf" srcId="{9B604CEA-7262-4EA5-AC78-26A0DAAFBCC0}" destId="{8AF24815-140D-4BDA-B355-CC407A38AE48}" srcOrd="0" destOrd="0" presId="urn:microsoft.com/office/officeart/2018/2/layout/IconVerticalSolidList"/>
    <dgm:cxn modelId="{E7392F37-C39B-4C69-9A8C-1B7CF2FAB8DB}" type="presParOf" srcId="{8AF24815-140D-4BDA-B355-CC407A38AE48}" destId="{3ECCA1A7-01CE-4C78-9C4C-6AC7B007355F}" srcOrd="0" destOrd="0" presId="urn:microsoft.com/office/officeart/2018/2/layout/IconVerticalSolidList"/>
    <dgm:cxn modelId="{0CF3FCE4-0245-411C-827A-B22A05634FA6}" type="presParOf" srcId="{3ECCA1A7-01CE-4C78-9C4C-6AC7B007355F}" destId="{BF08AB6D-3247-4C82-9880-9A9CB913B81B}" srcOrd="0" destOrd="0" presId="urn:microsoft.com/office/officeart/2018/2/layout/IconVerticalSolidList"/>
    <dgm:cxn modelId="{4168B64C-324E-4C3C-9CAF-4B7AFE0B8AA7}" type="presParOf" srcId="{3ECCA1A7-01CE-4C78-9C4C-6AC7B007355F}" destId="{A9B8F8B3-C8E7-48E2-8807-82429521A72C}" srcOrd="1" destOrd="0" presId="urn:microsoft.com/office/officeart/2018/2/layout/IconVerticalSolidList"/>
    <dgm:cxn modelId="{13DACF0C-9AD7-46C9-8E89-0A94E2B1ED67}" type="presParOf" srcId="{3ECCA1A7-01CE-4C78-9C4C-6AC7B007355F}" destId="{13A5D416-79E2-487A-B03C-2156357DC8FE}" srcOrd="2" destOrd="0" presId="urn:microsoft.com/office/officeart/2018/2/layout/IconVerticalSolidList"/>
    <dgm:cxn modelId="{5FFA322E-F934-4AED-A0FE-35BA77520C44}" type="presParOf" srcId="{3ECCA1A7-01CE-4C78-9C4C-6AC7B007355F}" destId="{3D60E80E-5B3D-4826-ACD6-0E33DF793095}"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741E43-5B8F-4500-8A0A-1690FDCB37FF}">
      <dgm:prSet custT="1"/>
      <dgm:spPr/>
      <dgm:t>
        <a:bodyPr/>
        <a:lstStyle/>
        <a:p>
          <a:pPr>
            <a:lnSpc>
              <a:spcPct val="100000"/>
            </a:lnSpc>
          </a:pPr>
          <a:r>
            <a:rPr lang="en-US" sz="2000" dirty="0"/>
            <a:t>Climate change-driven range shifts present new potential invasive species to evaluate, monitor, and target</a:t>
          </a:r>
        </a:p>
      </dgm:t>
    </dgm:pt>
    <dgm:pt modelId="{A89329FA-4B23-4D72-9146-1A1E1AC6EB5F}" type="parTrans" cxnId="{C9FDE1F2-6D42-44D2-8AED-C05514B43E68}">
      <dgm:prSet/>
      <dgm:spPr/>
      <dgm:t>
        <a:bodyPr/>
        <a:lstStyle/>
        <a:p>
          <a:endParaRPr lang="en-US" sz="2000"/>
        </a:p>
      </dgm:t>
    </dgm:pt>
    <dgm:pt modelId="{04894565-AC45-4352-B423-B2F3565A2113}" type="sibTrans" cxnId="{C9FDE1F2-6D42-44D2-8AED-C05514B43E68}">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77F49170-D065-4206-BB7A-0571544B73FF}" type="pres">
      <dgm:prSet presAssocID="{6C741E43-5B8F-4500-8A0A-1690FDCB37FF}" presName="compNode" presStyleCnt="0"/>
      <dgm:spPr/>
    </dgm:pt>
    <dgm:pt modelId="{9957B284-9F5F-43A5-BDBD-5E2EEEA06233}" type="pres">
      <dgm:prSet presAssocID="{6C741E43-5B8F-4500-8A0A-1690FDCB37FF}" presName="bgRect" presStyleLbl="bgShp" presStyleIdx="0" presStyleCnt="1"/>
      <dgm:spPr/>
    </dgm:pt>
    <dgm:pt modelId="{D54DDD18-AD70-4AF5-84ED-1E8860773508}" type="pres">
      <dgm:prSet presAssocID="{6C741E43-5B8F-4500-8A0A-1690FDCB37F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rmometer"/>
        </a:ext>
      </dgm:extLst>
    </dgm:pt>
    <dgm:pt modelId="{8070F69B-37DA-459E-93B3-C4B573F511F4}" type="pres">
      <dgm:prSet presAssocID="{6C741E43-5B8F-4500-8A0A-1690FDCB37FF}" presName="spaceRect" presStyleCnt="0"/>
      <dgm:spPr/>
    </dgm:pt>
    <dgm:pt modelId="{0D71FE96-70CD-46BA-8E1C-857A545BB44B}" type="pres">
      <dgm:prSet presAssocID="{6C741E43-5B8F-4500-8A0A-1690FDCB37FF}" presName="parTx" presStyleLbl="revTx" presStyleIdx="0" presStyleCnt="1">
        <dgm:presLayoutVars>
          <dgm:chMax val="0"/>
          <dgm:chPref val="0"/>
        </dgm:presLayoutVars>
      </dgm:prSet>
      <dgm:spPr/>
    </dgm:pt>
  </dgm:ptLst>
  <dgm:cxnLst>
    <dgm:cxn modelId="{29F7E93B-DF08-44C0-9C86-B19D60E4A939}" type="presOf" srcId="{9B604CEA-7262-4EA5-AC78-26A0DAAFBCC0}" destId="{8AF24815-140D-4BDA-B355-CC407A38AE48}" srcOrd="0" destOrd="0" presId="urn:microsoft.com/office/officeart/2018/2/layout/IconVerticalSolidList"/>
    <dgm:cxn modelId="{768DB593-58DD-4684-80B5-58EDECA02AF7}" type="presOf" srcId="{6C741E43-5B8F-4500-8A0A-1690FDCB37FF}" destId="{0D71FE96-70CD-46BA-8E1C-857A545BB44B}" srcOrd="0" destOrd="0" presId="urn:microsoft.com/office/officeart/2018/2/layout/IconVerticalSolidList"/>
    <dgm:cxn modelId="{C9FDE1F2-6D42-44D2-8AED-C05514B43E68}" srcId="{9B604CEA-7262-4EA5-AC78-26A0DAAFBCC0}" destId="{6C741E43-5B8F-4500-8A0A-1690FDCB37FF}" srcOrd="0" destOrd="0" parTransId="{A89329FA-4B23-4D72-9146-1A1E1AC6EB5F}" sibTransId="{04894565-AC45-4352-B423-B2F3565A2113}"/>
    <dgm:cxn modelId="{403DE79A-60CD-470C-B5CB-01462CCAE94E}" type="presParOf" srcId="{8AF24815-140D-4BDA-B355-CC407A38AE48}" destId="{77F49170-D065-4206-BB7A-0571544B73FF}" srcOrd="0" destOrd="0" presId="urn:microsoft.com/office/officeart/2018/2/layout/IconVerticalSolidList"/>
    <dgm:cxn modelId="{A69AB2A9-C8E5-4C7D-9F64-D800067C4D4D}" type="presParOf" srcId="{77F49170-D065-4206-BB7A-0571544B73FF}" destId="{9957B284-9F5F-43A5-BDBD-5E2EEEA06233}" srcOrd="0" destOrd="0" presId="urn:microsoft.com/office/officeart/2018/2/layout/IconVerticalSolidList"/>
    <dgm:cxn modelId="{16597078-2C5A-4E6E-A373-151433F39B1B}" type="presParOf" srcId="{77F49170-D065-4206-BB7A-0571544B73FF}" destId="{D54DDD18-AD70-4AF5-84ED-1E8860773508}" srcOrd="1" destOrd="0" presId="urn:microsoft.com/office/officeart/2018/2/layout/IconVerticalSolidList"/>
    <dgm:cxn modelId="{6C95DD64-8CAB-4482-8D68-51870D5E4AC8}" type="presParOf" srcId="{77F49170-D065-4206-BB7A-0571544B73FF}" destId="{8070F69B-37DA-459E-93B3-C4B573F511F4}" srcOrd="2" destOrd="0" presId="urn:microsoft.com/office/officeart/2018/2/layout/IconVerticalSolidList"/>
    <dgm:cxn modelId="{ED426B34-2A5A-432E-B101-4AE5CB3E4D92}" type="presParOf" srcId="{77F49170-D065-4206-BB7A-0571544B73FF}" destId="{0D71FE96-70CD-46BA-8E1C-857A545BB44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D88D201-E12C-4706-AD53-7AD858EF7C14}">
      <dgm:prSet custT="1"/>
      <dgm:spPr/>
      <dgm:t>
        <a:bodyPr/>
        <a:lstStyle/>
        <a:p>
          <a:pPr>
            <a:lnSpc>
              <a:spcPct val="100000"/>
            </a:lnSpc>
          </a:pPr>
          <a:r>
            <a:rPr lang="en-US" sz="2000" dirty="0"/>
            <a:t>Changes in trade and transport create novel and increased introductory pathways to monitor and regulate</a:t>
          </a:r>
        </a:p>
      </dgm:t>
    </dgm:pt>
    <dgm:pt modelId="{638556BB-A696-47D1-8620-F4C81265EEDF}" type="parTrans" cxnId="{5222B639-F6C2-4A11-AB06-D2B4ACBBEB4E}">
      <dgm:prSet/>
      <dgm:spPr/>
      <dgm:t>
        <a:bodyPr/>
        <a:lstStyle/>
        <a:p>
          <a:endParaRPr lang="en-US" sz="2000"/>
        </a:p>
      </dgm:t>
    </dgm:pt>
    <dgm:pt modelId="{66939169-8EF5-48CD-8816-6CFCD6D0551C}" type="sibTrans" cxnId="{5222B639-F6C2-4A11-AB06-D2B4ACBBEB4E}">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3ECCA1A7-01CE-4C78-9C4C-6AC7B007355F}" type="pres">
      <dgm:prSet presAssocID="{6D88D201-E12C-4706-AD53-7AD858EF7C14}" presName="compNode" presStyleCnt="0"/>
      <dgm:spPr/>
    </dgm:pt>
    <dgm:pt modelId="{BF08AB6D-3247-4C82-9880-9A9CB913B81B}" type="pres">
      <dgm:prSet presAssocID="{6D88D201-E12C-4706-AD53-7AD858EF7C14}" presName="bgRect" presStyleLbl="bgShp" presStyleIdx="0" presStyleCnt="1"/>
      <dgm:spPr/>
    </dgm:pt>
    <dgm:pt modelId="{A9B8F8B3-C8E7-48E2-8807-82429521A72C}" type="pres">
      <dgm:prSet presAssocID="{6D88D201-E12C-4706-AD53-7AD858EF7C14}"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13A5D416-79E2-487A-B03C-2156357DC8FE}" type="pres">
      <dgm:prSet presAssocID="{6D88D201-E12C-4706-AD53-7AD858EF7C14}" presName="spaceRect" presStyleCnt="0"/>
      <dgm:spPr/>
    </dgm:pt>
    <dgm:pt modelId="{3D60E80E-5B3D-4826-ACD6-0E33DF793095}" type="pres">
      <dgm:prSet presAssocID="{6D88D201-E12C-4706-AD53-7AD858EF7C14}" presName="parTx" presStyleLbl="revTx" presStyleIdx="0" presStyleCnt="1">
        <dgm:presLayoutVars>
          <dgm:chMax val="0"/>
          <dgm:chPref val="0"/>
        </dgm:presLayoutVars>
      </dgm:prSet>
      <dgm:spPr/>
    </dgm:pt>
  </dgm:ptLst>
  <dgm:cxnLst>
    <dgm:cxn modelId="{F1898F09-8C32-4639-A312-690A46D973C9}" type="presOf" srcId="{6D88D201-E12C-4706-AD53-7AD858EF7C14}" destId="{3D60E80E-5B3D-4826-ACD6-0E33DF793095}" srcOrd="0" destOrd="0" presId="urn:microsoft.com/office/officeart/2018/2/layout/IconVerticalSolidList"/>
    <dgm:cxn modelId="{5222B639-F6C2-4A11-AB06-D2B4ACBBEB4E}" srcId="{9B604CEA-7262-4EA5-AC78-26A0DAAFBCC0}" destId="{6D88D201-E12C-4706-AD53-7AD858EF7C14}" srcOrd="0" destOrd="0" parTransId="{638556BB-A696-47D1-8620-F4C81265EEDF}" sibTransId="{66939169-8EF5-48CD-8816-6CFCD6D0551C}"/>
    <dgm:cxn modelId="{29F7E93B-DF08-44C0-9C86-B19D60E4A939}" type="presOf" srcId="{9B604CEA-7262-4EA5-AC78-26A0DAAFBCC0}" destId="{8AF24815-140D-4BDA-B355-CC407A38AE48}" srcOrd="0" destOrd="0" presId="urn:microsoft.com/office/officeart/2018/2/layout/IconVerticalSolidList"/>
    <dgm:cxn modelId="{E7392F37-C39B-4C69-9A8C-1B7CF2FAB8DB}" type="presParOf" srcId="{8AF24815-140D-4BDA-B355-CC407A38AE48}" destId="{3ECCA1A7-01CE-4C78-9C4C-6AC7B007355F}" srcOrd="0" destOrd="0" presId="urn:microsoft.com/office/officeart/2018/2/layout/IconVerticalSolidList"/>
    <dgm:cxn modelId="{0CF3FCE4-0245-411C-827A-B22A05634FA6}" type="presParOf" srcId="{3ECCA1A7-01CE-4C78-9C4C-6AC7B007355F}" destId="{BF08AB6D-3247-4C82-9880-9A9CB913B81B}" srcOrd="0" destOrd="0" presId="urn:microsoft.com/office/officeart/2018/2/layout/IconVerticalSolidList"/>
    <dgm:cxn modelId="{4168B64C-324E-4C3C-9CAF-4B7AFE0B8AA7}" type="presParOf" srcId="{3ECCA1A7-01CE-4C78-9C4C-6AC7B007355F}" destId="{A9B8F8B3-C8E7-48E2-8807-82429521A72C}" srcOrd="1" destOrd="0" presId="urn:microsoft.com/office/officeart/2018/2/layout/IconVerticalSolidList"/>
    <dgm:cxn modelId="{13DACF0C-9AD7-46C9-8E89-0A94E2B1ED67}" type="presParOf" srcId="{3ECCA1A7-01CE-4C78-9C4C-6AC7B007355F}" destId="{13A5D416-79E2-487A-B03C-2156357DC8FE}" srcOrd="2" destOrd="0" presId="urn:microsoft.com/office/officeart/2018/2/layout/IconVerticalSolidList"/>
    <dgm:cxn modelId="{5FFA322E-F934-4AED-A0FE-35BA77520C44}" type="presParOf" srcId="{3ECCA1A7-01CE-4C78-9C4C-6AC7B007355F}" destId="{3D60E80E-5B3D-4826-ACD6-0E33DF793095}"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D2DCE9E-0906-488E-AE5D-7D0830F0B1CB}">
      <dgm:prSet custT="1"/>
      <dgm:spPr/>
      <dgm:t>
        <a:bodyPr/>
        <a:lstStyle/>
        <a:p>
          <a:pPr>
            <a:lnSpc>
              <a:spcPct val="100000"/>
            </a:lnSpc>
          </a:pPr>
          <a:r>
            <a:rPr lang="en-US" sz="2000" dirty="0"/>
            <a:t>Shifting seasons and </a:t>
          </a:r>
          <a:r>
            <a:rPr lang="en-US" sz="2000" dirty="0" err="1"/>
            <a:t>phenologies</a:t>
          </a:r>
          <a:r>
            <a:rPr lang="en-US" sz="2000" dirty="0"/>
            <a:t> disrupt invasive species management timelines</a:t>
          </a:r>
        </a:p>
      </dgm:t>
    </dgm:pt>
    <dgm:pt modelId="{6A4FF170-5E32-4D58-950D-4958644E0315}" type="parTrans" cxnId="{0B5D7F45-339C-44F7-9F64-919A0F90028A}">
      <dgm:prSet/>
      <dgm:spPr/>
      <dgm:t>
        <a:bodyPr/>
        <a:lstStyle/>
        <a:p>
          <a:endParaRPr lang="en-US" sz="2000"/>
        </a:p>
      </dgm:t>
    </dgm:pt>
    <dgm:pt modelId="{98814E8F-DD09-4BF7-97FD-FAD9BE90CE0E}" type="sibTrans" cxnId="{0B5D7F45-339C-44F7-9F64-919A0F90028A}">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A6FB4D41-F57A-4870-9E51-BBDC320071C0}" type="pres">
      <dgm:prSet presAssocID="{2D2DCE9E-0906-488E-AE5D-7D0830F0B1CB}" presName="compNode" presStyleCnt="0"/>
      <dgm:spPr/>
    </dgm:pt>
    <dgm:pt modelId="{99ADE1B5-4D19-4062-8A95-F0636CF67C59}" type="pres">
      <dgm:prSet presAssocID="{2D2DCE9E-0906-488E-AE5D-7D0830F0B1CB}" presName="bgRect" presStyleLbl="bgShp" presStyleIdx="0" presStyleCnt="1" custLinFactNeighborX="-2195" custLinFactNeighborY="-9501"/>
      <dgm:spPr/>
    </dgm:pt>
    <dgm:pt modelId="{00810B67-0477-4E00-8E97-A5133B9D90DF}" type="pres">
      <dgm:prSet presAssocID="{2D2DCE9E-0906-488E-AE5D-7D0830F0B1CB}"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a:ext>
      </dgm:extLst>
    </dgm:pt>
    <dgm:pt modelId="{828275FF-CDAE-4797-81DF-0B1F12A638B4}" type="pres">
      <dgm:prSet presAssocID="{2D2DCE9E-0906-488E-AE5D-7D0830F0B1CB}" presName="spaceRect" presStyleCnt="0"/>
      <dgm:spPr/>
    </dgm:pt>
    <dgm:pt modelId="{503D0F22-9AA0-4736-AA0E-D02B7089A1BD}" type="pres">
      <dgm:prSet presAssocID="{2D2DCE9E-0906-488E-AE5D-7D0830F0B1CB}" presName="parTx" presStyleLbl="revTx" presStyleIdx="0" presStyleCnt="1">
        <dgm:presLayoutVars>
          <dgm:chMax val="0"/>
          <dgm:chPref val="0"/>
        </dgm:presLayoutVars>
      </dgm:prSet>
      <dgm:spPr/>
    </dgm:pt>
  </dgm:ptLst>
  <dgm:cxnLst>
    <dgm:cxn modelId="{3F7D8E07-BAB0-4D0D-B913-CA0902DDF4DE}" type="presOf" srcId="{2D2DCE9E-0906-488E-AE5D-7D0830F0B1CB}" destId="{503D0F22-9AA0-4736-AA0E-D02B7089A1BD}" srcOrd="0" destOrd="0" presId="urn:microsoft.com/office/officeart/2018/2/layout/IconVerticalSolidList"/>
    <dgm:cxn modelId="{29F7E93B-DF08-44C0-9C86-B19D60E4A939}" type="presOf" srcId="{9B604CEA-7262-4EA5-AC78-26A0DAAFBCC0}" destId="{8AF24815-140D-4BDA-B355-CC407A38AE48}" srcOrd="0" destOrd="0" presId="urn:microsoft.com/office/officeart/2018/2/layout/IconVerticalSolidList"/>
    <dgm:cxn modelId="{0B5D7F45-339C-44F7-9F64-919A0F90028A}" srcId="{9B604CEA-7262-4EA5-AC78-26A0DAAFBCC0}" destId="{2D2DCE9E-0906-488E-AE5D-7D0830F0B1CB}" srcOrd="0" destOrd="0" parTransId="{6A4FF170-5E32-4D58-950D-4958644E0315}" sibTransId="{98814E8F-DD09-4BF7-97FD-FAD9BE90CE0E}"/>
    <dgm:cxn modelId="{0E500948-0E00-43A5-9D56-9315676B1986}" type="presParOf" srcId="{8AF24815-140D-4BDA-B355-CC407A38AE48}" destId="{A6FB4D41-F57A-4870-9E51-BBDC320071C0}" srcOrd="0" destOrd="0" presId="urn:microsoft.com/office/officeart/2018/2/layout/IconVerticalSolidList"/>
    <dgm:cxn modelId="{4F5C30A9-D48A-4DFE-A0D1-FA5593A6FB53}" type="presParOf" srcId="{A6FB4D41-F57A-4870-9E51-BBDC320071C0}" destId="{99ADE1B5-4D19-4062-8A95-F0636CF67C59}" srcOrd="0" destOrd="0" presId="urn:microsoft.com/office/officeart/2018/2/layout/IconVerticalSolidList"/>
    <dgm:cxn modelId="{C3E41B7C-8ADF-4CF7-B9AB-2708F03B19CA}" type="presParOf" srcId="{A6FB4D41-F57A-4870-9E51-BBDC320071C0}" destId="{00810B67-0477-4E00-8E97-A5133B9D90DF}" srcOrd="1" destOrd="0" presId="urn:microsoft.com/office/officeart/2018/2/layout/IconVerticalSolidList"/>
    <dgm:cxn modelId="{70E906EF-FE5D-4194-89FC-7C4A1C90E39A}" type="presParOf" srcId="{A6FB4D41-F57A-4870-9E51-BBDC320071C0}" destId="{828275FF-CDAE-4797-81DF-0B1F12A638B4}" srcOrd="2" destOrd="0" presId="urn:microsoft.com/office/officeart/2018/2/layout/IconVerticalSolidList"/>
    <dgm:cxn modelId="{A367FBC1-197C-4FBE-B993-710F9979EF84}" type="presParOf" srcId="{A6FB4D41-F57A-4870-9E51-BBDC320071C0}" destId="{503D0F22-9AA0-4736-AA0E-D02B7089A1BD}" srcOrd="3" destOrd="0" presId="urn:microsoft.com/office/officeart/2018/2/layout/IconVerticalSoli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741E43-5B8F-4500-8A0A-1690FDCB37FF}">
      <dgm:prSet custT="1"/>
      <dgm:spPr/>
      <dgm:t>
        <a:bodyPr/>
        <a:lstStyle/>
        <a:p>
          <a:pPr>
            <a:lnSpc>
              <a:spcPct val="100000"/>
            </a:lnSpc>
          </a:pPr>
          <a:r>
            <a:rPr lang="en-US" sz="2000" dirty="0"/>
            <a:t>Climate change-driven range shifts present new potential invasive species to evaluate, monitor, and target</a:t>
          </a:r>
        </a:p>
      </dgm:t>
    </dgm:pt>
    <dgm:pt modelId="{A89329FA-4B23-4D72-9146-1A1E1AC6EB5F}" type="parTrans" cxnId="{C9FDE1F2-6D42-44D2-8AED-C05514B43E68}">
      <dgm:prSet/>
      <dgm:spPr/>
      <dgm:t>
        <a:bodyPr/>
        <a:lstStyle/>
        <a:p>
          <a:endParaRPr lang="en-US" sz="2000"/>
        </a:p>
      </dgm:t>
    </dgm:pt>
    <dgm:pt modelId="{04894565-AC45-4352-B423-B2F3565A2113}" type="sibTrans" cxnId="{C9FDE1F2-6D42-44D2-8AED-C05514B43E68}">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77F49170-D065-4206-BB7A-0571544B73FF}" type="pres">
      <dgm:prSet presAssocID="{6C741E43-5B8F-4500-8A0A-1690FDCB37FF}" presName="compNode" presStyleCnt="0"/>
      <dgm:spPr/>
    </dgm:pt>
    <dgm:pt modelId="{9957B284-9F5F-43A5-BDBD-5E2EEEA06233}" type="pres">
      <dgm:prSet presAssocID="{6C741E43-5B8F-4500-8A0A-1690FDCB37FF}" presName="bgRect" presStyleLbl="bgShp" presStyleIdx="0" presStyleCnt="1"/>
      <dgm:spPr/>
    </dgm:pt>
    <dgm:pt modelId="{D54DDD18-AD70-4AF5-84ED-1E8860773508}" type="pres">
      <dgm:prSet presAssocID="{6C741E43-5B8F-4500-8A0A-1690FDCB37F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rmometer"/>
        </a:ext>
      </dgm:extLst>
    </dgm:pt>
    <dgm:pt modelId="{8070F69B-37DA-459E-93B3-C4B573F511F4}" type="pres">
      <dgm:prSet presAssocID="{6C741E43-5B8F-4500-8A0A-1690FDCB37FF}" presName="spaceRect" presStyleCnt="0"/>
      <dgm:spPr/>
    </dgm:pt>
    <dgm:pt modelId="{0D71FE96-70CD-46BA-8E1C-857A545BB44B}" type="pres">
      <dgm:prSet presAssocID="{6C741E43-5B8F-4500-8A0A-1690FDCB37FF}" presName="parTx" presStyleLbl="revTx" presStyleIdx="0" presStyleCnt="1">
        <dgm:presLayoutVars>
          <dgm:chMax val="0"/>
          <dgm:chPref val="0"/>
        </dgm:presLayoutVars>
      </dgm:prSet>
      <dgm:spPr/>
    </dgm:pt>
  </dgm:ptLst>
  <dgm:cxnLst>
    <dgm:cxn modelId="{29F7E93B-DF08-44C0-9C86-B19D60E4A939}" type="presOf" srcId="{9B604CEA-7262-4EA5-AC78-26A0DAAFBCC0}" destId="{8AF24815-140D-4BDA-B355-CC407A38AE48}" srcOrd="0" destOrd="0" presId="urn:microsoft.com/office/officeart/2018/2/layout/IconVerticalSolidList"/>
    <dgm:cxn modelId="{768DB593-58DD-4684-80B5-58EDECA02AF7}" type="presOf" srcId="{6C741E43-5B8F-4500-8A0A-1690FDCB37FF}" destId="{0D71FE96-70CD-46BA-8E1C-857A545BB44B}" srcOrd="0" destOrd="0" presId="urn:microsoft.com/office/officeart/2018/2/layout/IconVerticalSolidList"/>
    <dgm:cxn modelId="{C9FDE1F2-6D42-44D2-8AED-C05514B43E68}" srcId="{9B604CEA-7262-4EA5-AC78-26A0DAAFBCC0}" destId="{6C741E43-5B8F-4500-8A0A-1690FDCB37FF}" srcOrd="0" destOrd="0" parTransId="{A89329FA-4B23-4D72-9146-1A1E1AC6EB5F}" sibTransId="{04894565-AC45-4352-B423-B2F3565A2113}"/>
    <dgm:cxn modelId="{403DE79A-60CD-470C-B5CB-01462CCAE94E}" type="presParOf" srcId="{8AF24815-140D-4BDA-B355-CC407A38AE48}" destId="{77F49170-D065-4206-BB7A-0571544B73FF}" srcOrd="0" destOrd="0" presId="urn:microsoft.com/office/officeart/2018/2/layout/IconVerticalSolidList"/>
    <dgm:cxn modelId="{A69AB2A9-C8E5-4C7D-9F64-D800067C4D4D}" type="presParOf" srcId="{77F49170-D065-4206-BB7A-0571544B73FF}" destId="{9957B284-9F5F-43A5-BDBD-5E2EEEA06233}" srcOrd="0" destOrd="0" presId="urn:microsoft.com/office/officeart/2018/2/layout/IconVerticalSolidList"/>
    <dgm:cxn modelId="{16597078-2C5A-4E6E-A373-151433F39B1B}" type="presParOf" srcId="{77F49170-D065-4206-BB7A-0571544B73FF}" destId="{D54DDD18-AD70-4AF5-84ED-1E8860773508}" srcOrd="1" destOrd="0" presId="urn:microsoft.com/office/officeart/2018/2/layout/IconVerticalSolidList"/>
    <dgm:cxn modelId="{6C95DD64-8CAB-4482-8D68-51870D5E4AC8}" type="presParOf" srcId="{77F49170-D065-4206-BB7A-0571544B73FF}" destId="{8070F69B-37DA-459E-93B3-C4B573F511F4}" srcOrd="2" destOrd="0" presId="urn:microsoft.com/office/officeart/2018/2/layout/IconVerticalSolidList"/>
    <dgm:cxn modelId="{ED426B34-2A5A-432E-B101-4AE5CB3E4D92}" type="presParOf" srcId="{77F49170-D065-4206-BB7A-0571544B73FF}" destId="{0D71FE96-70CD-46BA-8E1C-857A545BB44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D88D201-E12C-4706-AD53-7AD858EF7C14}">
      <dgm:prSet custT="1"/>
      <dgm:spPr/>
      <dgm:t>
        <a:bodyPr/>
        <a:lstStyle/>
        <a:p>
          <a:pPr>
            <a:lnSpc>
              <a:spcPct val="100000"/>
            </a:lnSpc>
          </a:pPr>
          <a:r>
            <a:rPr lang="en-US" sz="2000" dirty="0"/>
            <a:t>Changes in trade and transport create novel and increased introductory pathways to monitor and regulate</a:t>
          </a:r>
        </a:p>
      </dgm:t>
    </dgm:pt>
    <dgm:pt modelId="{638556BB-A696-47D1-8620-F4C81265EEDF}" type="parTrans" cxnId="{5222B639-F6C2-4A11-AB06-D2B4ACBBEB4E}">
      <dgm:prSet/>
      <dgm:spPr/>
      <dgm:t>
        <a:bodyPr/>
        <a:lstStyle/>
        <a:p>
          <a:endParaRPr lang="en-US" sz="2000"/>
        </a:p>
      </dgm:t>
    </dgm:pt>
    <dgm:pt modelId="{66939169-8EF5-48CD-8816-6CFCD6D0551C}" type="sibTrans" cxnId="{5222B639-F6C2-4A11-AB06-D2B4ACBBEB4E}">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3ECCA1A7-01CE-4C78-9C4C-6AC7B007355F}" type="pres">
      <dgm:prSet presAssocID="{6D88D201-E12C-4706-AD53-7AD858EF7C14}" presName="compNode" presStyleCnt="0"/>
      <dgm:spPr/>
    </dgm:pt>
    <dgm:pt modelId="{BF08AB6D-3247-4C82-9880-9A9CB913B81B}" type="pres">
      <dgm:prSet presAssocID="{6D88D201-E12C-4706-AD53-7AD858EF7C14}" presName="bgRect" presStyleLbl="bgShp" presStyleIdx="0" presStyleCnt="1"/>
      <dgm:spPr/>
    </dgm:pt>
    <dgm:pt modelId="{A9B8F8B3-C8E7-48E2-8807-82429521A72C}" type="pres">
      <dgm:prSet presAssocID="{6D88D201-E12C-4706-AD53-7AD858EF7C14}"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13A5D416-79E2-487A-B03C-2156357DC8FE}" type="pres">
      <dgm:prSet presAssocID="{6D88D201-E12C-4706-AD53-7AD858EF7C14}" presName="spaceRect" presStyleCnt="0"/>
      <dgm:spPr/>
    </dgm:pt>
    <dgm:pt modelId="{3D60E80E-5B3D-4826-ACD6-0E33DF793095}" type="pres">
      <dgm:prSet presAssocID="{6D88D201-E12C-4706-AD53-7AD858EF7C14}" presName="parTx" presStyleLbl="revTx" presStyleIdx="0" presStyleCnt="1">
        <dgm:presLayoutVars>
          <dgm:chMax val="0"/>
          <dgm:chPref val="0"/>
        </dgm:presLayoutVars>
      </dgm:prSet>
      <dgm:spPr/>
    </dgm:pt>
  </dgm:ptLst>
  <dgm:cxnLst>
    <dgm:cxn modelId="{F1898F09-8C32-4639-A312-690A46D973C9}" type="presOf" srcId="{6D88D201-E12C-4706-AD53-7AD858EF7C14}" destId="{3D60E80E-5B3D-4826-ACD6-0E33DF793095}" srcOrd="0" destOrd="0" presId="urn:microsoft.com/office/officeart/2018/2/layout/IconVerticalSolidList"/>
    <dgm:cxn modelId="{5222B639-F6C2-4A11-AB06-D2B4ACBBEB4E}" srcId="{9B604CEA-7262-4EA5-AC78-26A0DAAFBCC0}" destId="{6D88D201-E12C-4706-AD53-7AD858EF7C14}" srcOrd="0" destOrd="0" parTransId="{638556BB-A696-47D1-8620-F4C81265EEDF}" sibTransId="{66939169-8EF5-48CD-8816-6CFCD6D0551C}"/>
    <dgm:cxn modelId="{29F7E93B-DF08-44C0-9C86-B19D60E4A939}" type="presOf" srcId="{9B604CEA-7262-4EA5-AC78-26A0DAAFBCC0}" destId="{8AF24815-140D-4BDA-B355-CC407A38AE48}" srcOrd="0" destOrd="0" presId="urn:microsoft.com/office/officeart/2018/2/layout/IconVerticalSolidList"/>
    <dgm:cxn modelId="{E7392F37-C39B-4C69-9A8C-1B7CF2FAB8DB}" type="presParOf" srcId="{8AF24815-140D-4BDA-B355-CC407A38AE48}" destId="{3ECCA1A7-01CE-4C78-9C4C-6AC7B007355F}" srcOrd="0" destOrd="0" presId="urn:microsoft.com/office/officeart/2018/2/layout/IconVerticalSolidList"/>
    <dgm:cxn modelId="{0CF3FCE4-0245-411C-827A-B22A05634FA6}" type="presParOf" srcId="{3ECCA1A7-01CE-4C78-9C4C-6AC7B007355F}" destId="{BF08AB6D-3247-4C82-9880-9A9CB913B81B}" srcOrd="0" destOrd="0" presId="urn:microsoft.com/office/officeart/2018/2/layout/IconVerticalSolidList"/>
    <dgm:cxn modelId="{4168B64C-324E-4C3C-9CAF-4B7AFE0B8AA7}" type="presParOf" srcId="{3ECCA1A7-01CE-4C78-9C4C-6AC7B007355F}" destId="{A9B8F8B3-C8E7-48E2-8807-82429521A72C}" srcOrd="1" destOrd="0" presId="urn:microsoft.com/office/officeart/2018/2/layout/IconVerticalSolidList"/>
    <dgm:cxn modelId="{13DACF0C-9AD7-46C9-8E89-0A94E2B1ED67}" type="presParOf" srcId="{3ECCA1A7-01CE-4C78-9C4C-6AC7B007355F}" destId="{13A5D416-79E2-487A-B03C-2156357DC8FE}" srcOrd="2" destOrd="0" presId="urn:microsoft.com/office/officeart/2018/2/layout/IconVerticalSolidList"/>
    <dgm:cxn modelId="{5FFA322E-F934-4AED-A0FE-35BA77520C44}" type="presParOf" srcId="{3ECCA1A7-01CE-4C78-9C4C-6AC7B007355F}" destId="{3D60E80E-5B3D-4826-ACD6-0E33DF793095}"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604CEA-7262-4EA5-AC78-26A0DAAFBCC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D2DCE9E-0906-488E-AE5D-7D0830F0B1CB}">
      <dgm:prSet custT="1"/>
      <dgm:spPr/>
      <dgm:t>
        <a:bodyPr/>
        <a:lstStyle/>
        <a:p>
          <a:pPr>
            <a:lnSpc>
              <a:spcPct val="100000"/>
            </a:lnSpc>
          </a:pPr>
          <a:r>
            <a:rPr lang="en-US" sz="2000" dirty="0"/>
            <a:t>Shifting seasons and </a:t>
          </a:r>
          <a:r>
            <a:rPr lang="en-US" sz="2000" dirty="0" err="1"/>
            <a:t>phenologies</a:t>
          </a:r>
          <a:r>
            <a:rPr lang="en-US" sz="2000" dirty="0"/>
            <a:t> disrupt invasive species management timelines</a:t>
          </a:r>
        </a:p>
      </dgm:t>
    </dgm:pt>
    <dgm:pt modelId="{6A4FF170-5E32-4D58-950D-4958644E0315}" type="parTrans" cxnId="{0B5D7F45-339C-44F7-9F64-919A0F90028A}">
      <dgm:prSet/>
      <dgm:spPr/>
      <dgm:t>
        <a:bodyPr/>
        <a:lstStyle/>
        <a:p>
          <a:endParaRPr lang="en-US" sz="2000"/>
        </a:p>
      </dgm:t>
    </dgm:pt>
    <dgm:pt modelId="{98814E8F-DD09-4BF7-97FD-FAD9BE90CE0E}" type="sibTrans" cxnId="{0B5D7F45-339C-44F7-9F64-919A0F90028A}">
      <dgm:prSet/>
      <dgm:spPr/>
      <dgm:t>
        <a:bodyPr/>
        <a:lstStyle/>
        <a:p>
          <a:endParaRPr lang="en-US" sz="2000"/>
        </a:p>
      </dgm:t>
    </dgm:pt>
    <dgm:pt modelId="{8AF24815-140D-4BDA-B355-CC407A38AE48}" type="pres">
      <dgm:prSet presAssocID="{9B604CEA-7262-4EA5-AC78-26A0DAAFBCC0}" presName="root" presStyleCnt="0">
        <dgm:presLayoutVars>
          <dgm:dir/>
          <dgm:resizeHandles val="exact"/>
        </dgm:presLayoutVars>
      </dgm:prSet>
      <dgm:spPr/>
    </dgm:pt>
    <dgm:pt modelId="{A6FB4D41-F57A-4870-9E51-BBDC320071C0}" type="pres">
      <dgm:prSet presAssocID="{2D2DCE9E-0906-488E-AE5D-7D0830F0B1CB}" presName="compNode" presStyleCnt="0"/>
      <dgm:spPr/>
    </dgm:pt>
    <dgm:pt modelId="{99ADE1B5-4D19-4062-8A95-F0636CF67C59}" type="pres">
      <dgm:prSet presAssocID="{2D2DCE9E-0906-488E-AE5D-7D0830F0B1CB}" presName="bgRect" presStyleLbl="bgShp" presStyleIdx="0" presStyleCnt="1" custLinFactNeighborX="-2195" custLinFactNeighborY="-9501"/>
      <dgm:spPr/>
    </dgm:pt>
    <dgm:pt modelId="{00810B67-0477-4E00-8E97-A5133B9D90DF}" type="pres">
      <dgm:prSet presAssocID="{2D2DCE9E-0906-488E-AE5D-7D0830F0B1CB}"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a:ext>
      </dgm:extLst>
    </dgm:pt>
    <dgm:pt modelId="{828275FF-CDAE-4797-81DF-0B1F12A638B4}" type="pres">
      <dgm:prSet presAssocID="{2D2DCE9E-0906-488E-AE5D-7D0830F0B1CB}" presName="spaceRect" presStyleCnt="0"/>
      <dgm:spPr/>
    </dgm:pt>
    <dgm:pt modelId="{503D0F22-9AA0-4736-AA0E-D02B7089A1BD}" type="pres">
      <dgm:prSet presAssocID="{2D2DCE9E-0906-488E-AE5D-7D0830F0B1CB}" presName="parTx" presStyleLbl="revTx" presStyleIdx="0" presStyleCnt="1">
        <dgm:presLayoutVars>
          <dgm:chMax val="0"/>
          <dgm:chPref val="0"/>
        </dgm:presLayoutVars>
      </dgm:prSet>
      <dgm:spPr/>
    </dgm:pt>
  </dgm:ptLst>
  <dgm:cxnLst>
    <dgm:cxn modelId="{3F7D8E07-BAB0-4D0D-B913-CA0902DDF4DE}" type="presOf" srcId="{2D2DCE9E-0906-488E-AE5D-7D0830F0B1CB}" destId="{503D0F22-9AA0-4736-AA0E-D02B7089A1BD}" srcOrd="0" destOrd="0" presId="urn:microsoft.com/office/officeart/2018/2/layout/IconVerticalSolidList"/>
    <dgm:cxn modelId="{29F7E93B-DF08-44C0-9C86-B19D60E4A939}" type="presOf" srcId="{9B604CEA-7262-4EA5-AC78-26A0DAAFBCC0}" destId="{8AF24815-140D-4BDA-B355-CC407A38AE48}" srcOrd="0" destOrd="0" presId="urn:microsoft.com/office/officeart/2018/2/layout/IconVerticalSolidList"/>
    <dgm:cxn modelId="{0B5D7F45-339C-44F7-9F64-919A0F90028A}" srcId="{9B604CEA-7262-4EA5-AC78-26A0DAAFBCC0}" destId="{2D2DCE9E-0906-488E-AE5D-7D0830F0B1CB}" srcOrd="0" destOrd="0" parTransId="{6A4FF170-5E32-4D58-950D-4958644E0315}" sibTransId="{98814E8F-DD09-4BF7-97FD-FAD9BE90CE0E}"/>
    <dgm:cxn modelId="{0E500948-0E00-43A5-9D56-9315676B1986}" type="presParOf" srcId="{8AF24815-140D-4BDA-B355-CC407A38AE48}" destId="{A6FB4D41-F57A-4870-9E51-BBDC320071C0}" srcOrd="0" destOrd="0" presId="urn:microsoft.com/office/officeart/2018/2/layout/IconVerticalSolidList"/>
    <dgm:cxn modelId="{4F5C30A9-D48A-4DFE-A0D1-FA5593A6FB53}" type="presParOf" srcId="{A6FB4D41-F57A-4870-9E51-BBDC320071C0}" destId="{99ADE1B5-4D19-4062-8A95-F0636CF67C59}" srcOrd="0" destOrd="0" presId="urn:microsoft.com/office/officeart/2018/2/layout/IconVerticalSolidList"/>
    <dgm:cxn modelId="{C3E41B7C-8ADF-4CF7-B9AB-2708F03B19CA}" type="presParOf" srcId="{A6FB4D41-F57A-4870-9E51-BBDC320071C0}" destId="{00810B67-0477-4E00-8E97-A5133B9D90DF}" srcOrd="1" destOrd="0" presId="urn:microsoft.com/office/officeart/2018/2/layout/IconVerticalSolidList"/>
    <dgm:cxn modelId="{70E906EF-FE5D-4194-89FC-7C4A1C90E39A}" type="presParOf" srcId="{A6FB4D41-F57A-4870-9E51-BBDC320071C0}" destId="{828275FF-CDAE-4797-81DF-0B1F12A638B4}" srcOrd="2" destOrd="0" presId="urn:microsoft.com/office/officeart/2018/2/layout/IconVerticalSolidList"/>
    <dgm:cxn modelId="{A367FBC1-197C-4FBE-B993-710F9979EF84}" type="presParOf" srcId="{A6FB4D41-F57A-4870-9E51-BBDC320071C0}" destId="{503D0F22-9AA0-4736-AA0E-D02B7089A1BD}" srcOrd="3" destOrd="0" presId="urn:microsoft.com/office/officeart/2018/2/layout/IconVerticalSoli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7B284-9F5F-43A5-BDBD-5E2EEEA06233}">
      <dsp:nvSpPr>
        <dsp:cNvPr id="0" name=""/>
        <dsp:cNvSpPr/>
      </dsp:nvSpPr>
      <dsp:spPr>
        <a:xfrm>
          <a:off x="0" y="1301075"/>
          <a:ext cx="7054626" cy="11152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DDD18-AD70-4AF5-84ED-1E8860773508}">
      <dsp:nvSpPr>
        <dsp:cNvPr id="0" name=""/>
        <dsp:cNvSpPr/>
      </dsp:nvSpPr>
      <dsp:spPr>
        <a:xfrm>
          <a:off x="337350" y="1551996"/>
          <a:ext cx="613364" cy="613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1FE96-70CD-46BA-8E1C-857A545BB44B}">
      <dsp:nvSpPr>
        <dsp:cNvPr id="0" name=""/>
        <dsp:cNvSpPr/>
      </dsp:nvSpPr>
      <dsp:spPr>
        <a:xfrm>
          <a:off x="1288064" y="1301075"/>
          <a:ext cx="5766561" cy="1115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26" tIns="118026" rIns="118026" bIns="118026" numCol="1" spcCol="1270" anchor="ctr" anchorCtr="0">
          <a:noAutofit/>
        </a:bodyPr>
        <a:lstStyle/>
        <a:p>
          <a:pPr marL="0" lvl="0" indent="0" algn="l" defTabSz="889000">
            <a:lnSpc>
              <a:spcPct val="100000"/>
            </a:lnSpc>
            <a:spcBef>
              <a:spcPct val="0"/>
            </a:spcBef>
            <a:spcAft>
              <a:spcPct val="35000"/>
            </a:spcAft>
            <a:buNone/>
          </a:pPr>
          <a:r>
            <a:rPr lang="en-US" sz="2000" kern="1200" dirty="0"/>
            <a:t>Climate change-driven range shifts present new potential invasive species to evaluate, monitor, and target</a:t>
          </a:r>
        </a:p>
      </dsp:txBody>
      <dsp:txXfrm>
        <a:off x="1288064" y="1301075"/>
        <a:ext cx="5766561" cy="11152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DFEBA-9918-4135-846C-F2AD21842965}">
      <dsp:nvSpPr>
        <dsp:cNvPr id="0" name=""/>
        <dsp:cNvSpPr/>
      </dsp:nvSpPr>
      <dsp:spPr>
        <a:xfrm>
          <a:off x="0" y="1360809"/>
          <a:ext cx="7554844" cy="11664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0E9BD-0F17-4193-AFEC-B0C591C636D7}">
      <dsp:nvSpPr>
        <dsp:cNvPr id="0" name=""/>
        <dsp:cNvSpPr/>
      </dsp:nvSpPr>
      <dsp:spPr>
        <a:xfrm>
          <a:off x="352838" y="1623251"/>
          <a:ext cx="641524" cy="6415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DA132B-8FDD-4708-BC77-4C3CFBF495F7}">
      <dsp:nvSpPr>
        <dsp:cNvPr id="0" name=""/>
        <dsp:cNvSpPr/>
      </dsp:nvSpPr>
      <dsp:spPr>
        <a:xfrm>
          <a:off x="1347201" y="1360809"/>
          <a:ext cx="6207642" cy="116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45" tIns="123445" rIns="123445" bIns="123445" numCol="1" spcCol="1270" anchor="ctr" anchorCtr="0">
          <a:noAutofit/>
        </a:bodyPr>
        <a:lstStyle/>
        <a:p>
          <a:pPr marL="0" lvl="0" indent="0" algn="l" defTabSz="889000">
            <a:lnSpc>
              <a:spcPct val="100000"/>
            </a:lnSpc>
            <a:spcBef>
              <a:spcPct val="0"/>
            </a:spcBef>
            <a:spcAft>
              <a:spcPct val="35000"/>
            </a:spcAft>
            <a:buNone/>
          </a:pPr>
          <a:r>
            <a:rPr lang="en-US" sz="2000" kern="1200" dirty="0"/>
            <a:t>Reduced treatment efficacy and feasibility reduce the likelihood of achieving desired results</a:t>
          </a:r>
        </a:p>
      </dsp:txBody>
      <dsp:txXfrm>
        <a:off x="1347201" y="1360809"/>
        <a:ext cx="6207642" cy="11664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7B284-9F5F-43A5-BDBD-5E2EEEA06233}">
      <dsp:nvSpPr>
        <dsp:cNvPr id="0" name=""/>
        <dsp:cNvSpPr/>
      </dsp:nvSpPr>
      <dsp:spPr>
        <a:xfrm>
          <a:off x="0" y="1301075"/>
          <a:ext cx="7054626" cy="11152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DDD18-AD70-4AF5-84ED-1E8860773508}">
      <dsp:nvSpPr>
        <dsp:cNvPr id="0" name=""/>
        <dsp:cNvSpPr/>
      </dsp:nvSpPr>
      <dsp:spPr>
        <a:xfrm>
          <a:off x="337350" y="1551996"/>
          <a:ext cx="613364" cy="613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1FE96-70CD-46BA-8E1C-857A545BB44B}">
      <dsp:nvSpPr>
        <dsp:cNvPr id="0" name=""/>
        <dsp:cNvSpPr/>
      </dsp:nvSpPr>
      <dsp:spPr>
        <a:xfrm>
          <a:off x="1288064" y="1301075"/>
          <a:ext cx="5766561" cy="1115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26" tIns="118026" rIns="118026" bIns="118026" numCol="1" spcCol="1270" anchor="ctr" anchorCtr="0">
          <a:noAutofit/>
        </a:bodyPr>
        <a:lstStyle/>
        <a:p>
          <a:pPr marL="0" lvl="0" indent="0" algn="l" defTabSz="889000">
            <a:lnSpc>
              <a:spcPct val="100000"/>
            </a:lnSpc>
            <a:spcBef>
              <a:spcPct val="0"/>
            </a:spcBef>
            <a:spcAft>
              <a:spcPct val="35000"/>
            </a:spcAft>
            <a:buNone/>
          </a:pPr>
          <a:r>
            <a:rPr lang="en-US" sz="2000" kern="1200" dirty="0"/>
            <a:t>Climate change-driven range shifts present new potential invasive species to evaluate, monitor, and target</a:t>
          </a:r>
        </a:p>
      </dsp:txBody>
      <dsp:txXfrm>
        <a:off x="1288064" y="1301075"/>
        <a:ext cx="5766561" cy="11152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8AB6D-3247-4C82-9880-9A9CB913B81B}">
      <dsp:nvSpPr>
        <dsp:cNvPr id="0" name=""/>
        <dsp:cNvSpPr/>
      </dsp:nvSpPr>
      <dsp:spPr>
        <a:xfrm>
          <a:off x="0" y="1025700"/>
          <a:ext cx="9663926" cy="8791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8F8B3-C8E7-48E2-8807-82429521A72C}">
      <dsp:nvSpPr>
        <dsp:cNvPr id="0" name=""/>
        <dsp:cNvSpPr/>
      </dsp:nvSpPr>
      <dsp:spPr>
        <a:xfrm>
          <a:off x="265949" y="1223513"/>
          <a:ext cx="483544" cy="483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60E80E-5B3D-4826-ACD6-0E33DF793095}">
      <dsp:nvSpPr>
        <dsp:cNvPr id="0" name=""/>
        <dsp:cNvSpPr/>
      </dsp:nvSpPr>
      <dsp:spPr>
        <a:xfrm>
          <a:off x="1015443" y="1025700"/>
          <a:ext cx="8648483" cy="87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046" tIns="93046" rIns="93046" bIns="93046" numCol="1" spcCol="1270" anchor="ctr" anchorCtr="0">
          <a:noAutofit/>
        </a:bodyPr>
        <a:lstStyle/>
        <a:p>
          <a:pPr marL="0" lvl="0" indent="0" algn="l" defTabSz="889000">
            <a:lnSpc>
              <a:spcPct val="100000"/>
            </a:lnSpc>
            <a:spcBef>
              <a:spcPct val="0"/>
            </a:spcBef>
            <a:spcAft>
              <a:spcPct val="35000"/>
            </a:spcAft>
            <a:buNone/>
          </a:pPr>
          <a:r>
            <a:rPr lang="en-US" sz="2000" kern="1200" dirty="0"/>
            <a:t>Changes in trade and transport create novel and increased introductory pathways to monitor and regulate</a:t>
          </a:r>
        </a:p>
      </dsp:txBody>
      <dsp:txXfrm>
        <a:off x="1015443" y="1025700"/>
        <a:ext cx="8648483" cy="87917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DE1B5-4D19-4062-8A95-F0636CF67C59}">
      <dsp:nvSpPr>
        <dsp:cNvPr id="0" name=""/>
        <dsp:cNvSpPr/>
      </dsp:nvSpPr>
      <dsp:spPr>
        <a:xfrm>
          <a:off x="0" y="1267366"/>
          <a:ext cx="7404871" cy="118262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10B67-0477-4E00-8E97-A5133B9D90DF}">
      <dsp:nvSpPr>
        <dsp:cNvPr id="0" name=""/>
        <dsp:cNvSpPr/>
      </dsp:nvSpPr>
      <dsp:spPr>
        <a:xfrm>
          <a:off x="357743" y="1645818"/>
          <a:ext cx="650443" cy="6504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3D0F22-9AA0-4736-AA0E-D02B7089A1BD}">
      <dsp:nvSpPr>
        <dsp:cNvPr id="0" name=""/>
        <dsp:cNvSpPr/>
      </dsp:nvSpPr>
      <dsp:spPr>
        <a:xfrm>
          <a:off x="1365930" y="1379727"/>
          <a:ext cx="6038940" cy="1182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1" tIns="125161" rIns="125161" bIns="125161" numCol="1" spcCol="1270" anchor="ctr" anchorCtr="0">
          <a:noAutofit/>
        </a:bodyPr>
        <a:lstStyle/>
        <a:p>
          <a:pPr marL="0" lvl="0" indent="0" algn="l" defTabSz="889000">
            <a:lnSpc>
              <a:spcPct val="100000"/>
            </a:lnSpc>
            <a:spcBef>
              <a:spcPct val="0"/>
            </a:spcBef>
            <a:spcAft>
              <a:spcPct val="35000"/>
            </a:spcAft>
            <a:buNone/>
          </a:pPr>
          <a:r>
            <a:rPr lang="en-US" sz="2000" kern="1200" dirty="0"/>
            <a:t>Shifting seasons and </a:t>
          </a:r>
          <a:r>
            <a:rPr lang="en-US" sz="2000" kern="1200" dirty="0" err="1"/>
            <a:t>phenologies</a:t>
          </a:r>
          <a:r>
            <a:rPr lang="en-US" sz="2000" kern="1200" dirty="0"/>
            <a:t> disrupt invasive species management timelines</a:t>
          </a:r>
        </a:p>
      </dsp:txBody>
      <dsp:txXfrm>
        <a:off x="1365930" y="1379727"/>
        <a:ext cx="6038940" cy="118262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DFEBA-9918-4135-846C-F2AD21842965}">
      <dsp:nvSpPr>
        <dsp:cNvPr id="0" name=""/>
        <dsp:cNvSpPr/>
      </dsp:nvSpPr>
      <dsp:spPr>
        <a:xfrm>
          <a:off x="0" y="1360809"/>
          <a:ext cx="7554844" cy="11664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0E9BD-0F17-4193-AFEC-B0C591C636D7}">
      <dsp:nvSpPr>
        <dsp:cNvPr id="0" name=""/>
        <dsp:cNvSpPr/>
      </dsp:nvSpPr>
      <dsp:spPr>
        <a:xfrm>
          <a:off x="352838" y="1623251"/>
          <a:ext cx="641524" cy="6415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DA132B-8FDD-4708-BC77-4C3CFBF495F7}">
      <dsp:nvSpPr>
        <dsp:cNvPr id="0" name=""/>
        <dsp:cNvSpPr/>
      </dsp:nvSpPr>
      <dsp:spPr>
        <a:xfrm>
          <a:off x="1347201" y="1360809"/>
          <a:ext cx="6207642" cy="116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45" tIns="123445" rIns="123445" bIns="123445" numCol="1" spcCol="1270" anchor="ctr" anchorCtr="0">
          <a:noAutofit/>
        </a:bodyPr>
        <a:lstStyle/>
        <a:p>
          <a:pPr marL="0" lvl="0" indent="0" algn="l" defTabSz="889000">
            <a:lnSpc>
              <a:spcPct val="100000"/>
            </a:lnSpc>
            <a:spcBef>
              <a:spcPct val="0"/>
            </a:spcBef>
            <a:spcAft>
              <a:spcPct val="35000"/>
            </a:spcAft>
            <a:buNone/>
          </a:pPr>
          <a:r>
            <a:rPr lang="en-US" sz="2000" kern="1200" dirty="0"/>
            <a:t>Reduced treatment efficacy and feasibility reduce the likelihood of achieving desired results</a:t>
          </a:r>
        </a:p>
      </dsp:txBody>
      <dsp:txXfrm>
        <a:off x="1347201" y="1360809"/>
        <a:ext cx="6207642" cy="11664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6515A-9374-49C5-BDD4-7AA79D60E081}">
      <dsp:nvSpPr>
        <dsp:cNvPr id="0" name=""/>
        <dsp:cNvSpPr/>
      </dsp:nvSpPr>
      <dsp:spPr>
        <a:xfrm>
          <a:off x="0" y="709558"/>
          <a:ext cx="11951746" cy="13099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3653B9-3F4B-4959-ABED-24CC9F1D808B}">
      <dsp:nvSpPr>
        <dsp:cNvPr id="0" name=""/>
        <dsp:cNvSpPr/>
      </dsp:nvSpPr>
      <dsp:spPr>
        <a:xfrm>
          <a:off x="396261" y="1004297"/>
          <a:ext cx="720474" cy="7204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33D0CC-F246-49E8-A746-D369952E362B}">
      <dsp:nvSpPr>
        <dsp:cNvPr id="0" name=""/>
        <dsp:cNvSpPr/>
      </dsp:nvSpPr>
      <dsp:spPr>
        <a:xfrm>
          <a:off x="1512996" y="709558"/>
          <a:ext cx="10438749" cy="130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37" tIns="138637" rIns="138637" bIns="138637" numCol="1" spcCol="1270" anchor="ctr" anchorCtr="0">
          <a:noAutofit/>
        </a:bodyPr>
        <a:lstStyle/>
        <a:p>
          <a:pPr marL="0" lvl="0" indent="0" algn="l" defTabSz="889000">
            <a:lnSpc>
              <a:spcPct val="100000"/>
            </a:lnSpc>
            <a:spcBef>
              <a:spcPct val="0"/>
            </a:spcBef>
            <a:spcAft>
              <a:spcPct val="35000"/>
            </a:spcAft>
            <a:buNone/>
          </a:pPr>
          <a:r>
            <a:rPr lang="en-US" sz="2000" kern="1200" dirty="0"/>
            <a:t>Increased vulnerability of native ecosystems requires reevaluating and adjusting restoration targets</a:t>
          </a:r>
        </a:p>
      </dsp:txBody>
      <dsp:txXfrm>
        <a:off x="1512996" y="709558"/>
        <a:ext cx="10438749" cy="1309953"/>
      </dsp:txXfrm>
    </dsp:sp>
    <dsp:sp modelId="{DBC3A5C3-3613-4FCB-8EA8-1A084BF9E7C1}">
      <dsp:nvSpPr>
        <dsp:cNvPr id="0" name=""/>
        <dsp:cNvSpPr/>
      </dsp:nvSpPr>
      <dsp:spPr>
        <a:xfrm flipV="1">
          <a:off x="0" y="3077057"/>
          <a:ext cx="11951746" cy="1596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452265-BA8E-4E3D-8EB8-5909EA8610F6}">
      <dsp:nvSpPr>
        <dsp:cNvPr id="0" name=""/>
        <dsp:cNvSpPr/>
      </dsp:nvSpPr>
      <dsp:spPr>
        <a:xfrm>
          <a:off x="396261" y="2641740"/>
          <a:ext cx="720474" cy="7204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7A0753-E514-406D-9CAD-C473913F0FCA}">
      <dsp:nvSpPr>
        <dsp:cNvPr id="0" name=""/>
        <dsp:cNvSpPr/>
      </dsp:nvSpPr>
      <dsp:spPr>
        <a:xfrm>
          <a:off x="1512996" y="2347000"/>
          <a:ext cx="10438749" cy="130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37" tIns="138637" rIns="138637" bIns="138637" numCol="1" spcCol="1270" anchor="ctr" anchorCtr="0">
          <a:noAutofit/>
        </a:bodyPr>
        <a:lstStyle/>
        <a:p>
          <a:pPr marL="0" lvl="0" indent="0" algn="l" defTabSz="889000">
            <a:lnSpc>
              <a:spcPct val="100000"/>
            </a:lnSpc>
            <a:spcBef>
              <a:spcPct val="0"/>
            </a:spcBef>
            <a:spcAft>
              <a:spcPct val="35000"/>
            </a:spcAft>
            <a:buNone/>
          </a:pPr>
          <a:endParaRPr lang="en-US" sz="2000" kern="1200" dirty="0"/>
        </a:p>
      </dsp:txBody>
      <dsp:txXfrm>
        <a:off x="1512996" y="2347000"/>
        <a:ext cx="10438749" cy="130995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7B284-9F5F-43A5-BDBD-5E2EEEA06233}">
      <dsp:nvSpPr>
        <dsp:cNvPr id="0" name=""/>
        <dsp:cNvSpPr/>
      </dsp:nvSpPr>
      <dsp:spPr>
        <a:xfrm>
          <a:off x="0" y="1301075"/>
          <a:ext cx="7054626" cy="11152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DDD18-AD70-4AF5-84ED-1E8860773508}">
      <dsp:nvSpPr>
        <dsp:cNvPr id="0" name=""/>
        <dsp:cNvSpPr/>
      </dsp:nvSpPr>
      <dsp:spPr>
        <a:xfrm>
          <a:off x="337350" y="1551996"/>
          <a:ext cx="613364" cy="613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1FE96-70CD-46BA-8E1C-857A545BB44B}">
      <dsp:nvSpPr>
        <dsp:cNvPr id="0" name=""/>
        <dsp:cNvSpPr/>
      </dsp:nvSpPr>
      <dsp:spPr>
        <a:xfrm>
          <a:off x="1288064" y="1301075"/>
          <a:ext cx="5766561" cy="1115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26" tIns="118026" rIns="118026" bIns="118026" numCol="1" spcCol="1270" anchor="ctr" anchorCtr="0">
          <a:noAutofit/>
        </a:bodyPr>
        <a:lstStyle/>
        <a:p>
          <a:pPr marL="0" lvl="0" indent="0" algn="l" defTabSz="889000">
            <a:lnSpc>
              <a:spcPct val="100000"/>
            </a:lnSpc>
            <a:spcBef>
              <a:spcPct val="0"/>
            </a:spcBef>
            <a:spcAft>
              <a:spcPct val="35000"/>
            </a:spcAft>
            <a:buNone/>
          </a:pPr>
          <a:r>
            <a:rPr lang="en-US" sz="2000" kern="1200" dirty="0"/>
            <a:t>Climate change-driven range shifts present new potential invasive species to evaluate, monitor, and target</a:t>
          </a:r>
        </a:p>
      </dsp:txBody>
      <dsp:txXfrm>
        <a:off x="1288064" y="1301075"/>
        <a:ext cx="5766561" cy="11152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8AB6D-3247-4C82-9880-9A9CB913B81B}">
      <dsp:nvSpPr>
        <dsp:cNvPr id="0" name=""/>
        <dsp:cNvSpPr/>
      </dsp:nvSpPr>
      <dsp:spPr>
        <a:xfrm>
          <a:off x="0" y="1025700"/>
          <a:ext cx="9663926" cy="8791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8F8B3-C8E7-48E2-8807-82429521A72C}">
      <dsp:nvSpPr>
        <dsp:cNvPr id="0" name=""/>
        <dsp:cNvSpPr/>
      </dsp:nvSpPr>
      <dsp:spPr>
        <a:xfrm>
          <a:off x="265949" y="1223513"/>
          <a:ext cx="483544" cy="483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60E80E-5B3D-4826-ACD6-0E33DF793095}">
      <dsp:nvSpPr>
        <dsp:cNvPr id="0" name=""/>
        <dsp:cNvSpPr/>
      </dsp:nvSpPr>
      <dsp:spPr>
        <a:xfrm>
          <a:off x="1015443" y="1025700"/>
          <a:ext cx="8648483" cy="87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046" tIns="93046" rIns="93046" bIns="93046" numCol="1" spcCol="1270" anchor="ctr" anchorCtr="0">
          <a:noAutofit/>
        </a:bodyPr>
        <a:lstStyle/>
        <a:p>
          <a:pPr marL="0" lvl="0" indent="0" algn="l" defTabSz="889000">
            <a:lnSpc>
              <a:spcPct val="100000"/>
            </a:lnSpc>
            <a:spcBef>
              <a:spcPct val="0"/>
            </a:spcBef>
            <a:spcAft>
              <a:spcPct val="35000"/>
            </a:spcAft>
            <a:buNone/>
          </a:pPr>
          <a:r>
            <a:rPr lang="en-US" sz="2000" kern="1200" dirty="0"/>
            <a:t>Changes in trade and transport create novel and increased introductory pathways to monitor and regulate</a:t>
          </a:r>
        </a:p>
      </dsp:txBody>
      <dsp:txXfrm>
        <a:off x="1015443" y="1025700"/>
        <a:ext cx="8648483" cy="87917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DE1B5-4D19-4062-8A95-F0636CF67C59}">
      <dsp:nvSpPr>
        <dsp:cNvPr id="0" name=""/>
        <dsp:cNvSpPr/>
      </dsp:nvSpPr>
      <dsp:spPr>
        <a:xfrm>
          <a:off x="0" y="1267366"/>
          <a:ext cx="7404871" cy="118262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10B67-0477-4E00-8E97-A5133B9D90DF}">
      <dsp:nvSpPr>
        <dsp:cNvPr id="0" name=""/>
        <dsp:cNvSpPr/>
      </dsp:nvSpPr>
      <dsp:spPr>
        <a:xfrm>
          <a:off x="357743" y="1645818"/>
          <a:ext cx="650443" cy="6504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3D0F22-9AA0-4736-AA0E-D02B7089A1BD}">
      <dsp:nvSpPr>
        <dsp:cNvPr id="0" name=""/>
        <dsp:cNvSpPr/>
      </dsp:nvSpPr>
      <dsp:spPr>
        <a:xfrm>
          <a:off x="1365930" y="1379727"/>
          <a:ext cx="6038940" cy="1182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1" tIns="125161" rIns="125161" bIns="125161" numCol="1" spcCol="1270" anchor="ctr" anchorCtr="0">
          <a:noAutofit/>
        </a:bodyPr>
        <a:lstStyle/>
        <a:p>
          <a:pPr marL="0" lvl="0" indent="0" algn="l" defTabSz="889000">
            <a:lnSpc>
              <a:spcPct val="100000"/>
            </a:lnSpc>
            <a:spcBef>
              <a:spcPct val="0"/>
            </a:spcBef>
            <a:spcAft>
              <a:spcPct val="35000"/>
            </a:spcAft>
            <a:buNone/>
          </a:pPr>
          <a:r>
            <a:rPr lang="en-US" sz="2000" kern="1200" dirty="0"/>
            <a:t>Shifting seasons and </a:t>
          </a:r>
          <a:r>
            <a:rPr lang="en-US" sz="2000" kern="1200" dirty="0" err="1"/>
            <a:t>phenologies</a:t>
          </a:r>
          <a:r>
            <a:rPr lang="en-US" sz="2000" kern="1200" dirty="0"/>
            <a:t> disrupt invasive species management timelines</a:t>
          </a:r>
        </a:p>
      </dsp:txBody>
      <dsp:txXfrm>
        <a:off x="1365930" y="1379727"/>
        <a:ext cx="6038940" cy="118262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DFEBA-9918-4135-846C-F2AD21842965}">
      <dsp:nvSpPr>
        <dsp:cNvPr id="0" name=""/>
        <dsp:cNvSpPr/>
      </dsp:nvSpPr>
      <dsp:spPr>
        <a:xfrm>
          <a:off x="0" y="1360809"/>
          <a:ext cx="7554844" cy="11664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0E9BD-0F17-4193-AFEC-B0C591C636D7}">
      <dsp:nvSpPr>
        <dsp:cNvPr id="0" name=""/>
        <dsp:cNvSpPr/>
      </dsp:nvSpPr>
      <dsp:spPr>
        <a:xfrm>
          <a:off x="352838" y="1623251"/>
          <a:ext cx="641524" cy="6415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DA132B-8FDD-4708-BC77-4C3CFBF495F7}">
      <dsp:nvSpPr>
        <dsp:cNvPr id="0" name=""/>
        <dsp:cNvSpPr/>
      </dsp:nvSpPr>
      <dsp:spPr>
        <a:xfrm>
          <a:off x="1347201" y="1360809"/>
          <a:ext cx="6207642" cy="116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45" tIns="123445" rIns="123445" bIns="123445" numCol="1" spcCol="1270" anchor="ctr" anchorCtr="0">
          <a:noAutofit/>
        </a:bodyPr>
        <a:lstStyle/>
        <a:p>
          <a:pPr marL="0" lvl="0" indent="0" algn="l" defTabSz="889000">
            <a:lnSpc>
              <a:spcPct val="100000"/>
            </a:lnSpc>
            <a:spcBef>
              <a:spcPct val="0"/>
            </a:spcBef>
            <a:spcAft>
              <a:spcPct val="35000"/>
            </a:spcAft>
            <a:buNone/>
          </a:pPr>
          <a:r>
            <a:rPr lang="en-US" sz="2000" kern="1200" dirty="0"/>
            <a:t>Reduced treatment efficacy and feasibility reduce the likelihood of achieving desired results</a:t>
          </a:r>
        </a:p>
      </dsp:txBody>
      <dsp:txXfrm>
        <a:off x="1347201" y="1360809"/>
        <a:ext cx="6207642" cy="1166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7B284-9F5F-43A5-BDBD-5E2EEEA06233}">
      <dsp:nvSpPr>
        <dsp:cNvPr id="0" name=""/>
        <dsp:cNvSpPr/>
      </dsp:nvSpPr>
      <dsp:spPr>
        <a:xfrm>
          <a:off x="0" y="1301075"/>
          <a:ext cx="7054626" cy="11152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DDD18-AD70-4AF5-84ED-1E8860773508}">
      <dsp:nvSpPr>
        <dsp:cNvPr id="0" name=""/>
        <dsp:cNvSpPr/>
      </dsp:nvSpPr>
      <dsp:spPr>
        <a:xfrm>
          <a:off x="337350" y="1551996"/>
          <a:ext cx="613364" cy="613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1FE96-70CD-46BA-8E1C-857A545BB44B}">
      <dsp:nvSpPr>
        <dsp:cNvPr id="0" name=""/>
        <dsp:cNvSpPr/>
      </dsp:nvSpPr>
      <dsp:spPr>
        <a:xfrm>
          <a:off x="1288064" y="1301075"/>
          <a:ext cx="5766561" cy="1115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26" tIns="118026" rIns="118026" bIns="118026" numCol="1" spcCol="1270" anchor="ctr" anchorCtr="0">
          <a:noAutofit/>
        </a:bodyPr>
        <a:lstStyle/>
        <a:p>
          <a:pPr marL="0" lvl="0" indent="0" algn="l" defTabSz="889000">
            <a:lnSpc>
              <a:spcPct val="100000"/>
            </a:lnSpc>
            <a:spcBef>
              <a:spcPct val="0"/>
            </a:spcBef>
            <a:spcAft>
              <a:spcPct val="35000"/>
            </a:spcAft>
            <a:buNone/>
          </a:pPr>
          <a:r>
            <a:rPr lang="en-US" sz="2000" kern="1200" dirty="0"/>
            <a:t>Climate change-driven range shifts present new potential invasive species to evaluate, monitor, and target</a:t>
          </a:r>
        </a:p>
      </dsp:txBody>
      <dsp:txXfrm>
        <a:off x="1288064" y="1301075"/>
        <a:ext cx="5766561" cy="111520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3A5C3-3613-4FCB-8EA8-1A084BF9E7C1}">
      <dsp:nvSpPr>
        <dsp:cNvPr id="0" name=""/>
        <dsp:cNvSpPr/>
      </dsp:nvSpPr>
      <dsp:spPr>
        <a:xfrm>
          <a:off x="0" y="1030410"/>
          <a:ext cx="9466931" cy="1140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452265-BA8E-4E3D-8EB8-5909EA8610F6}">
      <dsp:nvSpPr>
        <dsp:cNvPr id="0" name=""/>
        <dsp:cNvSpPr/>
      </dsp:nvSpPr>
      <dsp:spPr>
        <a:xfrm>
          <a:off x="344987" y="1287012"/>
          <a:ext cx="627250" cy="627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7A0753-E514-406D-9CAD-C473913F0FCA}">
      <dsp:nvSpPr>
        <dsp:cNvPr id="0" name=""/>
        <dsp:cNvSpPr/>
      </dsp:nvSpPr>
      <dsp:spPr>
        <a:xfrm>
          <a:off x="1317225" y="1030410"/>
          <a:ext cx="8149705" cy="1140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98" tIns="120698" rIns="120698" bIns="120698" numCol="1" spcCol="1270" anchor="ctr" anchorCtr="0">
          <a:noAutofit/>
        </a:bodyPr>
        <a:lstStyle/>
        <a:p>
          <a:pPr marL="0" lvl="0" indent="0" algn="l" defTabSz="889000">
            <a:lnSpc>
              <a:spcPct val="100000"/>
            </a:lnSpc>
            <a:spcBef>
              <a:spcPct val="0"/>
            </a:spcBef>
            <a:spcAft>
              <a:spcPct val="35000"/>
            </a:spcAft>
            <a:buNone/>
          </a:pPr>
          <a:r>
            <a:rPr lang="en-US" sz="2000" kern="1200" dirty="0"/>
            <a:t>Compounding effects of extreme climate events and invasive species require integrating invasive management into extreme event preparedness</a:t>
          </a:r>
        </a:p>
      </dsp:txBody>
      <dsp:txXfrm>
        <a:off x="1317225" y="1030410"/>
        <a:ext cx="8149705" cy="114045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6515A-9374-49C5-BDD4-7AA79D60E081}">
      <dsp:nvSpPr>
        <dsp:cNvPr id="0" name=""/>
        <dsp:cNvSpPr/>
      </dsp:nvSpPr>
      <dsp:spPr>
        <a:xfrm>
          <a:off x="0" y="709558"/>
          <a:ext cx="11951746" cy="130995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3653B9-3F4B-4959-ABED-24CC9F1D808B}">
      <dsp:nvSpPr>
        <dsp:cNvPr id="0" name=""/>
        <dsp:cNvSpPr/>
      </dsp:nvSpPr>
      <dsp:spPr>
        <a:xfrm>
          <a:off x="396261" y="1004297"/>
          <a:ext cx="720474" cy="7204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33D0CC-F246-49E8-A746-D369952E362B}">
      <dsp:nvSpPr>
        <dsp:cNvPr id="0" name=""/>
        <dsp:cNvSpPr/>
      </dsp:nvSpPr>
      <dsp:spPr>
        <a:xfrm>
          <a:off x="1512996" y="709558"/>
          <a:ext cx="10438749" cy="130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37" tIns="138637" rIns="138637" bIns="138637" numCol="1" spcCol="1270" anchor="ctr" anchorCtr="0">
          <a:noAutofit/>
        </a:bodyPr>
        <a:lstStyle/>
        <a:p>
          <a:pPr marL="0" lvl="0" indent="0" algn="l" defTabSz="889000">
            <a:lnSpc>
              <a:spcPct val="100000"/>
            </a:lnSpc>
            <a:spcBef>
              <a:spcPct val="0"/>
            </a:spcBef>
            <a:spcAft>
              <a:spcPct val="35000"/>
            </a:spcAft>
            <a:buNone/>
          </a:pPr>
          <a:r>
            <a:rPr lang="en-US" sz="2000" kern="1200" dirty="0"/>
            <a:t>Increased vulnerability of native ecosystems requires reevaluating and adjusting restoration targets</a:t>
          </a:r>
        </a:p>
      </dsp:txBody>
      <dsp:txXfrm>
        <a:off x="1512996" y="709558"/>
        <a:ext cx="10438749" cy="1309953"/>
      </dsp:txXfrm>
    </dsp:sp>
    <dsp:sp modelId="{DBC3A5C3-3613-4FCB-8EA8-1A084BF9E7C1}">
      <dsp:nvSpPr>
        <dsp:cNvPr id="0" name=""/>
        <dsp:cNvSpPr/>
      </dsp:nvSpPr>
      <dsp:spPr>
        <a:xfrm flipV="1">
          <a:off x="0" y="3077057"/>
          <a:ext cx="11951746" cy="1596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452265-BA8E-4E3D-8EB8-5909EA8610F6}">
      <dsp:nvSpPr>
        <dsp:cNvPr id="0" name=""/>
        <dsp:cNvSpPr/>
      </dsp:nvSpPr>
      <dsp:spPr>
        <a:xfrm>
          <a:off x="396261" y="2641740"/>
          <a:ext cx="720474" cy="7204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7A0753-E514-406D-9CAD-C473913F0FCA}">
      <dsp:nvSpPr>
        <dsp:cNvPr id="0" name=""/>
        <dsp:cNvSpPr/>
      </dsp:nvSpPr>
      <dsp:spPr>
        <a:xfrm>
          <a:off x="1512996" y="2347000"/>
          <a:ext cx="10438749" cy="130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37" tIns="138637" rIns="138637" bIns="138637" numCol="1" spcCol="1270" anchor="ctr" anchorCtr="0">
          <a:noAutofit/>
        </a:bodyPr>
        <a:lstStyle/>
        <a:p>
          <a:pPr marL="0" lvl="0" indent="0" algn="l" defTabSz="889000">
            <a:lnSpc>
              <a:spcPct val="100000"/>
            </a:lnSpc>
            <a:spcBef>
              <a:spcPct val="0"/>
            </a:spcBef>
            <a:spcAft>
              <a:spcPct val="35000"/>
            </a:spcAft>
            <a:buNone/>
          </a:pPr>
          <a:endParaRPr lang="en-US" sz="2000" kern="1200" dirty="0"/>
        </a:p>
      </dsp:txBody>
      <dsp:txXfrm>
        <a:off x="1512996" y="2347000"/>
        <a:ext cx="10438749" cy="13099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8AB6D-3247-4C82-9880-9A9CB913B81B}">
      <dsp:nvSpPr>
        <dsp:cNvPr id="0" name=""/>
        <dsp:cNvSpPr/>
      </dsp:nvSpPr>
      <dsp:spPr>
        <a:xfrm>
          <a:off x="0" y="1025700"/>
          <a:ext cx="9663926" cy="8791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8F8B3-C8E7-48E2-8807-82429521A72C}">
      <dsp:nvSpPr>
        <dsp:cNvPr id="0" name=""/>
        <dsp:cNvSpPr/>
      </dsp:nvSpPr>
      <dsp:spPr>
        <a:xfrm>
          <a:off x="265949" y="1223513"/>
          <a:ext cx="483544" cy="483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60E80E-5B3D-4826-ACD6-0E33DF793095}">
      <dsp:nvSpPr>
        <dsp:cNvPr id="0" name=""/>
        <dsp:cNvSpPr/>
      </dsp:nvSpPr>
      <dsp:spPr>
        <a:xfrm>
          <a:off x="1015443" y="1025700"/>
          <a:ext cx="8648483" cy="87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046" tIns="93046" rIns="93046" bIns="93046" numCol="1" spcCol="1270" anchor="ctr" anchorCtr="0">
          <a:noAutofit/>
        </a:bodyPr>
        <a:lstStyle/>
        <a:p>
          <a:pPr marL="0" lvl="0" indent="0" algn="l" defTabSz="889000">
            <a:lnSpc>
              <a:spcPct val="100000"/>
            </a:lnSpc>
            <a:spcBef>
              <a:spcPct val="0"/>
            </a:spcBef>
            <a:spcAft>
              <a:spcPct val="35000"/>
            </a:spcAft>
            <a:buNone/>
          </a:pPr>
          <a:r>
            <a:rPr lang="en-US" sz="2000" kern="1200" dirty="0"/>
            <a:t>Changes in trade and transport create novel and increased introductory pathways to monitor and regulate</a:t>
          </a:r>
        </a:p>
      </dsp:txBody>
      <dsp:txXfrm>
        <a:off x="1015443" y="1025700"/>
        <a:ext cx="8648483" cy="8791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7B284-9F5F-43A5-BDBD-5E2EEEA06233}">
      <dsp:nvSpPr>
        <dsp:cNvPr id="0" name=""/>
        <dsp:cNvSpPr/>
      </dsp:nvSpPr>
      <dsp:spPr>
        <a:xfrm>
          <a:off x="0" y="1301075"/>
          <a:ext cx="7054626" cy="11152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DDD18-AD70-4AF5-84ED-1E8860773508}">
      <dsp:nvSpPr>
        <dsp:cNvPr id="0" name=""/>
        <dsp:cNvSpPr/>
      </dsp:nvSpPr>
      <dsp:spPr>
        <a:xfrm>
          <a:off x="337350" y="1551996"/>
          <a:ext cx="613364" cy="613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1FE96-70CD-46BA-8E1C-857A545BB44B}">
      <dsp:nvSpPr>
        <dsp:cNvPr id="0" name=""/>
        <dsp:cNvSpPr/>
      </dsp:nvSpPr>
      <dsp:spPr>
        <a:xfrm>
          <a:off x="1288064" y="1301075"/>
          <a:ext cx="5766561" cy="1115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26" tIns="118026" rIns="118026" bIns="118026" numCol="1" spcCol="1270" anchor="ctr" anchorCtr="0">
          <a:noAutofit/>
        </a:bodyPr>
        <a:lstStyle/>
        <a:p>
          <a:pPr marL="0" lvl="0" indent="0" algn="l" defTabSz="889000">
            <a:lnSpc>
              <a:spcPct val="100000"/>
            </a:lnSpc>
            <a:spcBef>
              <a:spcPct val="0"/>
            </a:spcBef>
            <a:spcAft>
              <a:spcPct val="35000"/>
            </a:spcAft>
            <a:buNone/>
          </a:pPr>
          <a:r>
            <a:rPr lang="en-US" sz="2000" kern="1200" dirty="0"/>
            <a:t>Climate change-driven range shifts present new potential invasive species to evaluate, monitor, and target</a:t>
          </a:r>
        </a:p>
      </dsp:txBody>
      <dsp:txXfrm>
        <a:off x="1288064" y="1301075"/>
        <a:ext cx="5766561" cy="11152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8AB6D-3247-4C82-9880-9A9CB913B81B}">
      <dsp:nvSpPr>
        <dsp:cNvPr id="0" name=""/>
        <dsp:cNvSpPr/>
      </dsp:nvSpPr>
      <dsp:spPr>
        <a:xfrm>
          <a:off x="0" y="1025700"/>
          <a:ext cx="9663926" cy="8791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8F8B3-C8E7-48E2-8807-82429521A72C}">
      <dsp:nvSpPr>
        <dsp:cNvPr id="0" name=""/>
        <dsp:cNvSpPr/>
      </dsp:nvSpPr>
      <dsp:spPr>
        <a:xfrm>
          <a:off x="265949" y="1223513"/>
          <a:ext cx="483544" cy="483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60E80E-5B3D-4826-ACD6-0E33DF793095}">
      <dsp:nvSpPr>
        <dsp:cNvPr id="0" name=""/>
        <dsp:cNvSpPr/>
      </dsp:nvSpPr>
      <dsp:spPr>
        <a:xfrm>
          <a:off x="1015443" y="1025700"/>
          <a:ext cx="8648483" cy="87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046" tIns="93046" rIns="93046" bIns="93046" numCol="1" spcCol="1270" anchor="ctr" anchorCtr="0">
          <a:noAutofit/>
        </a:bodyPr>
        <a:lstStyle/>
        <a:p>
          <a:pPr marL="0" lvl="0" indent="0" algn="l" defTabSz="889000">
            <a:lnSpc>
              <a:spcPct val="100000"/>
            </a:lnSpc>
            <a:spcBef>
              <a:spcPct val="0"/>
            </a:spcBef>
            <a:spcAft>
              <a:spcPct val="35000"/>
            </a:spcAft>
            <a:buNone/>
          </a:pPr>
          <a:r>
            <a:rPr lang="en-US" sz="2000" kern="1200" dirty="0"/>
            <a:t>Changes in trade and transport create novel and increased introductory pathways to monitor and regulate</a:t>
          </a:r>
        </a:p>
      </dsp:txBody>
      <dsp:txXfrm>
        <a:off x="1015443" y="1025700"/>
        <a:ext cx="8648483" cy="879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DE1B5-4D19-4062-8A95-F0636CF67C59}">
      <dsp:nvSpPr>
        <dsp:cNvPr id="0" name=""/>
        <dsp:cNvSpPr/>
      </dsp:nvSpPr>
      <dsp:spPr>
        <a:xfrm>
          <a:off x="0" y="1267366"/>
          <a:ext cx="7404871" cy="118262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10B67-0477-4E00-8E97-A5133B9D90DF}">
      <dsp:nvSpPr>
        <dsp:cNvPr id="0" name=""/>
        <dsp:cNvSpPr/>
      </dsp:nvSpPr>
      <dsp:spPr>
        <a:xfrm>
          <a:off x="357743" y="1645818"/>
          <a:ext cx="650443" cy="6504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3D0F22-9AA0-4736-AA0E-D02B7089A1BD}">
      <dsp:nvSpPr>
        <dsp:cNvPr id="0" name=""/>
        <dsp:cNvSpPr/>
      </dsp:nvSpPr>
      <dsp:spPr>
        <a:xfrm>
          <a:off x="1365930" y="1379727"/>
          <a:ext cx="6038940" cy="1182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1" tIns="125161" rIns="125161" bIns="125161" numCol="1" spcCol="1270" anchor="ctr" anchorCtr="0">
          <a:noAutofit/>
        </a:bodyPr>
        <a:lstStyle/>
        <a:p>
          <a:pPr marL="0" lvl="0" indent="0" algn="l" defTabSz="889000">
            <a:lnSpc>
              <a:spcPct val="100000"/>
            </a:lnSpc>
            <a:spcBef>
              <a:spcPct val="0"/>
            </a:spcBef>
            <a:spcAft>
              <a:spcPct val="35000"/>
            </a:spcAft>
            <a:buNone/>
          </a:pPr>
          <a:r>
            <a:rPr lang="en-US" sz="2000" kern="1200" dirty="0"/>
            <a:t>Shifting seasons and </a:t>
          </a:r>
          <a:r>
            <a:rPr lang="en-US" sz="2000" kern="1200" dirty="0" err="1"/>
            <a:t>phenologies</a:t>
          </a:r>
          <a:r>
            <a:rPr lang="en-US" sz="2000" kern="1200" dirty="0"/>
            <a:t> disrupt invasive species management timelines</a:t>
          </a:r>
        </a:p>
      </dsp:txBody>
      <dsp:txXfrm>
        <a:off x="1365930" y="1379727"/>
        <a:ext cx="6038940" cy="11826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7B284-9F5F-43A5-BDBD-5E2EEEA06233}">
      <dsp:nvSpPr>
        <dsp:cNvPr id="0" name=""/>
        <dsp:cNvSpPr/>
      </dsp:nvSpPr>
      <dsp:spPr>
        <a:xfrm>
          <a:off x="0" y="1301075"/>
          <a:ext cx="7054626" cy="11152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DDD18-AD70-4AF5-84ED-1E8860773508}">
      <dsp:nvSpPr>
        <dsp:cNvPr id="0" name=""/>
        <dsp:cNvSpPr/>
      </dsp:nvSpPr>
      <dsp:spPr>
        <a:xfrm>
          <a:off x="337350" y="1551996"/>
          <a:ext cx="613364" cy="6133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71FE96-70CD-46BA-8E1C-857A545BB44B}">
      <dsp:nvSpPr>
        <dsp:cNvPr id="0" name=""/>
        <dsp:cNvSpPr/>
      </dsp:nvSpPr>
      <dsp:spPr>
        <a:xfrm>
          <a:off x="1288064" y="1301075"/>
          <a:ext cx="5766561" cy="1115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26" tIns="118026" rIns="118026" bIns="118026" numCol="1" spcCol="1270" anchor="ctr" anchorCtr="0">
          <a:noAutofit/>
        </a:bodyPr>
        <a:lstStyle/>
        <a:p>
          <a:pPr marL="0" lvl="0" indent="0" algn="l" defTabSz="889000">
            <a:lnSpc>
              <a:spcPct val="100000"/>
            </a:lnSpc>
            <a:spcBef>
              <a:spcPct val="0"/>
            </a:spcBef>
            <a:spcAft>
              <a:spcPct val="35000"/>
            </a:spcAft>
            <a:buNone/>
          </a:pPr>
          <a:r>
            <a:rPr lang="en-US" sz="2000" kern="1200" dirty="0"/>
            <a:t>Climate change-driven range shifts present new potential invasive species to evaluate, monitor, and target</a:t>
          </a:r>
        </a:p>
      </dsp:txBody>
      <dsp:txXfrm>
        <a:off x="1288064" y="1301075"/>
        <a:ext cx="5766561" cy="11152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8AB6D-3247-4C82-9880-9A9CB913B81B}">
      <dsp:nvSpPr>
        <dsp:cNvPr id="0" name=""/>
        <dsp:cNvSpPr/>
      </dsp:nvSpPr>
      <dsp:spPr>
        <a:xfrm>
          <a:off x="0" y="1025700"/>
          <a:ext cx="9663926" cy="8791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8F8B3-C8E7-48E2-8807-82429521A72C}">
      <dsp:nvSpPr>
        <dsp:cNvPr id="0" name=""/>
        <dsp:cNvSpPr/>
      </dsp:nvSpPr>
      <dsp:spPr>
        <a:xfrm>
          <a:off x="265949" y="1223513"/>
          <a:ext cx="483544" cy="483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60E80E-5B3D-4826-ACD6-0E33DF793095}">
      <dsp:nvSpPr>
        <dsp:cNvPr id="0" name=""/>
        <dsp:cNvSpPr/>
      </dsp:nvSpPr>
      <dsp:spPr>
        <a:xfrm>
          <a:off x="1015443" y="1025700"/>
          <a:ext cx="8648483" cy="87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046" tIns="93046" rIns="93046" bIns="93046" numCol="1" spcCol="1270" anchor="ctr" anchorCtr="0">
          <a:noAutofit/>
        </a:bodyPr>
        <a:lstStyle/>
        <a:p>
          <a:pPr marL="0" lvl="0" indent="0" algn="l" defTabSz="889000">
            <a:lnSpc>
              <a:spcPct val="100000"/>
            </a:lnSpc>
            <a:spcBef>
              <a:spcPct val="0"/>
            </a:spcBef>
            <a:spcAft>
              <a:spcPct val="35000"/>
            </a:spcAft>
            <a:buNone/>
          </a:pPr>
          <a:r>
            <a:rPr lang="en-US" sz="2000" kern="1200" dirty="0"/>
            <a:t>Changes in trade and transport create novel and increased introductory pathways to monitor and regulate</a:t>
          </a:r>
        </a:p>
      </dsp:txBody>
      <dsp:txXfrm>
        <a:off x="1015443" y="1025700"/>
        <a:ext cx="8648483" cy="8791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DE1B5-4D19-4062-8A95-F0636CF67C59}">
      <dsp:nvSpPr>
        <dsp:cNvPr id="0" name=""/>
        <dsp:cNvSpPr/>
      </dsp:nvSpPr>
      <dsp:spPr>
        <a:xfrm>
          <a:off x="0" y="1267366"/>
          <a:ext cx="7404871" cy="118262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10B67-0477-4E00-8E97-A5133B9D90DF}">
      <dsp:nvSpPr>
        <dsp:cNvPr id="0" name=""/>
        <dsp:cNvSpPr/>
      </dsp:nvSpPr>
      <dsp:spPr>
        <a:xfrm>
          <a:off x="357743" y="1645818"/>
          <a:ext cx="650443" cy="6504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3D0F22-9AA0-4736-AA0E-D02B7089A1BD}">
      <dsp:nvSpPr>
        <dsp:cNvPr id="0" name=""/>
        <dsp:cNvSpPr/>
      </dsp:nvSpPr>
      <dsp:spPr>
        <a:xfrm>
          <a:off x="1365930" y="1379727"/>
          <a:ext cx="6038940" cy="1182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161" tIns="125161" rIns="125161" bIns="125161" numCol="1" spcCol="1270" anchor="ctr" anchorCtr="0">
          <a:noAutofit/>
        </a:bodyPr>
        <a:lstStyle/>
        <a:p>
          <a:pPr marL="0" lvl="0" indent="0" algn="l" defTabSz="889000">
            <a:lnSpc>
              <a:spcPct val="100000"/>
            </a:lnSpc>
            <a:spcBef>
              <a:spcPct val="0"/>
            </a:spcBef>
            <a:spcAft>
              <a:spcPct val="35000"/>
            </a:spcAft>
            <a:buNone/>
          </a:pPr>
          <a:r>
            <a:rPr lang="en-US" sz="2000" kern="1200" dirty="0"/>
            <a:t>Shifting seasons and </a:t>
          </a:r>
          <a:r>
            <a:rPr lang="en-US" sz="2000" kern="1200" dirty="0" err="1"/>
            <a:t>phenologies</a:t>
          </a:r>
          <a:r>
            <a:rPr lang="en-US" sz="2000" kern="1200" dirty="0"/>
            <a:t> disrupt invasive species management timelines</a:t>
          </a:r>
        </a:p>
      </dsp:txBody>
      <dsp:txXfrm>
        <a:off x="1365930" y="1379727"/>
        <a:ext cx="6038940" cy="118262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06BBE22A-51E0-3F42-1ECA-C176063E5A5E}"/>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04049020-3EEC-5180-E0A3-28D90D4E74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8A19D997-7F5F-6C90-361B-BB756C77BC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7715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6BD5E-2451-7562-55A1-549B600424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5FC5A9-CF3F-D18A-22BC-2F8EFC806D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5C3C6EE-9477-66DA-5B68-0C76A66B3927}"/>
              </a:ext>
            </a:extLst>
          </p:cNvPr>
          <p:cNvSpPr>
            <a:spLocks noGrp="1"/>
          </p:cNvSpPr>
          <p:nvPr>
            <p:ph type="body" idx="1"/>
          </p:nvPr>
        </p:nvSpPr>
        <p:spPr/>
        <p:txBody>
          <a:bodyPr/>
          <a:lstStyle/>
          <a:p>
            <a:r>
              <a:rPr lang="en-US" dirty="0"/>
              <a:t>In admixture </a:t>
            </a:r>
            <a:r>
              <a:rPr lang="en-US" dirty="0" err="1"/>
              <a:t>provenancing</a:t>
            </a:r>
            <a:r>
              <a:rPr lang="en-US" dirty="0"/>
              <a:t>, seeds are sourced both locally and from more distant regions in all directions with similar seed collection efforts.  This is a good approach if we know things are changing, but don’t really understand the direction of change.</a:t>
            </a:r>
          </a:p>
        </p:txBody>
      </p:sp>
      <p:sp>
        <p:nvSpPr>
          <p:cNvPr id="4" name="Slide Number Placeholder 3">
            <a:extLst>
              <a:ext uri="{FF2B5EF4-FFF2-40B4-BE49-F238E27FC236}">
                <a16:creationId xmlns:a16="http://schemas.microsoft.com/office/drawing/2014/main" id="{EF3E6AC0-F0F0-BF02-C00E-03890F8B4AEC}"/>
              </a:ext>
            </a:extLst>
          </p:cNvPr>
          <p:cNvSpPr>
            <a:spLocks noGrp="1"/>
          </p:cNvSpPr>
          <p:nvPr>
            <p:ph type="sldNum" sz="quarter" idx="5"/>
          </p:nvPr>
        </p:nvSpPr>
        <p:spPr/>
        <p:txBody>
          <a:bodyPr/>
          <a:lstStyle/>
          <a:p>
            <a:fld id="{95048B01-2ADA-40AE-A2E0-58E6C5703A0D}" type="slidenum">
              <a:rPr lang="en-US" smtClean="0"/>
              <a:t>100</a:t>
            </a:fld>
            <a:endParaRPr lang="en-US"/>
          </a:p>
        </p:txBody>
      </p:sp>
    </p:spTree>
    <p:extLst>
      <p:ext uri="{BB962C8B-B14F-4D97-AF65-F5344CB8AC3E}">
        <p14:creationId xmlns:p14="http://schemas.microsoft.com/office/powerpoint/2010/main" val="16991896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8FEA3-15EF-B0FC-D8B4-428DB17DF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25E2A3-5413-42BD-8CBD-307DA016A2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727192-F0A6-255F-97CE-4E49136FD531}"/>
              </a:ext>
            </a:extLst>
          </p:cNvPr>
          <p:cNvSpPr>
            <a:spLocks noGrp="1"/>
          </p:cNvSpPr>
          <p:nvPr>
            <p:ph type="body" idx="1"/>
          </p:nvPr>
        </p:nvSpPr>
        <p:spPr/>
        <p:txBody>
          <a:bodyPr/>
          <a:lstStyle/>
          <a:p>
            <a:r>
              <a:rPr lang="en-US" dirty="0"/>
              <a:t>In climate-adjusted </a:t>
            </a:r>
            <a:r>
              <a:rPr lang="en-US" dirty="0" err="1"/>
              <a:t>provenancing</a:t>
            </a:r>
            <a:r>
              <a:rPr lang="en-US" dirty="0"/>
              <a:t>, seeds are sourced both local and from more distant regions in the direction of expected climate change, with more seed collection in the more distant regions.  This approach is recommended when the environment is changing and we have a good idea of the direction of change (like for climate change).</a:t>
            </a:r>
          </a:p>
        </p:txBody>
      </p:sp>
      <p:sp>
        <p:nvSpPr>
          <p:cNvPr id="4" name="Slide Number Placeholder 3">
            <a:extLst>
              <a:ext uri="{FF2B5EF4-FFF2-40B4-BE49-F238E27FC236}">
                <a16:creationId xmlns:a16="http://schemas.microsoft.com/office/drawing/2014/main" id="{511B6A20-5550-687C-047D-259B649539CF}"/>
              </a:ext>
            </a:extLst>
          </p:cNvPr>
          <p:cNvSpPr>
            <a:spLocks noGrp="1"/>
          </p:cNvSpPr>
          <p:nvPr>
            <p:ph type="sldNum" sz="quarter" idx="5"/>
          </p:nvPr>
        </p:nvSpPr>
        <p:spPr/>
        <p:txBody>
          <a:bodyPr/>
          <a:lstStyle/>
          <a:p>
            <a:fld id="{95048B01-2ADA-40AE-A2E0-58E6C5703A0D}" type="slidenum">
              <a:rPr lang="en-US" smtClean="0"/>
              <a:t>101</a:t>
            </a:fld>
            <a:endParaRPr lang="en-US"/>
          </a:p>
        </p:txBody>
      </p:sp>
    </p:spTree>
    <p:extLst>
      <p:ext uri="{BB962C8B-B14F-4D97-AF65-F5344CB8AC3E}">
        <p14:creationId xmlns:p14="http://schemas.microsoft.com/office/powerpoint/2010/main" val="39611164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B4F94-9547-F387-A653-6599B7A43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12F29E-D205-E580-1831-4C4DA556FE6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43B950B-2A45-E010-5030-D7EC7ECCBDD9}"/>
              </a:ext>
            </a:extLst>
          </p:cNvPr>
          <p:cNvSpPr>
            <a:spLocks noGrp="1"/>
          </p:cNvSpPr>
          <p:nvPr>
            <p:ph type="body" idx="1"/>
          </p:nvPr>
        </p:nvSpPr>
        <p:spPr/>
        <p:txBody>
          <a:bodyPr/>
          <a:lstStyle/>
          <a:p>
            <a:r>
              <a:rPr lang="en-US" dirty="0"/>
              <a:t>Each of these options for sourcing seeds has a place in our portfolio.  For example, local </a:t>
            </a:r>
            <a:r>
              <a:rPr lang="en-US" dirty="0" err="1"/>
              <a:t>provenancing</a:t>
            </a:r>
            <a:r>
              <a:rPr lang="en-US" dirty="0"/>
              <a:t> remains a recommended choice if the target species has multiple populations or a large population locally. Optimally, we might also know that the population has high genetic diversity and gene flow.  Local </a:t>
            </a:r>
            <a:r>
              <a:rPr lang="en-US" dirty="0" err="1"/>
              <a:t>provenancing</a:t>
            </a:r>
            <a:r>
              <a:rPr lang="en-US" dirty="0"/>
              <a:t> also remains a recommended choice if the site is in a stable environment with lower environmental disturbance.</a:t>
            </a:r>
          </a:p>
        </p:txBody>
      </p:sp>
      <p:sp>
        <p:nvSpPr>
          <p:cNvPr id="4" name="Slide Number Placeholder 3">
            <a:extLst>
              <a:ext uri="{FF2B5EF4-FFF2-40B4-BE49-F238E27FC236}">
                <a16:creationId xmlns:a16="http://schemas.microsoft.com/office/drawing/2014/main" id="{A8688315-1E02-0BA8-1A29-3409F76E1C17}"/>
              </a:ext>
            </a:extLst>
          </p:cNvPr>
          <p:cNvSpPr>
            <a:spLocks noGrp="1"/>
          </p:cNvSpPr>
          <p:nvPr>
            <p:ph type="sldNum" sz="quarter" idx="5"/>
          </p:nvPr>
        </p:nvSpPr>
        <p:spPr/>
        <p:txBody>
          <a:bodyPr/>
          <a:lstStyle/>
          <a:p>
            <a:fld id="{95048B01-2ADA-40AE-A2E0-58E6C5703A0D}" type="slidenum">
              <a:rPr lang="en-US" smtClean="0"/>
              <a:t>102</a:t>
            </a:fld>
            <a:endParaRPr lang="en-US"/>
          </a:p>
        </p:txBody>
      </p:sp>
    </p:spTree>
    <p:extLst>
      <p:ext uri="{BB962C8B-B14F-4D97-AF65-F5344CB8AC3E}">
        <p14:creationId xmlns:p14="http://schemas.microsoft.com/office/powerpoint/2010/main" val="27955248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6CB68-B560-699B-7FE0-B30ACE3A0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727A4A-100C-F9CA-00AB-A6D2D5CB6F3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CE68267-4521-E44F-0767-BE873BC4B0E0}"/>
              </a:ext>
            </a:extLst>
          </p:cNvPr>
          <p:cNvSpPr>
            <a:spLocks noGrp="1"/>
          </p:cNvSpPr>
          <p:nvPr>
            <p:ph type="body" idx="1"/>
          </p:nvPr>
        </p:nvSpPr>
        <p:spPr/>
        <p:txBody>
          <a:bodyPr/>
          <a:lstStyle/>
          <a:p>
            <a:r>
              <a:rPr lang="en-US" dirty="0"/>
              <a:t>Admixture </a:t>
            </a:r>
            <a:r>
              <a:rPr lang="en-US" dirty="0" err="1"/>
              <a:t>provenancing</a:t>
            </a:r>
            <a:r>
              <a:rPr lang="en-US" dirty="0"/>
              <a:t> is recommended if the local population shows some signs of decline.  That might include information about low genetic diversity or low dispersal capability.  Importantly, admixture </a:t>
            </a:r>
            <a:r>
              <a:rPr lang="en-US" dirty="0" err="1"/>
              <a:t>provenancing</a:t>
            </a:r>
            <a:r>
              <a:rPr lang="en-US" dirty="0"/>
              <a:t> makes sense if the restoration site is experiencing a lot of environmental change, but the direction is uncertain (e.g., unclear whether it’s getting wetter or drier).</a:t>
            </a:r>
          </a:p>
        </p:txBody>
      </p:sp>
      <p:sp>
        <p:nvSpPr>
          <p:cNvPr id="4" name="Slide Number Placeholder 3">
            <a:extLst>
              <a:ext uri="{FF2B5EF4-FFF2-40B4-BE49-F238E27FC236}">
                <a16:creationId xmlns:a16="http://schemas.microsoft.com/office/drawing/2014/main" id="{8B610E1F-7B3E-6F23-D840-26DF741C3C78}"/>
              </a:ext>
            </a:extLst>
          </p:cNvPr>
          <p:cNvSpPr>
            <a:spLocks noGrp="1"/>
          </p:cNvSpPr>
          <p:nvPr>
            <p:ph type="sldNum" sz="quarter" idx="5"/>
          </p:nvPr>
        </p:nvSpPr>
        <p:spPr/>
        <p:txBody>
          <a:bodyPr/>
          <a:lstStyle/>
          <a:p>
            <a:fld id="{95048B01-2ADA-40AE-A2E0-58E6C5703A0D}" type="slidenum">
              <a:rPr lang="en-US" smtClean="0"/>
              <a:t>103</a:t>
            </a:fld>
            <a:endParaRPr lang="en-US"/>
          </a:p>
        </p:txBody>
      </p:sp>
    </p:spTree>
    <p:extLst>
      <p:ext uri="{BB962C8B-B14F-4D97-AF65-F5344CB8AC3E}">
        <p14:creationId xmlns:p14="http://schemas.microsoft.com/office/powerpoint/2010/main" val="28066937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80560-B897-C2C2-3131-F66FCE419E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02A13-DC98-F564-0E30-A2D1689BA1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F018C16-2A72-8748-5EAF-5448BC6F1EAC}"/>
              </a:ext>
            </a:extLst>
          </p:cNvPr>
          <p:cNvSpPr>
            <a:spLocks noGrp="1"/>
          </p:cNvSpPr>
          <p:nvPr>
            <p:ph type="body" idx="1"/>
          </p:nvPr>
        </p:nvSpPr>
        <p:spPr/>
        <p:txBody>
          <a:bodyPr/>
          <a:lstStyle/>
          <a:p>
            <a:r>
              <a:rPr lang="en-US" dirty="0"/>
              <a:t>And then finally, climate-adjusted </a:t>
            </a:r>
            <a:r>
              <a:rPr lang="en-US" dirty="0" err="1"/>
              <a:t>provenancing</a:t>
            </a:r>
            <a:r>
              <a:rPr lang="en-US" dirty="0"/>
              <a:t> is also recommended if the local population shows some signs of decline.  And the restoration site is experiencing a lot of environmental change but we’re pretty confident about the direction (e.g., warmer).</a:t>
            </a:r>
          </a:p>
        </p:txBody>
      </p:sp>
      <p:sp>
        <p:nvSpPr>
          <p:cNvPr id="4" name="Slide Number Placeholder 3">
            <a:extLst>
              <a:ext uri="{FF2B5EF4-FFF2-40B4-BE49-F238E27FC236}">
                <a16:creationId xmlns:a16="http://schemas.microsoft.com/office/drawing/2014/main" id="{C7353609-508A-84A2-2196-1D27CF390B87}"/>
              </a:ext>
            </a:extLst>
          </p:cNvPr>
          <p:cNvSpPr>
            <a:spLocks noGrp="1"/>
          </p:cNvSpPr>
          <p:nvPr>
            <p:ph type="sldNum" sz="quarter" idx="5"/>
          </p:nvPr>
        </p:nvSpPr>
        <p:spPr/>
        <p:txBody>
          <a:bodyPr/>
          <a:lstStyle/>
          <a:p>
            <a:fld id="{95048B01-2ADA-40AE-A2E0-58E6C5703A0D}" type="slidenum">
              <a:rPr lang="en-US" smtClean="0"/>
              <a:t>104</a:t>
            </a:fld>
            <a:endParaRPr lang="en-US"/>
          </a:p>
        </p:txBody>
      </p:sp>
    </p:spTree>
    <p:extLst>
      <p:ext uri="{BB962C8B-B14F-4D97-AF65-F5344CB8AC3E}">
        <p14:creationId xmlns:p14="http://schemas.microsoft.com/office/powerpoint/2010/main" val="41957972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6E04D-2815-C087-DBBB-30A43367A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A3A5E-FA1C-9EDE-A75A-988E87AF9E0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269A906-78EE-C063-182C-522CF959C12A}"/>
              </a:ext>
            </a:extLst>
          </p:cNvPr>
          <p:cNvSpPr>
            <a:spLocks noGrp="1"/>
          </p:cNvSpPr>
          <p:nvPr>
            <p:ph type="body" idx="1"/>
          </p:nvPr>
        </p:nvSpPr>
        <p:spPr/>
        <p:txBody>
          <a:bodyPr/>
          <a:lstStyle/>
          <a:p>
            <a:r>
              <a:rPr lang="en-US" dirty="0"/>
              <a:t>This was a study done in Illinois – this is a very small field, we’ve only been able to find half a dozen studies that compare plant performance for local </a:t>
            </a:r>
            <a:r>
              <a:rPr lang="en-US" dirty="0" err="1"/>
              <a:t>provenancing</a:t>
            </a:r>
            <a:r>
              <a:rPr lang="en-US" dirty="0"/>
              <a:t> versus climate-adjusted </a:t>
            </a:r>
            <a:r>
              <a:rPr lang="en-US" dirty="0" err="1"/>
              <a:t>provenancing</a:t>
            </a:r>
            <a:r>
              <a:rPr lang="en-US" dirty="0"/>
              <a:t>.  This study focused on three species and gathered seeds from three sites – a northern, a southern, and a local site that were all planted in a common garden – the star next to Lake Michigan</a:t>
            </a:r>
          </a:p>
        </p:txBody>
      </p:sp>
      <p:sp>
        <p:nvSpPr>
          <p:cNvPr id="4" name="Slide Number Placeholder 3">
            <a:extLst>
              <a:ext uri="{FF2B5EF4-FFF2-40B4-BE49-F238E27FC236}">
                <a16:creationId xmlns:a16="http://schemas.microsoft.com/office/drawing/2014/main" id="{87DF703C-33CA-A837-E34F-AECC89C7D83D}"/>
              </a:ext>
            </a:extLst>
          </p:cNvPr>
          <p:cNvSpPr>
            <a:spLocks noGrp="1"/>
          </p:cNvSpPr>
          <p:nvPr>
            <p:ph type="sldNum" sz="quarter" idx="5"/>
          </p:nvPr>
        </p:nvSpPr>
        <p:spPr/>
        <p:txBody>
          <a:bodyPr/>
          <a:lstStyle/>
          <a:p>
            <a:fld id="{95048B01-2ADA-40AE-A2E0-58E6C5703A0D}" type="slidenum">
              <a:rPr lang="en-US" smtClean="0"/>
              <a:t>105</a:t>
            </a:fld>
            <a:endParaRPr lang="en-US"/>
          </a:p>
        </p:txBody>
      </p:sp>
    </p:spTree>
    <p:extLst>
      <p:ext uri="{BB962C8B-B14F-4D97-AF65-F5344CB8AC3E}">
        <p14:creationId xmlns:p14="http://schemas.microsoft.com/office/powerpoint/2010/main" val="41088322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6A676-C54B-3FED-82EC-61759FD02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491E4A-B77A-F175-78C7-6032B80BC46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5533A13-994C-F06A-0F04-97A5840EE2E3}"/>
              </a:ext>
            </a:extLst>
          </p:cNvPr>
          <p:cNvSpPr>
            <a:spLocks noGrp="1"/>
          </p:cNvSpPr>
          <p:nvPr>
            <p:ph type="body" idx="1"/>
          </p:nvPr>
        </p:nvSpPr>
        <p:spPr/>
        <p:txBody>
          <a:bodyPr/>
          <a:lstStyle/>
          <a:p>
            <a:r>
              <a:rPr lang="en-US" dirty="0"/>
              <a:t>For Allium </a:t>
            </a:r>
            <a:r>
              <a:rPr lang="en-US" dirty="0" err="1"/>
              <a:t>cernum</a:t>
            </a:r>
            <a:r>
              <a:rPr lang="en-US" dirty="0"/>
              <a:t> (nodding onion), the plants that had the highest overall fitness were actually from a cooler/northern population.  For this species, admixture </a:t>
            </a:r>
            <a:r>
              <a:rPr lang="en-US" dirty="0" err="1"/>
              <a:t>provenancing</a:t>
            </a:r>
            <a:r>
              <a:rPr lang="en-US" dirty="0"/>
              <a:t> would be the best approach to build a resilient population.</a:t>
            </a:r>
          </a:p>
        </p:txBody>
      </p:sp>
      <p:sp>
        <p:nvSpPr>
          <p:cNvPr id="4" name="Slide Number Placeholder 3">
            <a:extLst>
              <a:ext uri="{FF2B5EF4-FFF2-40B4-BE49-F238E27FC236}">
                <a16:creationId xmlns:a16="http://schemas.microsoft.com/office/drawing/2014/main" id="{67B25860-DADF-0530-73D4-F06058787256}"/>
              </a:ext>
            </a:extLst>
          </p:cNvPr>
          <p:cNvSpPr>
            <a:spLocks noGrp="1"/>
          </p:cNvSpPr>
          <p:nvPr>
            <p:ph type="sldNum" sz="quarter" idx="5"/>
          </p:nvPr>
        </p:nvSpPr>
        <p:spPr/>
        <p:txBody>
          <a:bodyPr/>
          <a:lstStyle/>
          <a:p>
            <a:fld id="{95048B01-2ADA-40AE-A2E0-58E6C5703A0D}" type="slidenum">
              <a:rPr lang="en-US" smtClean="0"/>
              <a:t>106</a:t>
            </a:fld>
            <a:endParaRPr lang="en-US"/>
          </a:p>
        </p:txBody>
      </p:sp>
    </p:spTree>
    <p:extLst>
      <p:ext uri="{BB962C8B-B14F-4D97-AF65-F5344CB8AC3E}">
        <p14:creationId xmlns:p14="http://schemas.microsoft.com/office/powerpoint/2010/main" val="20029032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C9946-F5E6-6839-0E0D-8E4FC81A8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A325A2-D438-E3DA-8897-4BB77ACB173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10715D7-7FC6-FFF0-FDFE-719D503FC105}"/>
              </a:ext>
            </a:extLst>
          </p:cNvPr>
          <p:cNvSpPr>
            <a:spLocks noGrp="1"/>
          </p:cNvSpPr>
          <p:nvPr>
            <p:ph type="body" idx="1"/>
          </p:nvPr>
        </p:nvSpPr>
        <p:spPr/>
        <p:txBody>
          <a:bodyPr/>
          <a:lstStyle/>
          <a:p>
            <a:r>
              <a:rPr lang="en-US" dirty="0"/>
              <a:t>For partridge pea, the plants with the highest overall fitness were from the southern, warm-adapted source, suggesting that the best approach for conservation of this species uses climate-adjusted </a:t>
            </a:r>
            <a:r>
              <a:rPr lang="en-US" dirty="0" err="1"/>
              <a:t>provenancing</a:t>
            </a:r>
            <a:endParaRPr lang="en-US" dirty="0"/>
          </a:p>
        </p:txBody>
      </p:sp>
      <p:sp>
        <p:nvSpPr>
          <p:cNvPr id="4" name="Slide Number Placeholder 3">
            <a:extLst>
              <a:ext uri="{FF2B5EF4-FFF2-40B4-BE49-F238E27FC236}">
                <a16:creationId xmlns:a16="http://schemas.microsoft.com/office/drawing/2014/main" id="{CE1020FA-16C8-5953-0465-91EBB1AE6468}"/>
              </a:ext>
            </a:extLst>
          </p:cNvPr>
          <p:cNvSpPr>
            <a:spLocks noGrp="1"/>
          </p:cNvSpPr>
          <p:nvPr>
            <p:ph type="sldNum" sz="quarter" idx="5"/>
          </p:nvPr>
        </p:nvSpPr>
        <p:spPr/>
        <p:txBody>
          <a:bodyPr/>
          <a:lstStyle/>
          <a:p>
            <a:fld id="{95048B01-2ADA-40AE-A2E0-58E6C5703A0D}" type="slidenum">
              <a:rPr lang="en-US" smtClean="0"/>
              <a:t>107</a:t>
            </a:fld>
            <a:endParaRPr lang="en-US"/>
          </a:p>
        </p:txBody>
      </p:sp>
    </p:spTree>
    <p:extLst>
      <p:ext uri="{BB962C8B-B14F-4D97-AF65-F5344CB8AC3E}">
        <p14:creationId xmlns:p14="http://schemas.microsoft.com/office/powerpoint/2010/main" val="5423042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EB6BA-4BA4-ED46-5870-8BE761695B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8DA22-870C-8A3F-BCE7-6CDAB17D44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99AD31-A47E-5705-D28E-293FDF13DE89}"/>
              </a:ext>
            </a:extLst>
          </p:cNvPr>
          <p:cNvSpPr>
            <a:spLocks noGrp="1"/>
          </p:cNvSpPr>
          <p:nvPr>
            <p:ph type="body" idx="1"/>
          </p:nvPr>
        </p:nvSpPr>
        <p:spPr/>
        <p:txBody>
          <a:bodyPr/>
          <a:lstStyle/>
          <a:p>
            <a:r>
              <a:rPr lang="en-US" dirty="0"/>
              <a:t>And lastly, for black-eyed </a:t>
            </a:r>
            <a:r>
              <a:rPr lang="en-US" dirty="0" err="1"/>
              <a:t>susan</a:t>
            </a:r>
            <a:r>
              <a:rPr lang="en-US" dirty="0"/>
              <a:t> (which didn’t have a northern seed source), the local population had the highest overall fitness, suggesting that this species has sufficient capacity to adapt through local </a:t>
            </a:r>
            <a:r>
              <a:rPr lang="en-US" dirty="0" err="1"/>
              <a:t>provenancing</a:t>
            </a:r>
            <a:r>
              <a:rPr lang="en-US" dirty="0"/>
              <a:t>.</a:t>
            </a:r>
          </a:p>
        </p:txBody>
      </p:sp>
      <p:sp>
        <p:nvSpPr>
          <p:cNvPr id="4" name="Slide Number Placeholder 3">
            <a:extLst>
              <a:ext uri="{FF2B5EF4-FFF2-40B4-BE49-F238E27FC236}">
                <a16:creationId xmlns:a16="http://schemas.microsoft.com/office/drawing/2014/main" id="{7835CF25-8222-5575-1AFA-69022792D3AC}"/>
              </a:ext>
            </a:extLst>
          </p:cNvPr>
          <p:cNvSpPr>
            <a:spLocks noGrp="1"/>
          </p:cNvSpPr>
          <p:nvPr>
            <p:ph type="sldNum" sz="quarter" idx="5"/>
          </p:nvPr>
        </p:nvSpPr>
        <p:spPr/>
        <p:txBody>
          <a:bodyPr/>
          <a:lstStyle/>
          <a:p>
            <a:fld id="{95048B01-2ADA-40AE-A2E0-58E6C5703A0D}" type="slidenum">
              <a:rPr lang="en-US" smtClean="0"/>
              <a:t>108</a:t>
            </a:fld>
            <a:endParaRPr lang="en-US"/>
          </a:p>
        </p:txBody>
      </p:sp>
    </p:spTree>
    <p:extLst>
      <p:ext uri="{BB962C8B-B14F-4D97-AF65-F5344CB8AC3E}">
        <p14:creationId xmlns:p14="http://schemas.microsoft.com/office/powerpoint/2010/main" val="25004365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0AB40-049E-D1C1-B23A-421D81B94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8FBE3-3A8E-4D5C-99E6-98DB579486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FD9A3B7-467C-6C83-23AF-8902B926B93E}"/>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D7A4621F-E04D-B36B-72D1-F041408F4C39}"/>
              </a:ext>
            </a:extLst>
          </p:cNvPr>
          <p:cNvSpPr>
            <a:spLocks noGrp="1"/>
          </p:cNvSpPr>
          <p:nvPr>
            <p:ph type="sldNum" sz="quarter" idx="10"/>
          </p:nvPr>
        </p:nvSpPr>
        <p:spPr/>
        <p:txBody>
          <a:bodyPr/>
          <a:lstStyle/>
          <a:p>
            <a:fld id="{C7A6F635-391E-4275-B772-252F5B86FDC4}" type="slidenum">
              <a:rPr lang="en-US" smtClean="0"/>
              <a:pPr/>
              <a:t>109</a:t>
            </a:fld>
            <a:endParaRPr lang="en-US"/>
          </a:p>
        </p:txBody>
      </p:sp>
    </p:spTree>
    <p:extLst>
      <p:ext uri="{BB962C8B-B14F-4D97-AF65-F5344CB8AC3E}">
        <p14:creationId xmlns:p14="http://schemas.microsoft.com/office/powerpoint/2010/main" val="3864623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2E6BAEB-325A-EEE0-6BAA-492BD97C2733}"/>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5AAB5CE8-CBDE-12ED-7D50-3D69024A44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5F0A5519-DAC5-AA65-C007-B31BE3B758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2906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67160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35978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991B-8421-3768-C9BF-42DEB2928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2C2B18-697A-5354-788E-1193054273C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ACA85B-841D-7381-8C6C-DA3E899CBD62}"/>
              </a:ext>
            </a:extLst>
          </p:cNvPr>
          <p:cNvSpPr>
            <a:spLocks noGrp="1"/>
          </p:cNvSpPr>
          <p:nvPr>
            <p:ph type="body" idx="1"/>
          </p:nvPr>
        </p:nvSpPr>
        <p:spPr/>
        <p:txBody>
          <a:bodyPr>
            <a:normAutofit/>
          </a:bodyPr>
          <a:lstStyle/>
          <a:p>
            <a:r>
              <a:rPr lang="en-US" dirty="0"/>
              <a:t>This is a recent paper that calls for restoration sites to build adaptation experiments and it includes an example and protocol from a common garden in Maine</a:t>
            </a:r>
          </a:p>
        </p:txBody>
      </p:sp>
      <p:sp>
        <p:nvSpPr>
          <p:cNvPr id="4" name="Slide Number Placeholder 3">
            <a:extLst>
              <a:ext uri="{FF2B5EF4-FFF2-40B4-BE49-F238E27FC236}">
                <a16:creationId xmlns:a16="http://schemas.microsoft.com/office/drawing/2014/main" id="{33741AC3-3C20-4643-1541-B30678B8DB4F}"/>
              </a:ext>
            </a:extLst>
          </p:cNvPr>
          <p:cNvSpPr>
            <a:spLocks noGrp="1"/>
          </p:cNvSpPr>
          <p:nvPr>
            <p:ph type="sldNum" sz="quarter" idx="10"/>
          </p:nvPr>
        </p:nvSpPr>
        <p:spPr/>
        <p:txBody>
          <a:bodyPr/>
          <a:lstStyle/>
          <a:p>
            <a:fld id="{C7A6F635-391E-4275-B772-252F5B86FDC4}" type="slidenum">
              <a:rPr lang="en-US" smtClean="0"/>
              <a:pPr/>
              <a:t>113</a:t>
            </a:fld>
            <a:endParaRPr lang="en-US"/>
          </a:p>
        </p:txBody>
      </p:sp>
    </p:spTree>
    <p:extLst>
      <p:ext uri="{BB962C8B-B14F-4D97-AF65-F5344CB8AC3E}">
        <p14:creationId xmlns:p14="http://schemas.microsoft.com/office/powerpoint/2010/main" val="30823079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BB6A7-ED19-7ED3-EA68-F8F7F44D7D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80360-9E0E-2181-E171-C827685DE1F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AE9F6FE-0BBB-A578-E23E-5695C238473A}"/>
              </a:ext>
            </a:extLst>
          </p:cNvPr>
          <p:cNvSpPr>
            <a:spLocks noGrp="1"/>
          </p:cNvSpPr>
          <p:nvPr>
            <p:ph type="body" idx="1"/>
          </p:nvPr>
        </p:nvSpPr>
        <p:spPr/>
        <p:txBody>
          <a:bodyPr>
            <a:normAutofit/>
          </a:bodyPr>
          <a:lstStyle/>
          <a:p>
            <a:r>
              <a:rPr lang="en-US" dirty="0"/>
              <a:t>We suspect that a lot of work is happening outside of what’s available in scientific publications.  This QR code will take you to a google form survey where we’re trying to compile information about who is conducting assisted gene flow (whether there’s an associated experimental study or not!).  You can also find the QR code link to the form at the end of the research to practice paper</a:t>
            </a:r>
          </a:p>
        </p:txBody>
      </p:sp>
      <p:sp>
        <p:nvSpPr>
          <p:cNvPr id="4" name="Slide Number Placeholder 3">
            <a:extLst>
              <a:ext uri="{FF2B5EF4-FFF2-40B4-BE49-F238E27FC236}">
                <a16:creationId xmlns:a16="http://schemas.microsoft.com/office/drawing/2014/main" id="{B992CBE8-8E19-F040-2983-999FC8BE736C}"/>
              </a:ext>
            </a:extLst>
          </p:cNvPr>
          <p:cNvSpPr>
            <a:spLocks noGrp="1"/>
          </p:cNvSpPr>
          <p:nvPr>
            <p:ph type="sldNum" sz="quarter" idx="10"/>
          </p:nvPr>
        </p:nvSpPr>
        <p:spPr/>
        <p:txBody>
          <a:bodyPr/>
          <a:lstStyle/>
          <a:p>
            <a:fld id="{C7A6F635-391E-4275-B772-252F5B86FDC4}" type="slidenum">
              <a:rPr lang="en-US" smtClean="0"/>
              <a:pPr/>
              <a:t>114</a:t>
            </a:fld>
            <a:endParaRPr lang="en-US"/>
          </a:p>
        </p:txBody>
      </p:sp>
    </p:spTree>
    <p:extLst>
      <p:ext uri="{BB962C8B-B14F-4D97-AF65-F5344CB8AC3E}">
        <p14:creationId xmlns:p14="http://schemas.microsoft.com/office/powerpoint/2010/main" val="18482834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128F18C0-5E9B-3D9F-EA68-365262866E1F}"/>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2E699939-1722-6980-CFAA-1BDCF2C70F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7E2A93A8-2FDB-AA9C-BD8F-9C564A2832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188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F468007-2C03-7833-1F24-BAFAB0CB1E5B}"/>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C662BC29-B8A4-A1E7-0B5D-7CED9D549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2E304A4D-5654-E188-3DCE-144EF3BF71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0048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ECA60FC-8D4E-A998-26D0-90DF19673C7E}"/>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EF27D24D-7990-1629-D048-0DF929EB6B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7CE967F9-2AF7-5AF9-9A65-AB0FC9A46E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098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200 invasive species managers in the northeast</a:t>
            </a:r>
            <a:endParaRPr dirty="0"/>
          </a:p>
        </p:txBody>
      </p:sp>
      <p:sp>
        <p:nvSpPr>
          <p:cNvPr id="282" name="Google Shape;2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A06D1E1A-30E9-B388-372A-29A3C0F19676}"/>
            </a:ext>
          </a:extLst>
        </p:cNvPr>
        <p:cNvGrpSpPr/>
        <p:nvPr/>
      </p:nvGrpSpPr>
      <p:grpSpPr>
        <a:xfrm>
          <a:off x="0" y="0"/>
          <a:ext cx="0" cy="0"/>
          <a:chOff x="0" y="0"/>
          <a:chExt cx="0" cy="0"/>
        </a:xfrm>
      </p:grpSpPr>
      <p:sp>
        <p:nvSpPr>
          <p:cNvPr id="281" name="Google Shape;281;p12:notes">
            <a:extLst>
              <a:ext uri="{FF2B5EF4-FFF2-40B4-BE49-F238E27FC236}">
                <a16:creationId xmlns:a16="http://schemas.microsoft.com/office/drawing/2014/main" id="{28DDE0C7-A95F-A628-6B59-E6F2670290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200 invasive species managers in the northeast</a:t>
            </a:r>
            <a:endParaRPr dirty="0"/>
          </a:p>
        </p:txBody>
      </p:sp>
      <p:sp>
        <p:nvSpPr>
          <p:cNvPr id="282" name="Google Shape;282;p12:notes">
            <a:extLst>
              <a:ext uri="{FF2B5EF4-FFF2-40B4-BE49-F238E27FC236}">
                <a16:creationId xmlns:a16="http://schemas.microsoft.com/office/drawing/2014/main" id="{4C3E7AB7-1AF2-DF48-66BA-3E1EDA3953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6691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711BB1D2-9F4C-703C-39DC-D20BD411C80C}"/>
            </a:ext>
          </a:extLst>
        </p:cNvPr>
        <p:cNvGrpSpPr/>
        <p:nvPr/>
      </p:nvGrpSpPr>
      <p:grpSpPr>
        <a:xfrm>
          <a:off x="0" y="0"/>
          <a:ext cx="0" cy="0"/>
          <a:chOff x="0" y="0"/>
          <a:chExt cx="0" cy="0"/>
        </a:xfrm>
      </p:grpSpPr>
      <p:sp>
        <p:nvSpPr>
          <p:cNvPr id="281" name="Google Shape;281;p12:notes">
            <a:extLst>
              <a:ext uri="{FF2B5EF4-FFF2-40B4-BE49-F238E27FC236}">
                <a16:creationId xmlns:a16="http://schemas.microsoft.com/office/drawing/2014/main" id="{0D5102A5-F0CA-D0D3-AE40-BF73974B8C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200 invasive species managers in the northeast</a:t>
            </a:r>
            <a:endParaRPr dirty="0"/>
          </a:p>
        </p:txBody>
      </p:sp>
      <p:sp>
        <p:nvSpPr>
          <p:cNvPr id="282" name="Google Shape;282;p12:notes">
            <a:extLst>
              <a:ext uri="{FF2B5EF4-FFF2-40B4-BE49-F238E27FC236}">
                <a16:creationId xmlns:a16="http://schemas.microsoft.com/office/drawing/2014/main" id="{ECCB41DB-6943-F09F-266D-6DF1B6A8A1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392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Toni Lyn Morelli Bethany Bradley and Carrie Brown-Lima </a:t>
            </a:r>
            <a:endParaRPr dirty="0"/>
          </a:p>
        </p:txBody>
      </p:sp>
      <p:sp>
        <p:nvSpPr>
          <p:cNvPr id="262" name="Google Shape;2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9159950D-38BE-196A-1F2C-5A091BFC8BD4}"/>
            </a:ext>
          </a:extLst>
        </p:cNvPr>
        <p:cNvGrpSpPr/>
        <p:nvPr/>
      </p:nvGrpSpPr>
      <p:grpSpPr>
        <a:xfrm>
          <a:off x="0" y="0"/>
          <a:ext cx="0" cy="0"/>
          <a:chOff x="0" y="0"/>
          <a:chExt cx="0" cy="0"/>
        </a:xfrm>
      </p:grpSpPr>
      <p:sp>
        <p:nvSpPr>
          <p:cNvPr id="261" name="Google Shape;261;p10:notes">
            <a:extLst>
              <a:ext uri="{FF2B5EF4-FFF2-40B4-BE49-F238E27FC236}">
                <a16:creationId xmlns:a16="http://schemas.microsoft.com/office/drawing/2014/main" id="{8F00D2AB-F644-FE3C-F576-17DE3E2C5D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0:notes">
            <a:extLst>
              <a:ext uri="{FF2B5EF4-FFF2-40B4-BE49-F238E27FC236}">
                <a16:creationId xmlns:a16="http://schemas.microsoft.com/office/drawing/2014/main" id="{649C70A7-5072-5A01-2B52-E1BCF62E3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8434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Plant Ecology in Practice (PEP) lab group at the University of Maryland is dedicated to</a:t>
            </a:r>
          </a:p>
          <a:p>
            <a:r>
              <a:rPr lang="en-US" dirty="0"/>
              <a:t>addressing fundamental questions in plant ecology while considering their applications</a:t>
            </a:r>
          </a:p>
          <a:p>
            <a:r>
              <a:rPr lang="en-US" dirty="0"/>
              <a:t>in horticulture, natural resource management, conservation and ecological </a:t>
            </a:r>
            <a:r>
              <a:rPr lang="en-US" dirty="0" err="1"/>
              <a:t>restora</a:t>
            </a:r>
            <a:r>
              <a:rPr lang="en-US" dirty="0"/>
              <a:t>-</a:t>
            </a:r>
          </a:p>
          <a:p>
            <a:r>
              <a:rPr lang="en-US" dirty="0" err="1"/>
              <a:t>tion</a:t>
            </a:r>
            <a:r>
              <a:rPr lang="en-US" dirty="0"/>
              <a:t>.</a:t>
            </a:r>
          </a:p>
          <a:p>
            <a:endParaRPr lang="en-US" dirty="0"/>
          </a:p>
          <a:p>
            <a:r>
              <a:rPr lang="en-US" dirty="0"/>
              <a:t>Research in the PEP lab addresses a wide range of topics related to the responses of plant com-</a:t>
            </a:r>
          </a:p>
          <a:p>
            <a:r>
              <a:rPr lang="en-US" dirty="0"/>
              <a:t>munities to environmental variation in the context of climate change and biological invasions.</a:t>
            </a:r>
          </a:p>
          <a:p>
            <a:endParaRPr lang="en-US" dirty="0"/>
          </a:p>
          <a:p>
            <a:r>
              <a:rPr lang="en-US" dirty="0"/>
              <a:t>Our ultimate question: How will the diversity and function of ecological </a:t>
            </a:r>
            <a:r>
              <a:rPr lang="en-US" dirty="0" err="1"/>
              <a:t>commu</a:t>
            </a:r>
            <a:r>
              <a:rPr lang="en-US" dirty="0"/>
              <a:t>-</a:t>
            </a:r>
          </a:p>
          <a:p>
            <a:r>
              <a:rPr lang="en-US" dirty="0" err="1"/>
              <a:t>nities</a:t>
            </a:r>
            <a:r>
              <a:rPr lang="en-US" dirty="0"/>
              <a:t> shift in response to global change, and how can we most effectively and</a:t>
            </a:r>
          </a:p>
          <a:p>
            <a:r>
              <a:rPr lang="en-US" dirty="0"/>
              <a:t>sustainably guide this trajectory?</a:t>
            </a:r>
          </a:p>
        </p:txBody>
      </p:sp>
      <p:sp>
        <p:nvSpPr>
          <p:cNvPr id="4" name="Slide Number Placeholder 3"/>
          <p:cNvSpPr>
            <a:spLocks noGrp="1"/>
          </p:cNvSpPr>
          <p:nvPr>
            <p:ph type="sldNum" sz="quarter" idx="5"/>
          </p:nvPr>
        </p:nvSpPr>
        <p:spPr/>
        <p:txBody>
          <a:bodyPr/>
          <a:lstStyle/>
          <a:p>
            <a:fld id="{75AE13BB-6B8B-7445-B0BF-A43E6CDA4BD4}" type="slidenum">
              <a:rPr lang="en-US" smtClean="0"/>
              <a:t>2</a:t>
            </a:fld>
            <a:endParaRPr lang="en-US"/>
          </a:p>
        </p:txBody>
      </p:sp>
    </p:spTree>
    <p:extLst>
      <p:ext uri="{BB962C8B-B14F-4D97-AF65-F5344CB8AC3E}">
        <p14:creationId xmlns:p14="http://schemas.microsoft.com/office/powerpoint/2010/main" val="2746770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a:extLst>
            <a:ext uri="{FF2B5EF4-FFF2-40B4-BE49-F238E27FC236}">
              <a16:creationId xmlns:a16="http://schemas.microsoft.com/office/drawing/2014/main" id="{A001C2DD-68BB-9447-3287-3141E06C74D3}"/>
            </a:ext>
          </a:extLst>
        </p:cNvPr>
        <p:cNvGrpSpPr/>
        <p:nvPr/>
      </p:nvGrpSpPr>
      <p:grpSpPr>
        <a:xfrm>
          <a:off x="0" y="0"/>
          <a:ext cx="0" cy="0"/>
          <a:chOff x="0" y="0"/>
          <a:chExt cx="0" cy="0"/>
        </a:xfrm>
      </p:grpSpPr>
      <p:sp>
        <p:nvSpPr>
          <p:cNvPr id="261" name="Google Shape;261;p10:notes">
            <a:extLst>
              <a:ext uri="{FF2B5EF4-FFF2-40B4-BE49-F238E27FC236}">
                <a16:creationId xmlns:a16="http://schemas.microsoft.com/office/drawing/2014/main" id="{0E660D30-CBE1-DE3F-C7E2-EEA00D59F9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0:notes">
            <a:extLst>
              <a:ext uri="{FF2B5EF4-FFF2-40B4-BE49-F238E27FC236}">
                <a16:creationId xmlns:a16="http://schemas.microsoft.com/office/drawing/2014/main" id="{2F1A98E2-4DE8-F970-1C24-9F70AD3267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7512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B0E185E4-E080-0A38-E517-5AB161277472}"/>
            </a:ext>
          </a:extLst>
        </p:cNvPr>
        <p:cNvGrpSpPr/>
        <p:nvPr/>
      </p:nvGrpSpPr>
      <p:grpSpPr>
        <a:xfrm>
          <a:off x="0" y="0"/>
          <a:ext cx="0" cy="0"/>
          <a:chOff x="0" y="0"/>
          <a:chExt cx="0" cy="0"/>
        </a:xfrm>
      </p:grpSpPr>
      <p:sp>
        <p:nvSpPr>
          <p:cNvPr id="281" name="Google Shape;281;p12:notes">
            <a:extLst>
              <a:ext uri="{FF2B5EF4-FFF2-40B4-BE49-F238E27FC236}">
                <a16:creationId xmlns:a16="http://schemas.microsoft.com/office/drawing/2014/main" id="{85C6675F-28D0-C150-D86B-AE8141C021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12:notes">
            <a:extLst>
              <a:ext uri="{FF2B5EF4-FFF2-40B4-BE49-F238E27FC236}">
                <a16:creationId xmlns:a16="http://schemas.microsoft.com/office/drawing/2014/main" id="{7D5640FF-4DCA-2453-4F98-B8D76A8E5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76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907382B1-A1D4-36D4-B9E5-0B2FA2FAC9B3}"/>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6CCEF74C-D9B8-D424-BFEB-F3870104AB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B0E330A8-6D13-9898-DAFA-F01B9FFCD8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198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B1763D4-E5B1-06CF-24A8-69E893BB8F00}"/>
            </a:ext>
          </a:extLst>
        </p:cNvPr>
        <p:cNvGrpSpPr/>
        <p:nvPr/>
      </p:nvGrpSpPr>
      <p:grpSpPr>
        <a:xfrm>
          <a:off x="0" y="0"/>
          <a:ext cx="0" cy="0"/>
          <a:chOff x="0" y="0"/>
          <a:chExt cx="0" cy="0"/>
        </a:xfrm>
      </p:grpSpPr>
      <p:sp>
        <p:nvSpPr>
          <p:cNvPr id="123" name="Google Shape;123;p3:notes">
            <a:extLst>
              <a:ext uri="{FF2B5EF4-FFF2-40B4-BE49-F238E27FC236}">
                <a16:creationId xmlns:a16="http://schemas.microsoft.com/office/drawing/2014/main" id="{4DEC1F37-B334-32EA-8E8E-8E62DF3041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3:notes">
            <a:extLst>
              <a:ext uri="{FF2B5EF4-FFF2-40B4-BE49-F238E27FC236}">
                <a16:creationId xmlns:a16="http://schemas.microsoft.com/office/drawing/2014/main" id="{4CAD322F-F5D7-0B24-2D3D-1EAFDE1A97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8871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803CC1B-E25F-5267-55E3-106F4DBE6D38}"/>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778D5655-58F5-7F31-450B-6BFC1E09C2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9CCEF290-65F3-F04C-18D3-8D74D9DEDE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5973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D22F03D7-5506-8212-B6BA-3E6A4DC2CD0D}"/>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0F077C8C-31E9-E679-A31D-CD223FD010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72CD2494-2443-3ED7-5458-9ACF3ED3C3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758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F3E8E465-C376-3CCA-8175-D69E48EFC41E}"/>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626D3939-E0C6-9952-A427-65061228E6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5CF051D7-DC89-202F-841A-C3D6BD3519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9047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705AAC0-9C15-D34F-77AD-7ABE3263BC7E}"/>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EE3E02A5-EEC0-549C-77D8-18EACC5A44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C817B12D-40AC-7F35-9C91-C0DA1374E3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622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8AEFAF21-98C2-D644-950E-643514674BE2}"/>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EADD22D8-B23E-3D58-395B-9C9E76746A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6462AE16-BB1E-6146-F932-69709FBD3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604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4983F6C-407A-637F-0791-D129F2044B3D}"/>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A59528C8-FF50-53FF-C04F-CA518406B2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51A8EDBC-5294-8EF0-69CA-8242E79AB3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4497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9AF860A3-A714-EB7A-EE57-F0117EA10B33}"/>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DE8D5754-6062-7FCF-B9E5-D94EB5B32B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90CB30C1-EAC6-2550-8A71-7F5BC167E5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6272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543C6F5-391F-9A1C-66B4-83DC8EA122BE}"/>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BF3189A0-90E8-56B4-6418-4AC405AF1E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2ADCAD2B-1B03-9D31-2E44-9D14D14A51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779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957091B9-CB4A-378D-9E43-0134E1643F6A}"/>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EE28D7B5-0A96-8DF0-AAC0-166C7097D2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615A970C-55A8-D16C-F986-6394CFB888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4037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7D9048A-A30D-A3B0-8813-9E3A4A400C59}"/>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DB1B60E5-4382-8A97-A56D-DFA0C22CE6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0758E3B6-F36C-1388-1FE6-026EDA5A61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880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We’ve taken two approaches to modeling species ranges, one predicting where invasive plants can establish, and the other with how abundant they are likely to be across the Contiguous U.S.</a:t>
            </a:r>
            <a:endParaRPr/>
          </a:p>
          <a:p>
            <a:pPr marL="0" marR="0" lvl="0" indent="0" algn="l" rtl="0">
              <a:lnSpc>
                <a:spcPct val="100000"/>
              </a:lnSpc>
              <a:spcBef>
                <a:spcPts val="0"/>
              </a:spcBef>
              <a:spcAft>
                <a:spcPts val="0"/>
              </a:spcAft>
              <a:buClr>
                <a:schemeClr val="dk1"/>
              </a:buClr>
              <a:buSzPts val="1200"/>
              <a:buFont typeface="Arial"/>
              <a:buNone/>
            </a:pPr>
            <a:r>
              <a:rPr lang="en-US"/>
              <a:t>Abundance is correlated with impact, so that’s helpful for identifying the species and locations that are most at risk for ecological harm from invasives. However, establishment is still useful when abundance is not available (which happens a lot). Abundance data are less abundant :-) </a:t>
            </a:r>
            <a:endParaRPr/>
          </a:p>
          <a:p>
            <a:pPr marL="0" lvl="0" indent="0" algn="l" rtl="0">
              <a:spcBef>
                <a:spcPts val="0"/>
              </a:spcBef>
              <a:spcAft>
                <a:spcPts val="0"/>
              </a:spcAft>
              <a:buNone/>
            </a:pPr>
            <a:endParaRPr/>
          </a:p>
        </p:txBody>
      </p:sp>
      <p:sp>
        <p:nvSpPr>
          <p:cNvPr id="271" name="Google Shape;27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34</a:t>
            </a:fld>
            <a:endParaRPr>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4: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14:notes"/>
          <p:cNvSpPr txBox="1">
            <a:spLocks noGrp="1"/>
          </p:cNvSpPr>
          <p:nvPr>
            <p:ph type="body" idx="1"/>
          </p:nvPr>
        </p:nvSpPr>
        <p:spPr>
          <a:xfrm>
            <a:off x="685800" y="4415790"/>
            <a:ext cx="5486400" cy="418338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Arial"/>
              <a:buNone/>
            </a:pPr>
            <a:r>
              <a:rPr lang="en-US"/>
              <a:t>The northeast is a hotspot for range shifting invasive plants. There are species already in the U.S. but not yet spread to some areas that will become suitable with climate change.</a:t>
            </a:r>
            <a:endParaRPr/>
          </a:p>
        </p:txBody>
      </p:sp>
      <p:sp>
        <p:nvSpPr>
          <p:cNvPr id="290" name="Google Shape;290;p14:notes"/>
          <p:cNvSpPr txBox="1">
            <a:spLocks noGrp="1"/>
          </p:cNvSpPr>
          <p:nvPr>
            <p:ph type="sldNum" idx="12"/>
          </p:nvPr>
        </p:nvSpPr>
        <p:spPr>
          <a:xfrm>
            <a:off x="3884613" y="8829967"/>
            <a:ext cx="2971800" cy="46482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For those that we can model abundance, we see a more fragmented pattern of geographic locations at the highest risk for </a:t>
            </a:r>
            <a:r>
              <a:rPr lang="en-US" dirty="0" err="1"/>
              <a:t>fiture</a:t>
            </a:r>
            <a:r>
              <a:rPr lang="en-US" dirty="0"/>
              <a:t> range shifting invasive plants, but they generally occur in the Northeast, mid-Atlantic, Appalachian, and upper Midwest regions.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DO WE MAKE SENSE OF ALL THIS? GAINING AND LOSS SHIFTING ABUNDANCE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do we make sense of these changes?</a:t>
            </a:r>
            <a:endParaRPr dirty="0"/>
          </a:p>
        </p:txBody>
      </p:sp>
      <p:sp>
        <p:nvSpPr>
          <p:cNvPr id="303" name="Google Shape;30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9A249876-E0D5-2ADF-644F-5052C50A699E}"/>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CC94467F-75F1-A7D1-6F24-E53C57E1FF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27AA10D5-85A4-454E-A49F-9A1E102FC9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90754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FF229BF4-636B-8307-82FA-C1F3991AA122}"/>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B914C44A-498B-4146-E424-FD69AFA256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B7F163C6-EBCD-F769-D3BE-2C02D51F82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5449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D88FC12-076C-5A49-1E4C-7CF48DEB1BE0}"/>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F7047668-B06C-F66D-9F65-9814ED1402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C68D5EE1-841D-D6E4-554D-40C5508BF5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347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44967390-1FDC-70A1-F415-8A58D5E2AC18}"/>
            </a:ext>
          </a:extLst>
        </p:cNvPr>
        <p:cNvGrpSpPr/>
        <p:nvPr/>
      </p:nvGrpSpPr>
      <p:grpSpPr>
        <a:xfrm>
          <a:off x="0" y="0"/>
          <a:ext cx="0" cy="0"/>
          <a:chOff x="0" y="0"/>
          <a:chExt cx="0" cy="0"/>
        </a:xfrm>
      </p:grpSpPr>
      <p:sp>
        <p:nvSpPr>
          <p:cNvPr id="123" name="Google Shape;123;p3:notes">
            <a:extLst>
              <a:ext uri="{FF2B5EF4-FFF2-40B4-BE49-F238E27FC236}">
                <a16:creationId xmlns:a16="http://schemas.microsoft.com/office/drawing/2014/main" id="{C138270C-1686-C763-90DD-E412E86B62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3:notes">
            <a:extLst>
              <a:ext uri="{FF2B5EF4-FFF2-40B4-BE49-F238E27FC236}">
                <a16:creationId xmlns:a16="http://schemas.microsoft.com/office/drawing/2014/main" id="{5ADFB23B-EF31-BC96-60BF-724F88805B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032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Arial"/>
              <a:buNone/>
            </a:pPr>
            <a:r>
              <a:rPr lang="en-US">
                <a:solidFill>
                  <a:schemeClr val="dk1"/>
                </a:solidFill>
              </a:rPr>
              <a:t>Most of the introductions were deliberate, and most of the deliberate introductions were ornamental. Therefore we need to understand and collaborate with the ornamental plant industry to minimize future invasions.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200"/>
              <a:buFont typeface="Arial"/>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Including 20 species of Federal noxious weeds</a:t>
            </a:r>
            <a:endParaRPr/>
          </a:p>
        </p:txBody>
      </p:sp>
      <p:sp>
        <p:nvSpPr>
          <p:cNvPr id="348" name="Google Shape;34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5" name="Google Shape;83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Species that are introduced in disparate locations have higher capacity for secondary spread. Traditionally this has favored non-natives. The rise of ecological landscaping and gardening may change that for native plants.</a:t>
            </a:r>
            <a:endParaRPr/>
          </a:p>
        </p:txBody>
      </p:sp>
      <p:sp>
        <p:nvSpPr>
          <p:cNvPr id="836" name="Google Shape;83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7DF17769-FDFE-6B7B-5903-8F81435AD7A2}"/>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0AC1F567-BA7F-C549-C944-BDBC948FF8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F552677F-C0C7-493E-0FBE-8542D59B71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5223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752EE2D-F64C-AC25-0624-94E8C27DE16D}"/>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C307EC3A-2998-0515-38D1-6BFE4E2E0D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6C565595-4675-5AC6-9016-DF0DB40918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5257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E7A019D6-FEAC-607B-57AE-5755979FAE45}"/>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F0DD84BE-0F3D-3CE0-C9B7-16CB1F78A6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
        <p:nvSpPr>
          <p:cNvPr id="273" name="Google Shape;273;p11:notes">
            <a:extLst>
              <a:ext uri="{FF2B5EF4-FFF2-40B4-BE49-F238E27FC236}">
                <a16:creationId xmlns:a16="http://schemas.microsoft.com/office/drawing/2014/main" id="{0025C4D9-B31B-31C0-C91B-831BD12E53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41867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BAB6A6E8-9A63-456E-6415-3D33649E29A4}"/>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496214EA-0C99-A140-4BC2-9AC31FD54E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
        <p:nvSpPr>
          <p:cNvPr id="273" name="Google Shape;273;p11:notes">
            <a:extLst>
              <a:ext uri="{FF2B5EF4-FFF2-40B4-BE49-F238E27FC236}">
                <a16:creationId xmlns:a16="http://schemas.microsoft.com/office/drawing/2014/main" id="{6AF7798D-33A5-F1E2-AC4C-5A2445736D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260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57C03C4A-001E-215D-9B00-1E6007C0C8D4}"/>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BF1E2A30-F414-C4D2-DE82-5D7ADA14B8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
        <p:nvSpPr>
          <p:cNvPr id="273" name="Google Shape;273;p11:notes">
            <a:extLst>
              <a:ext uri="{FF2B5EF4-FFF2-40B4-BE49-F238E27FC236}">
                <a16:creationId xmlns:a16="http://schemas.microsoft.com/office/drawing/2014/main" id="{8EA0B42B-408E-EF04-C861-F6F313A820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2385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048D5495-B239-8511-6485-575B32953C52}"/>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F10C7053-542D-B8D7-5D02-874748E91F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
        <p:nvSpPr>
          <p:cNvPr id="273" name="Google Shape;273;p11:notes">
            <a:extLst>
              <a:ext uri="{FF2B5EF4-FFF2-40B4-BE49-F238E27FC236}">
                <a16:creationId xmlns:a16="http://schemas.microsoft.com/office/drawing/2014/main" id="{E3C0E758-98BB-EF71-7B25-4F6EBA3F16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4782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276D7D57-7F37-3958-C867-205DC0ECF3F2}"/>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A7B011FA-61F6-5BA6-292C-E61F550BF4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Matt</a:t>
            </a:r>
            <a:endParaRPr dirty="0"/>
          </a:p>
        </p:txBody>
      </p:sp>
      <p:sp>
        <p:nvSpPr>
          <p:cNvPr id="273" name="Google Shape;273;p11:notes">
            <a:extLst>
              <a:ext uri="{FF2B5EF4-FFF2-40B4-BE49-F238E27FC236}">
                <a16:creationId xmlns:a16="http://schemas.microsoft.com/office/drawing/2014/main" id="{29C2BD6E-5D85-13F3-CDAA-4BC17DB2F2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1523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D3375A1C-2726-5FBE-2311-38AA8897E961}"/>
            </a:ext>
          </a:extLst>
        </p:cNvPr>
        <p:cNvGrpSpPr/>
        <p:nvPr/>
      </p:nvGrpSpPr>
      <p:grpSpPr>
        <a:xfrm>
          <a:off x="0" y="0"/>
          <a:ext cx="0" cy="0"/>
          <a:chOff x="0" y="0"/>
          <a:chExt cx="0" cy="0"/>
        </a:xfrm>
      </p:grpSpPr>
      <p:sp>
        <p:nvSpPr>
          <p:cNvPr id="123" name="Google Shape;123;p3:notes">
            <a:extLst>
              <a:ext uri="{FF2B5EF4-FFF2-40B4-BE49-F238E27FC236}">
                <a16:creationId xmlns:a16="http://schemas.microsoft.com/office/drawing/2014/main" id="{769E50E0-700D-0E4B-47F8-AA71C7537F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3:notes">
            <a:extLst>
              <a:ext uri="{FF2B5EF4-FFF2-40B4-BE49-F238E27FC236}">
                <a16:creationId xmlns:a16="http://schemas.microsoft.com/office/drawing/2014/main" id="{6A831B97-DC96-D486-DFA2-180F71A678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569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r>
              <a:rPr lang="en-US"/>
              <a:t>Walk through how nurseries selling outside of the current invaded range serve as the loci of future invasions as climate changes. Ideally sales stop in these locations and we avoid new locations selling.</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5AE13BB-6B8B-7445-B0BF-A43E6CDA4BD4}" type="slidenum">
              <a:rPr lang="en-US" smtClean="0"/>
              <a:t>51</a:t>
            </a:fld>
            <a:endParaRPr lang="en-US"/>
          </a:p>
        </p:txBody>
      </p:sp>
    </p:spTree>
    <p:extLst>
      <p:ext uri="{BB962C8B-B14F-4D97-AF65-F5344CB8AC3E}">
        <p14:creationId xmlns:p14="http://schemas.microsoft.com/office/powerpoint/2010/main" val="1267546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1:notes"/>
          <p:cNvSpPr>
            <a:spLocks noGrp="1" noRot="1" noChangeAspect="1"/>
          </p:cNvSpPr>
          <p:nvPr>
            <p:ph type="sldImg" idx="2"/>
          </p:nvPr>
        </p:nvSpPr>
        <p:spPr>
          <a:xfrm>
            <a:off x="3302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21:notes"/>
          <p:cNvSpPr txBox="1">
            <a:spLocks noGrp="1"/>
          </p:cNvSpPr>
          <p:nvPr>
            <p:ph type="body" idx="1"/>
          </p:nvPr>
        </p:nvSpPr>
        <p:spPr>
          <a:xfrm>
            <a:off x="685800" y="4415790"/>
            <a:ext cx="5486400" cy="418338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Arial"/>
              <a:buNone/>
            </a:pPr>
            <a:r>
              <a:rPr lang="en-US"/>
              <a:t>Made all maps publicly accessible via EDDMapS</a:t>
            </a:r>
            <a:endParaRPr/>
          </a:p>
        </p:txBody>
      </p:sp>
      <p:sp>
        <p:nvSpPr>
          <p:cNvPr id="407" name="Google Shape;407;p21:notes"/>
          <p:cNvSpPr txBox="1">
            <a:spLocks noGrp="1"/>
          </p:cNvSpPr>
          <p:nvPr>
            <p:ph type="sldNum" idx="12"/>
          </p:nvPr>
        </p:nvSpPr>
        <p:spPr>
          <a:xfrm>
            <a:off x="3884613" y="8829967"/>
            <a:ext cx="2971800" cy="46482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17880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to do for plant selection</a:t>
            </a:r>
          </a:p>
        </p:txBody>
      </p:sp>
    </p:spTree>
    <p:extLst>
      <p:ext uri="{BB962C8B-B14F-4D97-AF65-F5344CB8AC3E}">
        <p14:creationId xmlns:p14="http://schemas.microsoft.com/office/powerpoint/2010/main" val="2277056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r>
              <a:rPr lang="en-US"/>
              <a:t>24 do not sell species. These are species that have high ecological impact, vulnerable habitats in the region, are sold ornamentally in the U.S. but are not yet widespread across the northeast. </a:t>
            </a:r>
            <a:endParaRPr/>
          </a:p>
          <a:p>
            <a:pPr marL="0" marR="0" lvl="0" indent="0" algn="l" rtl="0">
              <a:lnSpc>
                <a:spcPct val="100000"/>
              </a:lnSpc>
              <a:spcBef>
                <a:spcPts val="0"/>
              </a:spcBef>
              <a:spcAft>
                <a:spcPts val="0"/>
              </a:spcAft>
              <a:buClr>
                <a:srgbClr val="000000"/>
              </a:buClr>
              <a:buSzPts val="1400"/>
              <a:buFont typeface="Arial"/>
              <a:buNone/>
            </a:pPr>
            <a:r>
              <a:rPr lang="en-US"/>
              <a:t>Basically, avoid them as money makers before they’re even part of the market.</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Regulatory and voluntary actions for producers, nurseries, and consumers. Don’t design with these plants, even if they are available. Lots of good native alternatives available.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29AC2CC4-A11F-8F93-4781-4BE5D98B6BAA}"/>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39971F41-1687-19C3-D9EF-C7A0FF5385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F4138FB3-CF6C-DC11-044E-96820FB835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2875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Native gardens support your local ecosystem. These benefits are emphasized here…</a:t>
            </a:r>
          </a:p>
          <a:p>
            <a:r>
              <a:rPr lang="en-US"/>
              <a:t>And this comes from the RISCC research to practice paper, “Why Native” that I mentioned earlier</a:t>
            </a:r>
          </a:p>
        </p:txBody>
      </p:sp>
      <p:sp>
        <p:nvSpPr>
          <p:cNvPr id="4" name="Slide Number Placeholder 3"/>
          <p:cNvSpPr>
            <a:spLocks noGrp="1"/>
          </p:cNvSpPr>
          <p:nvPr>
            <p:ph type="sldNum" sz="quarter" idx="5"/>
          </p:nvPr>
        </p:nvSpPr>
        <p:spPr/>
        <p:txBody>
          <a:bodyPr/>
          <a:lstStyle/>
          <a:p>
            <a:fld id="{C06FCA6C-5144-429E-829C-B2B245EB5746}" type="slidenum">
              <a:rPr lang="en-US" smtClean="0"/>
              <a:t>57</a:t>
            </a:fld>
            <a:endParaRPr lang="en-US"/>
          </a:p>
        </p:txBody>
      </p:sp>
    </p:spTree>
    <p:extLst>
      <p:ext uri="{BB962C8B-B14F-4D97-AF65-F5344CB8AC3E}">
        <p14:creationId xmlns:p14="http://schemas.microsoft.com/office/powerpoint/2010/main" val="10683739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cs typeface="Calibri" panose="020F0502020204030204"/>
              </a:rPr>
              <a:t>Native plants are less likely have negative consequences than non-native species if they escape from gardens and establish in the natural environment. </a:t>
            </a:r>
          </a:p>
          <a:p>
            <a:pPr marL="0" indent="0">
              <a:buNone/>
            </a:pPr>
            <a:r>
              <a:rPr lang="en-US" dirty="0">
                <a:cs typeface="Calibri" panose="020F0502020204030204"/>
              </a:rPr>
              <a:t>A study from 2012 looked at all the vascular plants present in the United States and identified how many became invasive. For plants native to North America, this was less than half a percent, but for non-native species, more than 10% become invasive.</a:t>
            </a:r>
          </a:p>
          <a:p>
            <a:pPr marL="0" indent="0">
              <a:buNone/>
            </a:pPr>
            <a:r>
              <a:rPr lang="en-US" dirty="0">
                <a:cs typeface="Calibri" panose="020F0502020204030204"/>
              </a:rPr>
              <a:t>For example, Burning Bush (</a:t>
            </a:r>
            <a:r>
              <a:rPr lang="en-US" i="1" dirty="0">
                <a:cs typeface="Calibri" panose="020F0502020204030204"/>
              </a:rPr>
              <a:t>Euonymus alatus</a:t>
            </a:r>
            <a:r>
              <a:rPr lang="en-US" dirty="0">
                <a:cs typeface="Calibri" panose="020F0502020204030204"/>
              </a:rPr>
              <a:t>) native to Eastern Asia was introduced through the ornamental plant trade in the late 19</a:t>
            </a:r>
            <a:r>
              <a:rPr lang="en-US" baseline="30000" dirty="0">
                <a:cs typeface="Calibri" panose="020F0502020204030204"/>
              </a:rPr>
              <a:t>th</a:t>
            </a:r>
            <a:r>
              <a:rPr lang="en-US" dirty="0">
                <a:cs typeface="Calibri" panose="020F0502020204030204"/>
              </a:rPr>
              <a:t> century, and has since escaped cultivation and is now invasive in the understory of many forests in the Northeast, choking out native species. Harm like this is not nearly as common with native species.</a:t>
            </a:r>
          </a:p>
        </p:txBody>
      </p:sp>
      <p:sp>
        <p:nvSpPr>
          <p:cNvPr id="4" name="Slide Number Placeholder 3"/>
          <p:cNvSpPr>
            <a:spLocks noGrp="1"/>
          </p:cNvSpPr>
          <p:nvPr>
            <p:ph type="sldNum" sz="quarter" idx="5"/>
          </p:nvPr>
        </p:nvSpPr>
        <p:spPr/>
        <p:txBody>
          <a:bodyPr/>
          <a:lstStyle/>
          <a:p>
            <a:fld id="{73ED12F8-05B9-4365-866A-01678EDD7542}" type="slidenum">
              <a:rPr lang="en-US" smtClean="0"/>
              <a:t>58</a:t>
            </a:fld>
            <a:endParaRPr lang="en-US"/>
          </a:p>
        </p:txBody>
      </p:sp>
    </p:spTree>
    <p:extLst>
      <p:ext uri="{BB962C8B-B14F-4D97-AF65-F5344CB8AC3E}">
        <p14:creationId xmlns:p14="http://schemas.microsoft.com/office/powerpoint/2010/main" val="3681610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cs typeface="Calibri" panose="020F0502020204030204"/>
              </a:rPr>
              <a:t>And of course they are beautiful!</a:t>
            </a:r>
          </a:p>
        </p:txBody>
      </p:sp>
      <p:sp>
        <p:nvSpPr>
          <p:cNvPr id="4" name="Slide Number Placeholder 3"/>
          <p:cNvSpPr>
            <a:spLocks noGrp="1"/>
          </p:cNvSpPr>
          <p:nvPr>
            <p:ph type="sldNum" sz="quarter" idx="5"/>
          </p:nvPr>
        </p:nvSpPr>
        <p:spPr/>
        <p:txBody>
          <a:bodyPr/>
          <a:lstStyle/>
          <a:p>
            <a:fld id="{73ED12F8-05B9-4365-866A-01678EDD7542}" type="slidenum">
              <a:rPr lang="en-US" smtClean="0"/>
              <a:t>59</a:t>
            </a:fld>
            <a:endParaRPr lang="en-US"/>
          </a:p>
        </p:txBody>
      </p:sp>
    </p:spTree>
    <p:extLst>
      <p:ext uri="{BB962C8B-B14F-4D97-AF65-F5344CB8AC3E}">
        <p14:creationId xmlns:p14="http://schemas.microsoft.com/office/powerpoint/2010/main" val="4265493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21A705EC-3A24-D133-BFC2-5F024E391881}"/>
            </a:ext>
          </a:extLst>
        </p:cNvPr>
        <p:cNvGrpSpPr/>
        <p:nvPr/>
      </p:nvGrpSpPr>
      <p:grpSpPr>
        <a:xfrm>
          <a:off x="0" y="0"/>
          <a:ext cx="0" cy="0"/>
          <a:chOff x="0" y="0"/>
          <a:chExt cx="0" cy="0"/>
        </a:xfrm>
      </p:grpSpPr>
      <p:sp>
        <p:nvSpPr>
          <p:cNvPr id="123" name="Google Shape;123;p3:notes">
            <a:extLst>
              <a:ext uri="{FF2B5EF4-FFF2-40B4-BE49-F238E27FC236}">
                <a16:creationId xmlns:a16="http://schemas.microsoft.com/office/drawing/2014/main" id="{04619DF0-049E-D4D1-3137-228AA2ACEB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3:notes">
            <a:extLst>
              <a:ext uri="{FF2B5EF4-FFF2-40B4-BE49-F238E27FC236}">
                <a16:creationId xmlns:a16="http://schemas.microsoft.com/office/drawing/2014/main" id="{C9AF6CF8-C2BD-6CB8-9A75-09E87BAC34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9425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changes are already noticeable in the last decade as shown by shifting hardiness zones from the 1990s, to today, and projected to mid-century.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Plant hardiness zones are based on minimum winter temperatures, and are an estimate used by gardeners to determine what can grow at a given location.</a:t>
            </a:r>
            <a:endParaRPr lang="en-US" dirty="0"/>
          </a:p>
          <a:p>
            <a:r>
              <a:rPr lang="en-US" dirty="0"/>
              <a:t>We can see that since the 1990s hardiness zones have shifted by about ½ a zone corresponding to a 5 degree increase in minimum winter temperature, and by 2050 another ½ shift is expected.</a:t>
            </a:r>
          </a:p>
          <a:p>
            <a:r>
              <a:rPr lang="en-US" dirty="0"/>
              <a:t>These changing conditions are also changing what species can survive in gardens throughout our region.</a:t>
            </a:r>
          </a:p>
        </p:txBody>
      </p:sp>
      <p:sp>
        <p:nvSpPr>
          <p:cNvPr id="4" name="Slide Number Placeholder 3"/>
          <p:cNvSpPr>
            <a:spLocks noGrp="1"/>
          </p:cNvSpPr>
          <p:nvPr>
            <p:ph type="sldNum" sz="quarter" idx="5"/>
          </p:nvPr>
        </p:nvSpPr>
        <p:spPr/>
        <p:txBody>
          <a:bodyPr/>
          <a:lstStyle/>
          <a:p>
            <a:fld id="{C06FCA6C-5144-429E-829C-B2B245EB5746}" type="slidenum">
              <a:rPr lang="en-US" smtClean="0"/>
              <a:t>60</a:t>
            </a:fld>
            <a:endParaRPr lang="en-US"/>
          </a:p>
        </p:txBody>
      </p:sp>
    </p:spTree>
    <p:extLst>
      <p:ext uri="{BB962C8B-B14F-4D97-AF65-F5344CB8AC3E}">
        <p14:creationId xmlns:p14="http://schemas.microsoft.com/office/powerpoint/2010/main" val="21559130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Therefore, gardeners will need to consider what species will persist in their area as the climate continues to change!</a:t>
            </a:r>
          </a:p>
          <a:p>
            <a:endParaRPr lang="en-US"/>
          </a:p>
          <a:p>
            <a:r>
              <a:rPr lang="en-US"/>
              <a:t>This is where what we call “climate-smart” gardening comes into play: planting for present and future conditions using native and near-native species adapted to both current and future hardiness zones.</a:t>
            </a:r>
            <a:br>
              <a:rPr lang="en-US"/>
            </a:br>
            <a:endParaRPr lang="en-US"/>
          </a:p>
        </p:txBody>
      </p:sp>
      <p:sp>
        <p:nvSpPr>
          <p:cNvPr id="4" name="Slide Number Placeholder 3"/>
          <p:cNvSpPr>
            <a:spLocks noGrp="1"/>
          </p:cNvSpPr>
          <p:nvPr>
            <p:ph type="sldNum" sz="quarter" idx="5"/>
          </p:nvPr>
        </p:nvSpPr>
        <p:spPr/>
        <p:txBody>
          <a:bodyPr/>
          <a:lstStyle/>
          <a:p>
            <a:fld id="{C06FCA6C-5144-429E-829C-B2B245EB5746}" type="slidenum">
              <a:rPr lang="en-US" smtClean="0"/>
              <a:t>61</a:t>
            </a:fld>
            <a:endParaRPr lang="en-US"/>
          </a:p>
        </p:txBody>
      </p:sp>
    </p:spTree>
    <p:extLst>
      <p:ext uri="{BB962C8B-B14F-4D97-AF65-F5344CB8AC3E}">
        <p14:creationId xmlns:p14="http://schemas.microsoft.com/office/powerpoint/2010/main" val="36351537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08D90-DC31-514A-C234-36D76B7D2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88C76-87A6-47E3-A5B7-08ECF65B3CD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2E8A1D8-9EEF-2E55-21D9-94B41ACBA374}"/>
              </a:ext>
            </a:extLst>
          </p:cNvPr>
          <p:cNvSpPr>
            <a:spLocks noGrp="1"/>
          </p:cNvSpPr>
          <p:nvPr>
            <p:ph type="body" idx="1"/>
          </p:nvPr>
        </p:nvSpPr>
        <p:spPr/>
        <p:txBody>
          <a:bodyPr/>
          <a:lstStyle/>
          <a:p>
            <a:r>
              <a:rPr lang="en-US"/>
              <a:t>I’m going to break down and expand on these terms a bit later but for now these are some definitions of how we are going to classify species in our resource.</a:t>
            </a:r>
          </a:p>
          <a:p>
            <a:endParaRPr lang="en-US"/>
          </a:p>
          <a:p>
            <a:r>
              <a:rPr lang="en-US"/>
              <a:t>We define persistent species as…</a:t>
            </a:r>
          </a:p>
        </p:txBody>
      </p:sp>
      <p:sp>
        <p:nvSpPr>
          <p:cNvPr id="4" name="Slide Number Placeholder 3">
            <a:extLst>
              <a:ext uri="{FF2B5EF4-FFF2-40B4-BE49-F238E27FC236}">
                <a16:creationId xmlns:a16="http://schemas.microsoft.com/office/drawing/2014/main" id="{7A0F858F-12BF-13DF-9B54-C781DFF4120A}"/>
              </a:ext>
            </a:extLst>
          </p:cNvPr>
          <p:cNvSpPr>
            <a:spLocks noGrp="1"/>
          </p:cNvSpPr>
          <p:nvPr>
            <p:ph type="sldNum" sz="quarter" idx="5"/>
          </p:nvPr>
        </p:nvSpPr>
        <p:spPr/>
        <p:txBody>
          <a:bodyPr/>
          <a:lstStyle/>
          <a:p>
            <a:fld id="{C06FCA6C-5144-429E-829C-B2B245EB5746}" type="slidenum">
              <a:rPr lang="en-US" smtClean="0"/>
              <a:t>62</a:t>
            </a:fld>
            <a:endParaRPr lang="en-US"/>
          </a:p>
        </p:txBody>
      </p:sp>
    </p:spTree>
    <p:extLst>
      <p:ext uri="{BB962C8B-B14F-4D97-AF65-F5344CB8AC3E}">
        <p14:creationId xmlns:p14="http://schemas.microsoft.com/office/powerpoint/2010/main" val="30401834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3B105-AAD3-4B37-A071-9507FB8DC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570FC-4D8D-A020-B12E-9D315EA2879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C08D7A-B441-9F40-28AC-E6938016C48D}"/>
              </a:ext>
            </a:extLst>
          </p:cNvPr>
          <p:cNvSpPr>
            <a:spLocks noGrp="1"/>
          </p:cNvSpPr>
          <p:nvPr>
            <p:ph type="body" idx="1"/>
          </p:nvPr>
        </p:nvSpPr>
        <p:spPr/>
        <p:txBody>
          <a:bodyPr/>
          <a:lstStyle/>
          <a:p>
            <a:r>
              <a:rPr lang="en-US"/>
              <a:t>We define native species as…</a:t>
            </a:r>
          </a:p>
        </p:txBody>
      </p:sp>
      <p:sp>
        <p:nvSpPr>
          <p:cNvPr id="4" name="Slide Number Placeholder 3">
            <a:extLst>
              <a:ext uri="{FF2B5EF4-FFF2-40B4-BE49-F238E27FC236}">
                <a16:creationId xmlns:a16="http://schemas.microsoft.com/office/drawing/2014/main" id="{7588D158-BF71-4DFE-E68A-F680D098CFD0}"/>
              </a:ext>
            </a:extLst>
          </p:cNvPr>
          <p:cNvSpPr>
            <a:spLocks noGrp="1"/>
          </p:cNvSpPr>
          <p:nvPr>
            <p:ph type="sldNum" sz="quarter" idx="5"/>
          </p:nvPr>
        </p:nvSpPr>
        <p:spPr/>
        <p:txBody>
          <a:bodyPr/>
          <a:lstStyle/>
          <a:p>
            <a:fld id="{C06FCA6C-5144-429E-829C-B2B245EB5746}" type="slidenum">
              <a:rPr lang="en-US" smtClean="0"/>
              <a:t>63</a:t>
            </a:fld>
            <a:endParaRPr lang="en-US"/>
          </a:p>
        </p:txBody>
      </p:sp>
    </p:spTree>
    <p:extLst>
      <p:ext uri="{BB962C8B-B14F-4D97-AF65-F5344CB8AC3E}">
        <p14:creationId xmlns:p14="http://schemas.microsoft.com/office/powerpoint/2010/main" val="37529872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B0E3-BA1D-E2A6-EE4A-8085E48A15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5328A-2C9D-078F-C921-35640E6679A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75D0A81-B928-D1AD-8D71-30C544CB18F6}"/>
              </a:ext>
            </a:extLst>
          </p:cNvPr>
          <p:cNvSpPr>
            <a:spLocks noGrp="1"/>
          </p:cNvSpPr>
          <p:nvPr>
            <p:ph type="body" idx="1"/>
          </p:nvPr>
        </p:nvSpPr>
        <p:spPr/>
        <p:txBody>
          <a:bodyPr/>
          <a:lstStyle/>
          <a:p>
            <a:r>
              <a:rPr lang="en-US"/>
              <a:t>We define near-native species as…</a:t>
            </a:r>
          </a:p>
        </p:txBody>
      </p:sp>
      <p:sp>
        <p:nvSpPr>
          <p:cNvPr id="4" name="Slide Number Placeholder 3">
            <a:extLst>
              <a:ext uri="{FF2B5EF4-FFF2-40B4-BE49-F238E27FC236}">
                <a16:creationId xmlns:a16="http://schemas.microsoft.com/office/drawing/2014/main" id="{1FB5E8D2-7A13-48A6-625B-4014D1DFFAD8}"/>
              </a:ext>
            </a:extLst>
          </p:cNvPr>
          <p:cNvSpPr>
            <a:spLocks noGrp="1"/>
          </p:cNvSpPr>
          <p:nvPr>
            <p:ph type="sldNum" sz="quarter" idx="5"/>
          </p:nvPr>
        </p:nvSpPr>
        <p:spPr/>
        <p:txBody>
          <a:bodyPr/>
          <a:lstStyle/>
          <a:p>
            <a:fld id="{C06FCA6C-5144-429E-829C-B2B245EB5746}" type="slidenum">
              <a:rPr lang="en-US" smtClean="0"/>
              <a:t>64</a:t>
            </a:fld>
            <a:endParaRPr lang="en-US"/>
          </a:p>
        </p:txBody>
      </p:sp>
    </p:spTree>
    <p:extLst>
      <p:ext uri="{BB962C8B-B14F-4D97-AF65-F5344CB8AC3E}">
        <p14:creationId xmlns:p14="http://schemas.microsoft.com/office/powerpoint/2010/main" val="29808236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following slides are going to be hypothetical examples from the perspective of a gardener based in Massachusetts to better explain these concepts.</a:t>
            </a:r>
          </a:p>
          <a:p>
            <a:r>
              <a:rPr lang="en-US"/>
              <a:t>This map shows areas of environmental suitability, basically the range of USDA hardiness zones it can tolerate, of a plant species being considered for a garden.</a:t>
            </a:r>
          </a:p>
          <a:p>
            <a:r>
              <a:rPr lang="en-US"/>
              <a:t>Areas of current suitability are in blue, the future in yellow, and the overlap, so where conditions will persist, in green. </a:t>
            </a:r>
            <a:br>
              <a:rPr lang="en-US"/>
            </a:br>
            <a:r>
              <a:rPr lang="en-US"/>
              <a:t>You can see the historic range of this species (in orange) is native to Massachusetts and falls within the green area of persistent conditions under future climate change.</a:t>
            </a:r>
            <a:br>
              <a:rPr lang="en-US"/>
            </a:br>
            <a:r>
              <a:rPr lang="en-US"/>
              <a:t>We would therefore classify this species as a persistent native and it would be a good species to plant in a garden in Massachusetts.</a:t>
            </a:r>
          </a:p>
        </p:txBody>
      </p:sp>
      <p:sp>
        <p:nvSpPr>
          <p:cNvPr id="4" name="Slide Number Placeholder 3"/>
          <p:cNvSpPr>
            <a:spLocks noGrp="1"/>
          </p:cNvSpPr>
          <p:nvPr>
            <p:ph type="sldNum" sz="quarter" idx="5"/>
          </p:nvPr>
        </p:nvSpPr>
        <p:spPr/>
        <p:txBody>
          <a:bodyPr/>
          <a:lstStyle/>
          <a:p>
            <a:fld id="{C06FCA6C-5144-429E-829C-B2B245EB5746}" type="slidenum">
              <a:rPr lang="en-US" smtClean="0"/>
              <a:t>65</a:t>
            </a:fld>
            <a:endParaRPr lang="en-US"/>
          </a:p>
        </p:txBody>
      </p:sp>
    </p:spTree>
    <p:extLst>
      <p:ext uri="{BB962C8B-B14F-4D97-AF65-F5344CB8AC3E}">
        <p14:creationId xmlns:p14="http://schemas.microsoft.com/office/powerpoint/2010/main" val="1279183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Plant communities don’t often follow political boundaries though, and that is where USDA ecoregions can help us determine what species are okay to plant across state lines.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USDA Ecoregions are a way of identifying areas of ecological similarity. The black outline now on the map to the coast shows areas which fall in the “Northeastern Coastal Zone” ecoregion. Areas within the same ecoregion would be expected to have similar geology, landforms, soils, vegetation, climate, land use, wildlife, and hydrology. Therefore, you would expect similar plant communities and a shared evolutionary history across states which overlap the same ecoregion, and plants within them to be safe to plant if environmental conditions will persist across state lines.</a:t>
            </a:r>
          </a:p>
          <a:p>
            <a:endParaRPr lang="en-US"/>
          </a:p>
        </p:txBody>
      </p:sp>
      <p:sp>
        <p:nvSpPr>
          <p:cNvPr id="4" name="Slide Number Placeholder 3"/>
          <p:cNvSpPr>
            <a:spLocks noGrp="1"/>
          </p:cNvSpPr>
          <p:nvPr>
            <p:ph type="sldNum" sz="quarter" idx="5"/>
          </p:nvPr>
        </p:nvSpPr>
        <p:spPr/>
        <p:txBody>
          <a:bodyPr/>
          <a:lstStyle/>
          <a:p>
            <a:fld id="{C06FCA6C-5144-429E-829C-B2B245EB5746}" type="slidenum">
              <a:rPr lang="en-US" smtClean="0"/>
              <a:t>66</a:t>
            </a:fld>
            <a:endParaRPr lang="en-US"/>
          </a:p>
        </p:txBody>
      </p:sp>
    </p:spTree>
    <p:extLst>
      <p:ext uri="{BB962C8B-B14F-4D97-AF65-F5344CB8AC3E}">
        <p14:creationId xmlns:p14="http://schemas.microsoft.com/office/powerpoint/2010/main" val="18327312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A93EA-A5EB-13D1-F1C9-1F970E295A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C4BD1-0AF1-13FC-2C4F-2BF25C19500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9C82338-2B25-5E89-322A-A0B285E97EA5}"/>
              </a:ext>
            </a:extLst>
          </p:cNvPr>
          <p:cNvSpPr>
            <a:spLocks noGrp="1"/>
          </p:cNvSpPr>
          <p:nvPr>
            <p:ph type="body" idx="1"/>
          </p:nvPr>
        </p:nvSpPr>
        <p:spPr/>
        <p:txBody>
          <a:bodyPr/>
          <a:lstStyle/>
          <a:p>
            <a:r>
              <a:rPr lang="en-US"/>
              <a:t>For context, here is what the level 3 ecoregions look like at a national scale. The ecoregion I just introduced can be seen on the right. Hopefully, this map gives you an idea of the size of the level 3 ecoregions we are making use of in our resource. We only include near native species on a state list if the focal state shares at least one level 3 ecoregion with a state in which the species is native.</a:t>
            </a:r>
          </a:p>
        </p:txBody>
      </p:sp>
      <p:sp>
        <p:nvSpPr>
          <p:cNvPr id="4" name="Slide Number Placeholder 3">
            <a:extLst>
              <a:ext uri="{FF2B5EF4-FFF2-40B4-BE49-F238E27FC236}">
                <a16:creationId xmlns:a16="http://schemas.microsoft.com/office/drawing/2014/main" id="{D181A3AE-E9A3-7579-7F03-C5C2F5F8A86D}"/>
              </a:ext>
            </a:extLst>
          </p:cNvPr>
          <p:cNvSpPr>
            <a:spLocks noGrp="1"/>
          </p:cNvSpPr>
          <p:nvPr>
            <p:ph type="sldNum" sz="quarter" idx="5"/>
          </p:nvPr>
        </p:nvSpPr>
        <p:spPr/>
        <p:txBody>
          <a:bodyPr/>
          <a:lstStyle/>
          <a:p>
            <a:fld id="{C06FCA6C-5144-429E-829C-B2B245EB5746}" type="slidenum">
              <a:rPr lang="en-US" smtClean="0"/>
              <a:t>67</a:t>
            </a:fld>
            <a:endParaRPr lang="en-US"/>
          </a:p>
        </p:txBody>
      </p:sp>
    </p:spTree>
    <p:extLst>
      <p:ext uri="{BB962C8B-B14F-4D97-AF65-F5344CB8AC3E}">
        <p14:creationId xmlns:p14="http://schemas.microsoft.com/office/powerpoint/2010/main" val="35379983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FDA47-D56B-FFD1-8D3A-E00D90EA6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65757-DEFC-6A9F-777F-5B6C455934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681BBF9-FFF5-2062-F949-BBB231CA509F}"/>
              </a:ext>
            </a:extLst>
          </p:cNvPr>
          <p:cNvSpPr>
            <a:spLocks noGrp="1"/>
          </p:cNvSpPr>
          <p:nvPr>
            <p:ph type="body" idx="1"/>
          </p:nvPr>
        </p:nvSpPr>
        <p:spPr/>
        <p:txBody>
          <a:bodyPr/>
          <a:lstStyle/>
          <a:p>
            <a:r>
              <a:rPr lang="en-US"/>
              <a:t>As an example, lets say we are interested in understanding whether this purple species is appropriate to plant in Massachusetts. We know its historic native range is in Connecticut, but falls within an ecoregion shared with Massachusetts.</a:t>
            </a:r>
          </a:p>
          <a:p>
            <a:r>
              <a:rPr lang="en-US"/>
              <a:t>We can also see that areas of suitability for this species are expected to persist within Massachusetts under future climate conditions. This species is therefore a persistent near-native species in Massachusetts.</a:t>
            </a:r>
          </a:p>
        </p:txBody>
      </p:sp>
      <p:sp>
        <p:nvSpPr>
          <p:cNvPr id="4" name="Slide Number Placeholder 3">
            <a:extLst>
              <a:ext uri="{FF2B5EF4-FFF2-40B4-BE49-F238E27FC236}">
                <a16:creationId xmlns:a16="http://schemas.microsoft.com/office/drawing/2014/main" id="{A1417BC0-8E33-9ED5-874A-13E423B89DB4}"/>
              </a:ext>
            </a:extLst>
          </p:cNvPr>
          <p:cNvSpPr>
            <a:spLocks noGrp="1"/>
          </p:cNvSpPr>
          <p:nvPr>
            <p:ph type="sldNum" sz="quarter" idx="5"/>
          </p:nvPr>
        </p:nvSpPr>
        <p:spPr/>
        <p:txBody>
          <a:bodyPr/>
          <a:lstStyle/>
          <a:p>
            <a:fld id="{C06FCA6C-5144-429E-829C-B2B245EB5746}" type="slidenum">
              <a:rPr lang="en-US" smtClean="0"/>
              <a:t>68</a:t>
            </a:fld>
            <a:endParaRPr lang="en-US"/>
          </a:p>
        </p:txBody>
      </p:sp>
    </p:spTree>
    <p:extLst>
      <p:ext uri="{BB962C8B-B14F-4D97-AF65-F5344CB8AC3E}">
        <p14:creationId xmlns:p14="http://schemas.microsoft.com/office/powerpoint/2010/main" val="41733713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637C3-2740-746A-67D0-A7A968FF0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CAFEA-4079-DD5F-6821-2D146CBE2A9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4B6E642-9BAD-1675-BE74-B5C8EABE9491}"/>
              </a:ext>
            </a:extLst>
          </p:cNvPr>
          <p:cNvSpPr>
            <a:spLocks noGrp="1"/>
          </p:cNvSpPr>
          <p:nvPr>
            <p:ph type="body" idx="1"/>
          </p:nvPr>
        </p:nvSpPr>
        <p:spPr/>
        <p:txBody>
          <a:bodyPr/>
          <a:lstStyle/>
          <a:p>
            <a:r>
              <a:rPr lang="en-US"/>
              <a:t>By planting near-native species as displayed here, you can actually help facilitate their movement tracking suitable habitat poleward in response to warming conditions, as we know the pace of climate change is much faster than native species will be able to move on their own.  Because this movement is occurring within states of a shared ecoregion, the geographic distance the species is moving is not too great which reduces the risk of invasive behaviors while promoting climate adaptation.</a:t>
            </a:r>
          </a:p>
        </p:txBody>
      </p:sp>
      <p:sp>
        <p:nvSpPr>
          <p:cNvPr id="4" name="Slide Number Placeholder 3">
            <a:extLst>
              <a:ext uri="{FF2B5EF4-FFF2-40B4-BE49-F238E27FC236}">
                <a16:creationId xmlns:a16="http://schemas.microsoft.com/office/drawing/2014/main" id="{24BD6D92-863E-326E-1BD8-41AE08E29360}"/>
              </a:ext>
            </a:extLst>
          </p:cNvPr>
          <p:cNvSpPr>
            <a:spLocks noGrp="1"/>
          </p:cNvSpPr>
          <p:nvPr>
            <p:ph type="sldNum" sz="quarter" idx="5"/>
          </p:nvPr>
        </p:nvSpPr>
        <p:spPr/>
        <p:txBody>
          <a:bodyPr/>
          <a:lstStyle/>
          <a:p>
            <a:fld id="{C06FCA6C-5144-429E-829C-B2B245EB5746}" type="slidenum">
              <a:rPr lang="en-US" smtClean="0"/>
              <a:t>69</a:t>
            </a:fld>
            <a:endParaRPr lang="en-US"/>
          </a:p>
        </p:txBody>
      </p:sp>
    </p:spTree>
    <p:extLst>
      <p:ext uri="{BB962C8B-B14F-4D97-AF65-F5344CB8AC3E}">
        <p14:creationId xmlns:p14="http://schemas.microsoft.com/office/powerpoint/2010/main" val="416178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to summarize what I’ve gone over so far, the problems people encounter when trying to plant native gardens include:</a:t>
            </a:r>
          </a:p>
        </p:txBody>
      </p:sp>
      <p:sp>
        <p:nvSpPr>
          <p:cNvPr id="4" name="Slide Number Placeholder 3"/>
          <p:cNvSpPr>
            <a:spLocks noGrp="1"/>
          </p:cNvSpPr>
          <p:nvPr>
            <p:ph type="sldNum" sz="quarter" idx="5"/>
          </p:nvPr>
        </p:nvSpPr>
        <p:spPr/>
        <p:txBody>
          <a:bodyPr/>
          <a:lstStyle/>
          <a:p>
            <a:fld id="{C06FCA6C-5144-429E-829C-B2B245EB5746}" type="slidenum">
              <a:rPr lang="en-US" smtClean="0"/>
              <a:t>70</a:t>
            </a:fld>
            <a:endParaRPr lang="en-US"/>
          </a:p>
        </p:txBody>
      </p:sp>
    </p:spTree>
    <p:extLst>
      <p:ext uri="{BB962C8B-B14F-4D97-AF65-F5344CB8AC3E}">
        <p14:creationId xmlns:p14="http://schemas.microsoft.com/office/powerpoint/2010/main" val="37972373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To address this problem, our newest research to practice paper contains lists of climate-smart native and near-native plants that are expected to persist under future climate conditions for use by home gardeners. We call this ‘Climate-Smart Gardening 2.0’ because it is an expansion of our first climate-smart gardening resource that was released in 2020.</a:t>
            </a:r>
          </a:p>
        </p:txBody>
      </p:sp>
      <p:sp>
        <p:nvSpPr>
          <p:cNvPr id="4" name="Slide Number Placeholder 3"/>
          <p:cNvSpPr>
            <a:spLocks noGrp="1"/>
          </p:cNvSpPr>
          <p:nvPr>
            <p:ph type="sldNum" sz="quarter" idx="5"/>
          </p:nvPr>
        </p:nvSpPr>
        <p:spPr/>
        <p:txBody>
          <a:bodyPr/>
          <a:lstStyle/>
          <a:p>
            <a:fld id="{C06FCA6C-5144-429E-829C-B2B245EB5746}" type="slidenum">
              <a:rPr lang="en-US" smtClean="0"/>
              <a:t>71</a:t>
            </a:fld>
            <a:endParaRPr lang="en-US"/>
          </a:p>
        </p:txBody>
      </p:sp>
    </p:spTree>
    <p:extLst>
      <p:ext uri="{BB962C8B-B14F-4D97-AF65-F5344CB8AC3E}">
        <p14:creationId xmlns:p14="http://schemas.microsoft.com/office/powerpoint/2010/main" val="22427874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create lists of climate resilient native plant species for each state, we…</a:t>
            </a:r>
          </a:p>
          <a:p>
            <a:r>
              <a:rPr lang="en-US" dirty="0"/>
              <a:t>You can see a map of these nurseries displayed on the right.</a:t>
            </a:r>
            <a:br>
              <a:rPr lang="en-US" dirty="0"/>
            </a:br>
            <a:r>
              <a:rPr lang="en-US" dirty="0"/>
              <a:t>This is an example of a catalog from a nursery in PA we extracted data from.</a:t>
            </a:r>
            <a:br>
              <a:rPr lang="en-US" dirty="0"/>
            </a:br>
            <a:r>
              <a:rPr lang="en-US" dirty="0"/>
              <a:t>Through this process we identified 1,472 species native to the continental United States.</a:t>
            </a:r>
          </a:p>
          <a:p>
            <a:r>
              <a:rPr lang="en-US" dirty="0"/>
              <a:t>We started with what is offered for sale in nurseries in our region to ensure what we recommend is commercially available, to address this common problem encountered by users of other native plant lists.</a:t>
            </a:r>
          </a:p>
        </p:txBody>
      </p:sp>
      <p:sp>
        <p:nvSpPr>
          <p:cNvPr id="4" name="Slide Number Placeholder 3"/>
          <p:cNvSpPr>
            <a:spLocks noGrp="1"/>
          </p:cNvSpPr>
          <p:nvPr>
            <p:ph type="sldNum" sz="quarter" idx="5"/>
          </p:nvPr>
        </p:nvSpPr>
        <p:spPr/>
        <p:txBody>
          <a:bodyPr/>
          <a:lstStyle/>
          <a:p>
            <a:fld id="{C06FCA6C-5144-429E-829C-B2B245EB5746}" type="slidenum">
              <a:rPr lang="en-US" smtClean="0"/>
              <a:t>72</a:t>
            </a:fld>
            <a:endParaRPr lang="en-US"/>
          </a:p>
        </p:txBody>
      </p:sp>
    </p:spTree>
    <p:extLst>
      <p:ext uri="{BB962C8B-B14F-4D97-AF65-F5344CB8AC3E}">
        <p14:creationId xmlns:p14="http://schemas.microsoft.com/office/powerpoint/2010/main" val="26374267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then standardized taxonomy to the World Flora Online taxonomic backbone to account for the fact that scientific names are changing all the time and different names can be used to mean the same species.</a:t>
            </a:r>
          </a:p>
          <a:p>
            <a:pPr marL="171450" indent="-171450">
              <a:buFont typeface="Arial" panose="020B0604020202020204" pitchFamily="34" charset="0"/>
              <a:buChar char="•"/>
            </a:pPr>
            <a:r>
              <a:rPr lang="en-US"/>
              <a:t>We then appended growth, aesthetic, and ecological information for each species to allow the user to filter species for their specific gardening project or use. This information came from resources like the Missouri botanical garden’s Plant Finder Tool, Ladybird Johnson Wildflower Center, the department of transportations ecoregional revegetation application, the Manual of Woody Landscape Plants, and A-Z Encyclopedia of garden plants.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The states each species is native to was appended from the World Checklist of Vascular Plants.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also flagged aggressive or weedy species based on descriptions from the Missouri Botanic Garden’s Plant Finder Tool. It is important to note that species described as aggressive or weedy which are native to a state may be desirable in some cases as a ground cover, or otherwise, and are not descriptions of the species as invasive.</a:t>
            </a:r>
          </a:p>
          <a:p>
            <a:endParaRPr lang="en-US"/>
          </a:p>
        </p:txBody>
      </p:sp>
      <p:sp>
        <p:nvSpPr>
          <p:cNvPr id="4" name="Slide Number Placeholder 3"/>
          <p:cNvSpPr>
            <a:spLocks noGrp="1"/>
          </p:cNvSpPr>
          <p:nvPr>
            <p:ph type="sldNum" sz="quarter" idx="5"/>
          </p:nvPr>
        </p:nvSpPr>
        <p:spPr/>
        <p:txBody>
          <a:bodyPr/>
          <a:lstStyle/>
          <a:p>
            <a:fld id="{C06FCA6C-5144-429E-829C-B2B245EB5746}" type="slidenum">
              <a:rPr lang="en-US" smtClean="0"/>
              <a:t>73</a:t>
            </a:fld>
            <a:endParaRPr lang="en-US"/>
          </a:p>
        </p:txBody>
      </p:sp>
    </p:spTree>
    <p:extLst>
      <p:ext uri="{BB962C8B-B14F-4D97-AF65-F5344CB8AC3E}">
        <p14:creationId xmlns:p14="http://schemas.microsoft.com/office/powerpoint/2010/main" val="41903912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15FCF-2325-258D-4B6A-2FD451EDD1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A4C26-03D1-ABE2-57F1-E1724B6DAB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DBA6AE-8ED6-1621-6C69-85091434277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Species for which we found no optimal hardiness zone information were removed.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then filter out rare, threatened, or endangered species from states where they are listed. For example, </a:t>
            </a:r>
            <a:r>
              <a:rPr lang="en-US" i="1"/>
              <a:t>Viola rotundifolia </a:t>
            </a:r>
            <a:r>
              <a:rPr lang="en-US"/>
              <a:t>is endangered in Rhode Island and Imperiled in Delaware, so that species would not be recommended for planting in those states to avoid the wild collection of or the introduction of inappropriate genotypes near wild populations.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We also excluded any native species regulated by any state within our region. For example, </a:t>
            </a:r>
            <a:r>
              <a:rPr lang="en-US" i="1"/>
              <a:t>Robinia </a:t>
            </a:r>
            <a:r>
              <a:rPr lang="en-US" i="1" err="1"/>
              <a:t>pseudoacacia</a:t>
            </a:r>
            <a:r>
              <a:rPr lang="en-US"/>
              <a:t>, or the Black locust tree, often behaves like an invasive species, escaping gardens and taking over local ecosystems so it is not recommended for planting in home gardens.</a:t>
            </a:r>
          </a:p>
          <a:p>
            <a:endParaRPr lang="en-US"/>
          </a:p>
        </p:txBody>
      </p:sp>
      <p:sp>
        <p:nvSpPr>
          <p:cNvPr id="4" name="Slide Number Placeholder 3">
            <a:extLst>
              <a:ext uri="{FF2B5EF4-FFF2-40B4-BE49-F238E27FC236}">
                <a16:creationId xmlns:a16="http://schemas.microsoft.com/office/drawing/2014/main" id="{EC38473B-2528-B691-0B9B-AA39F844016E}"/>
              </a:ext>
            </a:extLst>
          </p:cNvPr>
          <p:cNvSpPr>
            <a:spLocks noGrp="1"/>
          </p:cNvSpPr>
          <p:nvPr>
            <p:ph type="sldNum" sz="quarter" idx="5"/>
          </p:nvPr>
        </p:nvSpPr>
        <p:spPr/>
        <p:txBody>
          <a:bodyPr/>
          <a:lstStyle/>
          <a:p>
            <a:fld id="{C06FCA6C-5144-429E-829C-B2B245EB5746}" type="slidenum">
              <a:rPr lang="en-US" smtClean="0"/>
              <a:t>74</a:t>
            </a:fld>
            <a:endParaRPr lang="en-US"/>
          </a:p>
        </p:txBody>
      </p:sp>
    </p:spTree>
    <p:extLst>
      <p:ext uri="{BB962C8B-B14F-4D97-AF65-F5344CB8AC3E}">
        <p14:creationId xmlns:p14="http://schemas.microsoft.com/office/powerpoint/2010/main" val="16665140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To identify “climate smart” native species, we investigated if optimal hardiness zones persist in each state by mid-century under worst case future climate conditions for each species. A climate </a:t>
            </a:r>
            <a:r>
              <a:rPr lang="en-US" sz="1200" err="1"/>
              <a:t>persister</a:t>
            </a:r>
            <a:r>
              <a:rPr lang="en-US" sz="1200"/>
              <a:t> can survive current and future conditions within a state. For example, in Massachusetts this would be a species which can persist despite the loss of hardiness zones 5 and 6 in the state by mid century.</a:t>
            </a:r>
            <a:br>
              <a:rPr lang="en-US" sz="1200"/>
            </a:br>
            <a:br>
              <a:rPr lang="en-US" sz="1200"/>
            </a:br>
            <a:r>
              <a:rPr lang="en-US" sz="1200"/>
              <a:t>Near-native species were removed if a species was native to a state which did not share a level 3 ecoregion with the focal state. A species native to only Connecticut, and therefore near native to Massachusetts, would be included because they share the “Northeastern Coastal Zone” ecoregion, but a species native to only Virginia would not because Virginia and Massachusetts do not share a level 3 ecoregion.</a:t>
            </a:r>
          </a:p>
          <a:p>
            <a:endParaRPr lang="en-US"/>
          </a:p>
        </p:txBody>
      </p:sp>
      <p:sp>
        <p:nvSpPr>
          <p:cNvPr id="4" name="Slide Number Placeholder 3"/>
          <p:cNvSpPr>
            <a:spLocks noGrp="1"/>
          </p:cNvSpPr>
          <p:nvPr>
            <p:ph type="sldNum" sz="quarter" idx="5"/>
          </p:nvPr>
        </p:nvSpPr>
        <p:spPr/>
        <p:txBody>
          <a:bodyPr/>
          <a:lstStyle/>
          <a:p>
            <a:fld id="{C06FCA6C-5144-429E-829C-B2B245EB5746}" type="slidenum">
              <a:rPr lang="en-US" smtClean="0"/>
              <a:t>75</a:t>
            </a:fld>
            <a:endParaRPr lang="en-US"/>
          </a:p>
        </p:txBody>
      </p:sp>
    </p:spTree>
    <p:extLst>
      <p:ext uri="{BB962C8B-B14F-4D97-AF65-F5344CB8AC3E}">
        <p14:creationId xmlns:p14="http://schemas.microsoft.com/office/powerpoint/2010/main" val="3355459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Aptos Narrow" panose="020B0004020202020204" pitchFamily="34" charset="0"/>
              </a:rPr>
              <a:t>Here are some examples of how we classified species as climate smart relative to a gardener in MA, but these concepts were applied to any state included in our lists.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p>
          <a:p>
            <a:pPr marL="0" marR="0" lvl="0" indent="0" algn="l" defTabSz="914400" rtl="0" eaLnBrk="1" fontAlgn="auto" latinLnBrk="0" hangingPunct="1">
              <a:lnSpc>
                <a:spcPct val="100000"/>
              </a:lnSpc>
              <a:spcBef>
                <a:spcPts val="0"/>
              </a:spcBef>
              <a:spcAft>
                <a:spcPts val="0"/>
              </a:spcAft>
              <a:buClrTx/>
              <a:buSzTx/>
              <a:buFontTx/>
              <a:buNone/>
              <a:tabLst/>
              <a:defRPr/>
            </a:pPr>
            <a:r>
              <a:rPr lang="en-US" i="0"/>
              <a:t>American Holly (</a:t>
            </a:r>
            <a:r>
              <a:rPr lang="en-US" i="1"/>
              <a:t>Ilex opaca</a:t>
            </a:r>
            <a:r>
              <a:rPr lang="en-US" i="0"/>
              <a:t>) is native to MA and has an optimal hardiness zone of 5 to 9. These hardiness zones are present currently and are predicted to persist by mid century in the state so it is classified as a persistent native and we encourage planting by home gardeners.</a:t>
            </a:r>
            <a:endParaRPr lang="en-US"/>
          </a:p>
        </p:txBody>
      </p:sp>
      <p:sp>
        <p:nvSpPr>
          <p:cNvPr id="4" name="Slide Number Placeholder 3"/>
          <p:cNvSpPr>
            <a:spLocks noGrp="1"/>
          </p:cNvSpPr>
          <p:nvPr>
            <p:ph type="sldNum" sz="quarter" idx="5"/>
          </p:nvPr>
        </p:nvSpPr>
        <p:spPr/>
        <p:txBody>
          <a:bodyPr/>
          <a:lstStyle/>
          <a:p>
            <a:fld id="{C06FCA6C-5144-429E-829C-B2B245EB5746}" type="slidenum">
              <a:rPr lang="en-US" smtClean="0"/>
              <a:t>76</a:t>
            </a:fld>
            <a:endParaRPr lang="en-US"/>
          </a:p>
        </p:txBody>
      </p:sp>
    </p:spTree>
    <p:extLst>
      <p:ext uri="{BB962C8B-B14F-4D97-AF65-F5344CB8AC3E}">
        <p14:creationId xmlns:p14="http://schemas.microsoft.com/office/powerpoint/2010/main" val="4739266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Rhododendron arborescens</a:t>
            </a:r>
            <a:r>
              <a:rPr lang="en-US" i="0"/>
              <a:t> is not native to MA but is native to nearby Pennsylvania which shares the “Northeastern Highlands” ecoregion with MA. It’s optimal hardiness zone range is 4 to 7 which will persist under current and future climate conditions. We classify this as a near-native species which a good candidate to be planted by home gardeners in MA.</a:t>
            </a:r>
          </a:p>
        </p:txBody>
      </p:sp>
      <p:sp>
        <p:nvSpPr>
          <p:cNvPr id="4" name="Slide Number Placeholder 3"/>
          <p:cNvSpPr>
            <a:spLocks noGrp="1"/>
          </p:cNvSpPr>
          <p:nvPr>
            <p:ph type="sldNum" sz="quarter" idx="5"/>
          </p:nvPr>
        </p:nvSpPr>
        <p:spPr/>
        <p:txBody>
          <a:bodyPr/>
          <a:lstStyle/>
          <a:p>
            <a:fld id="{C06FCA6C-5144-429E-829C-B2B245EB5746}" type="slidenum">
              <a:rPr lang="en-US" smtClean="0"/>
              <a:t>77</a:t>
            </a:fld>
            <a:endParaRPr lang="en-US"/>
          </a:p>
        </p:txBody>
      </p:sp>
    </p:spTree>
    <p:extLst>
      <p:ext uri="{BB962C8B-B14F-4D97-AF65-F5344CB8AC3E}">
        <p14:creationId xmlns:p14="http://schemas.microsoft.com/office/powerpoint/2010/main" val="2731609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1D67F-46E4-3D13-6641-32F059DEC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B3F53-0BA4-3DB6-AE8A-E70A5338179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BA6E7F8-F90E-E6C2-D589-7699A97542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Aptos Narrow" panose="020B0004020202020204" pitchFamily="34" charset="0"/>
              </a:rPr>
              <a:t>Conversely, Fire Cherry (</a:t>
            </a:r>
            <a:r>
              <a:rPr lang="en-US" i="1">
                <a:solidFill>
                  <a:srgbClr val="000000"/>
                </a:solidFill>
                <a:latin typeface="Aptos Narrow" panose="020B0004020202020204" pitchFamily="34" charset="0"/>
              </a:rPr>
              <a:t>Prunus pensylvanica</a:t>
            </a:r>
            <a:r>
              <a:rPr lang="en-US">
                <a:solidFill>
                  <a:srgbClr val="000000"/>
                </a:solidFill>
                <a:latin typeface="Aptos Narrow" panose="020B0004020202020204" pitchFamily="34" charset="0"/>
              </a:rPr>
              <a:t>), we know this species is native to MA and can survive under current hardiness zones in the state. By mid century though, the 2 to 6 optimal hardiness zones for growing</a:t>
            </a:r>
            <a:r>
              <a:rPr lang="en-US" i="1">
                <a:solidFill>
                  <a:srgbClr val="000000"/>
                </a:solidFill>
                <a:latin typeface="Aptos Narrow" panose="020B0004020202020204" pitchFamily="34" charset="0"/>
              </a:rPr>
              <a:t> </a:t>
            </a:r>
            <a:r>
              <a:rPr lang="en-US" sz="1200" b="0" u="none" strike="noStrike">
                <a:solidFill>
                  <a:srgbClr val="000000"/>
                </a:solidFill>
                <a:effectLst/>
                <a:latin typeface="Aptos Narrow" panose="020B0004020202020204" pitchFamily="34" charset="0"/>
              </a:rPr>
              <a:t>Fire Cherry</a:t>
            </a:r>
            <a:r>
              <a:rPr lang="en-US">
                <a:solidFill>
                  <a:srgbClr val="000000"/>
                </a:solidFill>
                <a:latin typeface="Aptos Narrow" panose="020B0004020202020204" pitchFamily="34" charset="0"/>
              </a:rPr>
              <a:t> </a:t>
            </a:r>
            <a:r>
              <a:rPr lang="en-US"/>
              <a:t>will be </a:t>
            </a:r>
            <a:r>
              <a:rPr lang="en-US" u="sng"/>
              <a:t>lost</a:t>
            </a:r>
            <a:r>
              <a:rPr lang="en-US"/>
              <a:t> as the lowest zone will be 7. This is a species gardeners would not want to plant as it will not persist, and is categorized as a native loss.</a:t>
            </a:r>
            <a:endParaRPr lang="en-US" i="1"/>
          </a:p>
        </p:txBody>
      </p:sp>
      <p:sp>
        <p:nvSpPr>
          <p:cNvPr id="4" name="Slide Number Placeholder 3">
            <a:extLst>
              <a:ext uri="{FF2B5EF4-FFF2-40B4-BE49-F238E27FC236}">
                <a16:creationId xmlns:a16="http://schemas.microsoft.com/office/drawing/2014/main" id="{A9A06A3A-4818-EE98-FAB5-0387B289A4F1}"/>
              </a:ext>
            </a:extLst>
          </p:cNvPr>
          <p:cNvSpPr>
            <a:spLocks noGrp="1"/>
          </p:cNvSpPr>
          <p:nvPr>
            <p:ph type="sldNum" sz="quarter" idx="5"/>
          </p:nvPr>
        </p:nvSpPr>
        <p:spPr/>
        <p:txBody>
          <a:bodyPr/>
          <a:lstStyle/>
          <a:p>
            <a:fld id="{C06FCA6C-5144-429E-829C-B2B245EB5746}" type="slidenum">
              <a:rPr lang="en-US" smtClean="0"/>
              <a:t>78</a:t>
            </a:fld>
            <a:endParaRPr lang="en-US"/>
          </a:p>
        </p:txBody>
      </p:sp>
    </p:spTree>
    <p:extLst>
      <p:ext uri="{BB962C8B-B14F-4D97-AF65-F5344CB8AC3E}">
        <p14:creationId xmlns:p14="http://schemas.microsoft.com/office/powerpoint/2010/main" val="2991548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E3571-BA82-6EC9-E69F-04358A69C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904712-B585-F9D9-E298-A6BD03D9C02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8E48626-CCBD-1849-A863-C2B076BF95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t>One note of caution thought on what we classify as persistent near native species. Near native species are color coded separately from native species in our resource so they are easily distinguishable. We did this because persistent near-native species aren’t historically native to the focal state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i="0"/>
            </a:br>
            <a:r>
              <a:rPr lang="en-US" i="0"/>
              <a:t>Most of the near native species on our list have a very low risk of invasion, especially because we filtered to only near native species which share a level three ecoregion with a focal state, but risk still does exist. We based this decision on an attempt to balance the minimal potential risk of invasive behaviors by some near-native species and the current available science in which we understand that native species are spreading 20 times slower than the pace of climate change and will not be able to keep up on their own making some movement of species necessary to facilitate their survival.</a:t>
            </a:r>
          </a:p>
        </p:txBody>
      </p:sp>
      <p:sp>
        <p:nvSpPr>
          <p:cNvPr id="4" name="Slide Number Placeholder 3">
            <a:extLst>
              <a:ext uri="{FF2B5EF4-FFF2-40B4-BE49-F238E27FC236}">
                <a16:creationId xmlns:a16="http://schemas.microsoft.com/office/drawing/2014/main" id="{159E7656-E565-55F9-B47B-94E007C3D748}"/>
              </a:ext>
            </a:extLst>
          </p:cNvPr>
          <p:cNvSpPr>
            <a:spLocks noGrp="1"/>
          </p:cNvSpPr>
          <p:nvPr>
            <p:ph type="sldNum" sz="quarter" idx="5"/>
          </p:nvPr>
        </p:nvSpPr>
        <p:spPr/>
        <p:txBody>
          <a:bodyPr/>
          <a:lstStyle/>
          <a:p>
            <a:fld id="{C06FCA6C-5144-429E-829C-B2B245EB5746}" type="slidenum">
              <a:rPr lang="en-US" smtClean="0"/>
              <a:t>79</a:t>
            </a:fld>
            <a:endParaRPr lang="en-US"/>
          </a:p>
        </p:txBody>
      </p:sp>
    </p:spTree>
    <p:extLst>
      <p:ext uri="{BB962C8B-B14F-4D97-AF65-F5344CB8AC3E}">
        <p14:creationId xmlns:p14="http://schemas.microsoft.com/office/powerpoint/2010/main" val="3079158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A6FE70BD-C43F-9A31-6698-C4F216F50C4C}"/>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B4AA84DF-3424-763A-2D49-5134B9BF1C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D294F793-375D-698D-99D0-0D8AA51FF0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90219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Finally, lists were reviewed by botanical experts to filter out species that could be problematic in their region. We gathered feedback through two workshops with different versions of these lists and collected valuable feedback from each. We also had separate individual reviews from 13 botanical ecological and horticultural experts from states across our region including Karen Lombard, Alyssa Siegel-Miles, and Victoria Wallace. An example of helpful feedback we received was the identification of several species which are susceptible to widespread pests or pathogens (</a:t>
            </a:r>
            <a:r>
              <a:rPr lang="en-US" i="1"/>
              <a:t>Fraxinus</a:t>
            </a:r>
            <a:r>
              <a:rPr lang="en-US"/>
              <a:t>, </a:t>
            </a:r>
            <a:r>
              <a:rPr lang="en-US" i="1"/>
              <a:t>Ulmus spp. [Elm]) </a:t>
            </a:r>
            <a:r>
              <a:rPr lang="en-US" i="0"/>
              <a:t>and were subsequently removed as they would not make good persistent garden plants.</a:t>
            </a:r>
            <a:endParaRPr lang="en-US" i="1"/>
          </a:p>
        </p:txBody>
      </p:sp>
      <p:sp>
        <p:nvSpPr>
          <p:cNvPr id="4" name="Slide Number Placeholder 3"/>
          <p:cNvSpPr>
            <a:spLocks noGrp="1"/>
          </p:cNvSpPr>
          <p:nvPr>
            <p:ph type="sldNum" sz="quarter" idx="5"/>
          </p:nvPr>
        </p:nvSpPr>
        <p:spPr/>
        <p:txBody>
          <a:bodyPr/>
          <a:lstStyle/>
          <a:p>
            <a:fld id="{C06FCA6C-5144-429E-829C-B2B245EB5746}" type="slidenum">
              <a:rPr lang="en-US" smtClean="0"/>
              <a:t>80</a:t>
            </a:fld>
            <a:endParaRPr lang="en-US"/>
          </a:p>
        </p:txBody>
      </p:sp>
    </p:spTree>
    <p:extLst>
      <p:ext uri="{BB962C8B-B14F-4D97-AF65-F5344CB8AC3E}">
        <p14:creationId xmlns:p14="http://schemas.microsoft.com/office/powerpoint/2010/main" val="42886463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FCA6C-5144-429E-829C-B2B245EB5746}" type="slidenum">
              <a:rPr lang="en-US" smtClean="0"/>
              <a:t>81</a:t>
            </a:fld>
            <a:endParaRPr lang="en-US"/>
          </a:p>
        </p:txBody>
      </p:sp>
    </p:spTree>
    <p:extLst>
      <p:ext uri="{BB962C8B-B14F-4D97-AF65-F5344CB8AC3E}">
        <p14:creationId xmlns:p14="http://schemas.microsoft.com/office/powerpoint/2010/main" val="34902355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13497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a:extLst>
            <a:ext uri="{FF2B5EF4-FFF2-40B4-BE49-F238E27FC236}">
              <a16:creationId xmlns:a16="http://schemas.microsoft.com/office/drawing/2014/main" id="{107B28D3-9E72-E09A-FC24-46018E9C83BE}"/>
            </a:ext>
          </a:extLst>
        </p:cNvPr>
        <p:cNvGrpSpPr/>
        <p:nvPr/>
      </p:nvGrpSpPr>
      <p:grpSpPr>
        <a:xfrm>
          <a:off x="0" y="0"/>
          <a:ext cx="0" cy="0"/>
          <a:chOff x="0" y="0"/>
          <a:chExt cx="0" cy="0"/>
        </a:xfrm>
      </p:grpSpPr>
      <p:sp>
        <p:nvSpPr>
          <p:cNvPr id="123" name="Google Shape;123;p3:notes">
            <a:extLst>
              <a:ext uri="{FF2B5EF4-FFF2-40B4-BE49-F238E27FC236}">
                <a16:creationId xmlns:a16="http://schemas.microsoft.com/office/drawing/2014/main" id="{62B1482F-D00D-C10E-7EB6-E613FE0355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3:notes">
            <a:extLst>
              <a:ext uri="{FF2B5EF4-FFF2-40B4-BE49-F238E27FC236}">
                <a16:creationId xmlns:a16="http://schemas.microsoft.com/office/drawing/2014/main" id="{2379EE35-D8B6-2223-FFD2-8F971CB58B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0370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021C9-AC7C-F3C9-4084-C10FE2095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89AFAE-CF7C-4A1B-A2B9-D51D1E2FC09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DD8E5D-6D43-0171-A28F-A41BACB234FF}"/>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Managed relocation is t</a:t>
            </a:r>
            <a:r>
              <a:rPr lang="en-US" sz="1200" dirty="0"/>
              <a:t>he intentional introduction of genotypes or species outside of their historic ranges into more climatically favorable regions.  There are two main components of this – the movement of genotypes and the movement of species.</a:t>
            </a:r>
          </a:p>
          <a:p>
            <a:r>
              <a:rPr lang="en-US" dirty="0"/>
              <a:t>Imagine that the green blob is the range of a given plant species and the trees are populations of the same species distributed throughout the range</a:t>
            </a:r>
          </a:p>
        </p:txBody>
      </p:sp>
      <p:sp>
        <p:nvSpPr>
          <p:cNvPr id="4" name="Slide Number Placeholder 3">
            <a:extLst>
              <a:ext uri="{FF2B5EF4-FFF2-40B4-BE49-F238E27FC236}">
                <a16:creationId xmlns:a16="http://schemas.microsoft.com/office/drawing/2014/main" id="{D31C81C9-025B-3E3D-4356-1B133A554DDB}"/>
              </a:ext>
            </a:extLst>
          </p:cNvPr>
          <p:cNvSpPr>
            <a:spLocks noGrp="1"/>
          </p:cNvSpPr>
          <p:nvPr>
            <p:ph type="sldNum" sz="quarter" idx="10"/>
          </p:nvPr>
        </p:nvSpPr>
        <p:spPr/>
        <p:txBody>
          <a:bodyPr/>
          <a:lstStyle/>
          <a:p>
            <a:fld id="{C7A6F635-391E-4275-B772-252F5B86FDC4}" type="slidenum">
              <a:rPr lang="en-US" smtClean="0"/>
              <a:pPr/>
              <a:t>84</a:t>
            </a:fld>
            <a:endParaRPr lang="en-US"/>
          </a:p>
        </p:txBody>
      </p:sp>
    </p:spTree>
    <p:extLst>
      <p:ext uri="{BB962C8B-B14F-4D97-AF65-F5344CB8AC3E}">
        <p14:creationId xmlns:p14="http://schemas.microsoft.com/office/powerpoint/2010/main" val="7188442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E30D0-925E-90D9-8A9E-88C296F63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CD5E8A-E28A-D6B5-CB1D-A6BD8E87767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C9C153-73AD-7B7D-28DE-26F6187961A3}"/>
              </a:ext>
            </a:extLst>
          </p:cNvPr>
          <p:cNvSpPr>
            <a:spLocks noGrp="1"/>
          </p:cNvSpPr>
          <p:nvPr>
            <p:ph type="body" idx="1"/>
          </p:nvPr>
        </p:nvSpPr>
        <p:spPr/>
        <p:txBody>
          <a:bodyPr>
            <a:normAutofit/>
          </a:bodyPr>
          <a:lstStyle/>
          <a:p>
            <a:r>
              <a:rPr lang="en-US" dirty="0"/>
              <a:t>Populations of the same tree species exist along a climatic gradient (warm to cold)</a:t>
            </a:r>
          </a:p>
        </p:txBody>
      </p:sp>
      <p:sp>
        <p:nvSpPr>
          <p:cNvPr id="4" name="Slide Number Placeholder 3">
            <a:extLst>
              <a:ext uri="{FF2B5EF4-FFF2-40B4-BE49-F238E27FC236}">
                <a16:creationId xmlns:a16="http://schemas.microsoft.com/office/drawing/2014/main" id="{8047F432-C7AB-AB79-CA1E-5150E3709661}"/>
              </a:ext>
            </a:extLst>
          </p:cNvPr>
          <p:cNvSpPr>
            <a:spLocks noGrp="1"/>
          </p:cNvSpPr>
          <p:nvPr>
            <p:ph type="sldNum" sz="quarter" idx="10"/>
          </p:nvPr>
        </p:nvSpPr>
        <p:spPr/>
        <p:txBody>
          <a:bodyPr/>
          <a:lstStyle/>
          <a:p>
            <a:fld id="{C7A6F635-391E-4275-B772-252F5B86FDC4}" type="slidenum">
              <a:rPr lang="en-US" smtClean="0"/>
              <a:pPr/>
              <a:t>85</a:t>
            </a:fld>
            <a:endParaRPr lang="en-US"/>
          </a:p>
        </p:txBody>
      </p:sp>
    </p:spTree>
    <p:extLst>
      <p:ext uri="{BB962C8B-B14F-4D97-AF65-F5344CB8AC3E}">
        <p14:creationId xmlns:p14="http://schemas.microsoft.com/office/powerpoint/2010/main" val="29908511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22670-F04D-506F-5A87-730A939495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0A31D-60B7-5D34-98F4-1FC1F3CC48A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BE3F243-453E-06AB-FD34-0D46272B3E1E}"/>
              </a:ext>
            </a:extLst>
          </p:cNvPr>
          <p:cNvSpPr>
            <a:spLocks noGrp="1"/>
          </p:cNvSpPr>
          <p:nvPr>
            <p:ph type="body" idx="1"/>
          </p:nvPr>
        </p:nvSpPr>
        <p:spPr/>
        <p:txBody>
          <a:bodyPr>
            <a:normAutofit/>
          </a:bodyPr>
          <a:lstStyle/>
          <a:p>
            <a:r>
              <a:rPr lang="en-US" dirty="0"/>
              <a:t>One part of managed relocation involves introducing warmer-adapted genotypes into cooler climates within its historical range.  That’s also termed assisted gene flow and is what we’re focused on here.</a:t>
            </a:r>
          </a:p>
        </p:txBody>
      </p:sp>
      <p:sp>
        <p:nvSpPr>
          <p:cNvPr id="4" name="Slide Number Placeholder 3">
            <a:extLst>
              <a:ext uri="{FF2B5EF4-FFF2-40B4-BE49-F238E27FC236}">
                <a16:creationId xmlns:a16="http://schemas.microsoft.com/office/drawing/2014/main" id="{26BBFCF7-2D7E-09C9-1EE3-0D147171FFCD}"/>
              </a:ext>
            </a:extLst>
          </p:cNvPr>
          <p:cNvSpPr>
            <a:spLocks noGrp="1"/>
          </p:cNvSpPr>
          <p:nvPr>
            <p:ph type="sldNum" sz="quarter" idx="10"/>
          </p:nvPr>
        </p:nvSpPr>
        <p:spPr/>
        <p:txBody>
          <a:bodyPr/>
          <a:lstStyle/>
          <a:p>
            <a:fld id="{C7A6F635-391E-4275-B772-252F5B86FDC4}" type="slidenum">
              <a:rPr lang="en-US" smtClean="0"/>
              <a:pPr/>
              <a:t>86</a:t>
            </a:fld>
            <a:endParaRPr lang="en-US"/>
          </a:p>
        </p:txBody>
      </p:sp>
    </p:spTree>
    <p:extLst>
      <p:ext uri="{BB962C8B-B14F-4D97-AF65-F5344CB8AC3E}">
        <p14:creationId xmlns:p14="http://schemas.microsoft.com/office/powerpoint/2010/main" val="31955499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7AA4E-2B0D-1984-5875-E5639A4C2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F827E-5680-75EE-4B1D-0A12E2C3966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12ED722-CB0E-F3E3-5E51-3CAA1C72D8F9}"/>
              </a:ext>
            </a:extLst>
          </p:cNvPr>
          <p:cNvSpPr>
            <a:spLocks noGrp="1"/>
          </p:cNvSpPr>
          <p:nvPr>
            <p:ph type="body" idx="1"/>
          </p:nvPr>
        </p:nvSpPr>
        <p:spPr/>
        <p:txBody>
          <a:bodyPr>
            <a:normAutofit/>
          </a:bodyPr>
          <a:lstStyle/>
          <a:p>
            <a:r>
              <a:rPr lang="en-US" dirty="0"/>
              <a:t>Another part of managed relocation involves moving the species outside of its historical range.  This is often termed assisted species migration.</a:t>
            </a:r>
          </a:p>
        </p:txBody>
      </p:sp>
      <p:sp>
        <p:nvSpPr>
          <p:cNvPr id="4" name="Slide Number Placeholder 3">
            <a:extLst>
              <a:ext uri="{FF2B5EF4-FFF2-40B4-BE49-F238E27FC236}">
                <a16:creationId xmlns:a16="http://schemas.microsoft.com/office/drawing/2014/main" id="{875C3CBC-1F20-E5FD-95E2-1E1B4109F79E}"/>
              </a:ext>
            </a:extLst>
          </p:cNvPr>
          <p:cNvSpPr>
            <a:spLocks noGrp="1"/>
          </p:cNvSpPr>
          <p:nvPr>
            <p:ph type="sldNum" sz="quarter" idx="10"/>
          </p:nvPr>
        </p:nvSpPr>
        <p:spPr/>
        <p:txBody>
          <a:bodyPr/>
          <a:lstStyle/>
          <a:p>
            <a:fld id="{C7A6F635-391E-4275-B772-252F5B86FDC4}" type="slidenum">
              <a:rPr lang="en-US" smtClean="0"/>
              <a:pPr/>
              <a:t>87</a:t>
            </a:fld>
            <a:endParaRPr lang="en-US"/>
          </a:p>
        </p:txBody>
      </p:sp>
    </p:spTree>
    <p:extLst>
      <p:ext uri="{BB962C8B-B14F-4D97-AF65-F5344CB8AC3E}">
        <p14:creationId xmlns:p14="http://schemas.microsoft.com/office/powerpoint/2010/main" val="40611805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ECD7E-48D8-BC45-1B70-752D0F99B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5C01C-15F2-1D55-D4A1-3EF99E4A76E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5BFCC0C-DE3A-D4F3-3820-9074BB9EF828}"/>
              </a:ext>
            </a:extLst>
          </p:cNvPr>
          <p:cNvSpPr>
            <a:spLocks noGrp="1"/>
          </p:cNvSpPr>
          <p:nvPr>
            <p:ph type="body" idx="1"/>
          </p:nvPr>
        </p:nvSpPr>
        <p:spPr/>
        <p:txBody>
          <a:bodyPr>
            <a:normAutofit/>
          </a:bodyPr>
          <a:lstStyle/>
          <a:p>
            <a:r>
              <a:rPr lang="en-US" dirty="0"/>
              <a:t>And of course what we’re concerned about is that we will see population declines and even local extinctions at range margins because climate conditions have become too hot or too wet or too dry as the case may be.</a:t>
            </a:r>
          </a:p>
        </p:txBody>
      </p:sp>
      <p:sp>
        <p:nvSpPr>
          <p:cNvPr id="4" name="Slide Number Placeholder 3">
            <a:extLst>
              <a:ext uri="{FF2B5EF4-FFF2-40B4-BE49-F238E27FC236}">
                <a16:creationId xmlns:a16="http://schemas.microsoft.com/office/drawing/2014/main" id="{3D9405D8-F4FE-E0E4-D8E1-2B1A873603FF}"/>
              </a:ext>
            </a:extLst>
          </p:cNvPr>
          <p:cNvSpPr>
            <a:spLocks noGrp="1"/>
          </p:cNvSpPr>
          <p:nvPr>
            <p:ph type="sldNum" sz="quarter" idx="10"/>
          </p:nvPr>
        </p:nvSpPr>
        <p:spPr/>
        <p:txBody>
          <a:bodyPr/>
          <a:lstStyle/>
          <a:p>
            <a:fld id="{C7A6F635-391E-4275-B772-252F5B86FDC4}" type="slidenum">
              <a:rPr lang="en-US" smtClean="0"/>
              <a:pPr/>
              <a:t>88</a:t>
            </a:fld>
            <a:endParaRPr lang="en-US"/>
          </a:p>
        </p:txBody>
      </p:sp>
    </p:spTree>
    <p:extLst>
      <p:ext uri="{BB962C8B-B14F-4D97-AF65-F5344CB8AC3E}">
        <p14:creationId xmlns:p14="http://schemas.microsoft.com/office/powerpoint/2010/main" val="1090611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7936E-7945-BF44-4624-ADC0C39DAF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74A712-23C7-9FEF-FFF9-EACBF949287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57C827-DD35-8573-6C69-C65C160CCB77}"/>
              </a:ext>
            </a:extLst>
          </p:cNvPr>
          <p:cNvSpPr>
            <a:spLocks noGrp="1"/>
          </p:cNvSpPr>
          <p:nvPr>
            <p:ph type="body" idx="1"/>
          </p:nvPr>
        </p:nvSpPr>
        <p:spPr/>
        <p:txBody>
          <a:bodyPr>
            <a:normAutofit/>
          </a:bodyPr>
          <a:lstStyle/>
          <a:p>
            <a:r>
              <a:rPr lang="en-US" dirty="0"/>
              <a:t>We’re focused on assisted gene flow, not assisted species migration</a:t>
            </a:r>
          </a:p>
          <a:p>
            <a:r>
              <a:rPr lang="en-US" dirty="0"/>
              <a:t>Less risky</a:t>
            </a:r>
          </a:p>
        </p:txBody>
      </p:sp>
      <p:sp>
        <p:nvSpPr>
          <p:cNvPr id="4" name="Slide Number Placeholder 3">
            <a:extLst>
              <a:ext uri="{FF2B5EF4-FFF2-40B4-BE49-F238E27FC236}">
                <a16:creationId xmlns:a16="http://schemas.microsoft.com/office/drawing/2014/main" id="{ED8D191F-F0D8-9B1A-1708-15995A4AC5E4}"/>
              </a:ext>
            </a:extLst>
          </p:cNvPr>
          <p:cNvSpPr>
            <a:spLocks noGrp="1"/>
          </p:cNvSpPr>
          <p:nvPr>
            <p:ph type="sldNum" sz="quarter" idx="10"/>
          </p:nvPr>
        </p:nvSpPr>
        <p:spPr/>
        <p:txBody>
          <a:bodyPr/>
          <a:lstStyle/>
          <a:p>
            <a:fld id="{C7A6F635-391E-4275-B772-252F5B86FDC4}" type="slidenum">
              <a:rPr lang="en-US" smtClean="0"/>
              <a:pPr/>
              <a:t>89</a:t>
            </a:fld>
            <a:endParaRPr lang="en-US"/>
          </a:p>
        </p:txBody>
      </p:sp>
    </p:spTree>
    <p:extLst>
      <p:ext uri="{BB962C8B-B14F-4D97-AF65-F5344CB8AC3E}">
        <p14:creationId xmlns:p14="http://schemas.microsoft.com/office/powerpoint/2010/main" val="72982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C85B4D44-17FA-43EA-4F19-B700CAEED237}"/>
            </a:ext>
          </a:extLst>
        </p:cNvPr>
        <p:cNvGrpSpPr/>
        <p:nvPr/>
      </p:nvGrpSpPr>
      <p:grpSpPr>
        <a:xfrm>
          <a:off x="0" y="0"/>
          <a:ext cx="0" cy="0"/>
          <a:chOff x="0" y="0"/>
          <a:chExt cx="0" cy="0"/>
        </a:xfrm>
      </p:grpSpPr>
      <p:sp>
        <p:nvSpPr>
          <p:cNvPr id="272" name="Google Shape;272;p11:notes">
            <a:extLst>
              <a:ext uri="{FF2B5EF4-FFF2-40B4-BE49-F238E27FC236}">
                <a16:creationId xmlns:a16="http://schemas.microsoft.com/office/drawing/2014/main" id="{56F77F13-34F4-27D9-58DA-F02FA0032E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1:notes">
            <a:extLst>
              <a:ext uri="{FF2B5EF4-FFF2-40B4-BE49-F238E27FC236}">
                <a16:creationId xmlns:a16="http://schemas.microsoft.com/office/drawing/2014/main" id="{08A0F385-C7B4-C137-CCAC-4761F1FFB4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3217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7CA9-F967-4DAE-5717-C09D93B0BE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C395C6-9956-B6B0-2CB5-12BF630E074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2473844-931F-F4D6-1602-296DFEC77465}"/>
              </a:ext>
            </a:extLst>
          </p:cNvPr>
          <p:cNvSpPr>
            <a:spLocks noGrp="1"/>
          </p:cNvSpPr>
          <p:nvPr>
            <p:ph type="body" idx="1"/>
          </p:nvPr>
        </p:nvSpPr>
        <p:spPr/>
        <p:txBody>
          <a:bodyPr/>
          <a:lstStyle/>
          <a:p>
            <a:r>
              <a:rPr lang="en-US" dirty="0"/>
              <a:t>Before we talk about approaches for assisted gene flow, let’s first talk about how far species need to move to keep up with climate change.</a:t>
            </a:r>
          </a:p>
          <a:p>
            <a:r>
              <a:rPr lang="en-US" dirty="0"/>
              <a:t>Scatter plot of points in the Northeast separated by a random north/south distance of up to 300 miles and then measuring the difference in temperature.  These are in miles and Fahrenheit because it’s more intuitive for a lot of us to understand.</a:t>
            </a:r>
          </a:p>
          <a:p>
            <a:r>
              <a:rPr lang="en-US" dirty="0"/>
              <a:t>Our assumption is that plants are adapted to their current location.  So, plants in Amherst should be adapted to the historical climate of Amherst.</a:t>
            </a:r>
          </a:p>
        </p:txBody>
      </p:sp>
      <p:sp>
        <p:nvSpPr>
          <p:cNvPr id="4" name="Slide Number Placeholder 3">
            <a:extLst>
              <a:ext uri="{FF2B5EF4-FFF2-40B4-BE49-F238E27FC236}">
                <a16:creationId xmlns:a16="http://schemas.microsoft.com/office/drawing/2014/main" id="{3A6B9D06-D6BD-4403-8E37-896B88360898}"/>
              </a:ext>
            </a:extLst>
          </p:cNvPr>
          <p:cNvSpPr>
            <a:spLocks noGrp="1"/>
          </p:cNvSpPr>
          <p:nvPr>
            <p:ph type="sldNum" sz="quarter" idx="5"/>
          </p:nvPr>
        </p:nvSpPr>
        <p:spPr/>
        <p:txBody>
          <a:bodyPr/>
          <a:lstStyle/>
          <a:p>
            <a:fld id="{FDAF025C-FF0D-4231-A32F-83CBD28FF1CB}" type="slidenum">
              <a:rPr lang="en-US" smtClean="0"/>
              <a:t>90</a:t>
            </a:fld>
            <a:endParaRPr lang="en-US"/>
          </a:p>
        </p:txBody>
      </p:sp>
    </p:spTree>
    <p:extLst>
      <p:ext uri="{BB962C8B-B14F-4D97-AF65-F5344CB8AC3E}">
        <p14:creationId xmlns:p14="http://schemas.microsoft.com/office/powerpoint/2010/main" val="15830243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Focus on the orange line – you can see that temperatures have already risen by about 2.5 degrees F over the last 50 years (this is for Massachusetts).  If you’re further north, you’ve probably warmed a bit more.  If you’re further south, you’ve probably warmed a bit less.</a:t>
            </a:r>
          </a:p>
        </p:txBody>
      </p:sp>
      <p:sp>
        <p:nvSpPr>
          <p:cNvPr id="4" name="Slide Number Placeholder 3"/>
          <p:cNvSpPr>
            <a:spLocks noGrp="1"/>
          </p:cNvSpPr>
          <p:nvPr>
            <p:ph type="sldNum" sz="quarter" idx="5"/>
          </p:nvPr>
        </p:nvSpPr>
        <p:spPr/>
        <p:txBody>
          <a:bodyPr/>
          <a:lstStyle/>
          <a:p>
            <a:fld id="{FDAF025C-FF0D-4231-A32F-83CBD28FF1CB}" type="slidenum">
              <a:rPr lang="en-US" smtClean="0"/>
              <a:t>91</a:t>
            </a:fld>
            <a:endParaRPr lang="en-US"/>
          </a:p>
        </p:txBody>
      </p:sp>
    </p:spTree>
    <p:extLst>
      <p:ext uri="{BB962C8B-B14F-4D97-AF65-F5344CB8AC3E}">
        <p14:creationId xmlns:p14="http://schemas.microsoft.com/office/powerpoint/2010/main" val="25326884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58EC9-CE46-DE74-D340-E804743C1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566EF-3461-D2E2-28D1-27DA5A79CB1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7551167-4603-8B66-85A1-42A95A332490}"/>
              </a:ext>
            </a:extLst>
          </p:cNvPr>
          <p:cNvSpPr>
            <a:spLocks noGrp="1"/>
          </p:cNvSpPr>
          <p:nvPr>
            <p:ph type="body" idx="1"/>
          </p:nvPr>
        </p:nvSpPr>
        <p:spPr/>
        <p:txBody>
          <a:bodyPr/>
          <a:lstStyle/>
          <a:p>
            <a:r>
              <a:rPr lang="en-US" dirty="0"/>
              <a:t>2-3 F is what we’ve already experienced. On average, this takes us 80-120 miles, or from Amherst to Port Jefferson on Long Island</a:t>
            </a:r>
          </a:p>
        </p:txBody>
      </p:sp>
      <p:sp>
        <p:nvSpPr>
          <p:cNvPr id="4" name="Slide Number Placeholder 3">
            <a:extLst>
              <a:ext uri="{FF2B5EF4-FFF2-40B4-BE49-F238E27FC236}">
                <a16:creationId xmlns:a16="http://schemas.microsoft.com/office/drawing/2014/main" id="{1247A7A9-185D-0225-A151-DB4665FD4187}"/>
              </a:ext>
            </a:extLst>
          </p:cNvPr>
          <p:cNvSpPr>
            <a:spLocks noGrp="1"/>
          </p:cNvSpPr>
          <p:nvPr>
            <p:ph type="sldNum" sz="quarter" idx="5"/>
          </p:nvPr>
        </p:nvSpPr>
        <p:spPr/>
        <p:txBody>
          <a:bodyPr/>
          <a:lstStyle/>
          <a:p>
            <a:fld id="{FDAF025C-FF0D-4231-A32F-83CBD28FF1CB}" type="slidenum">
              <a:rPr lang="en-US" smtClean="0"/>
              <a:t>92</a:t>
            </a:fld>
            <a:endParaRPr lang="en-US"/>
          </a:p>
        </p:txBody>
      </p:sp>
    </p:spTree>
    <p:extLst>
      <p:ext uri="{BB962C8B-B14F-4D97-AF65-F5344CB8AC3E}">
        <p14:creationId xmlns:p14="http://schemas.microsoft.com/office/powerpoint/2010/main" val="42863473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DD412-D876-01A4-AF93-78679C6AE5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A5D8BA-ED03-C10C-15EC-4E1A5FC937D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79CC04-FF92-F3D2-3B7A-18608DCB9A7C}"/>
              </a:ext>
            </a:extLst>
          </p:cNvPr>
          <p:cNvSpPr>
            <a:spLocks noGrp="1"/>
          </p:cNvSpPr>
          <p:nvPr>
            <p:ph type="body" idx="1"/>
          </p:nvPr>
        </p:nvSpPr>
        <p:spPr/>
        <p:txBody>
          <a:bodyPr/>
          <a:lstStyle/>
          <a:p>
            <a:r>
              <a:rPr lang="en-US" dirty="0"/>
              <a:t>Projected warming is for the end of the century (2080-2100). On average, this takes us 200-300 miles, or about the distance from Amherst to Atlantic City.</a:t>
            </a:r>
          </a:p>
        </p:txBody>
      </p:sp>
      <p:sp>
        <p:nvSpPr>
          <p:cNvPr id="4" name="Slide Number Placeholder 3">
            <a:extLst>
              <a:ext uri="{FF2B5EF4-FFF2-40B4-BE49-F238E27FC236}">
                <a16:creationId xmlns:a16="http://schemas.microsoft.com/office/drawing/2014/main" id="{25B603AA-90BF-75AD-19BF-4EC0AA4E314D}"/>
              </a:ext>
            </a:extLst>
          </p:cNvPr>
          <p:cNvSpPr>
            <a:spLocks noGrp="1"/>
          </p:cNvSpPr>
          <p:nvPr>
            <p:ph type="sldNum" sz="quarter" idx="5"/>
          </p:nvPr>
        </p:nvSpPr>
        <p:spPr/>
        <p:txBody>
          <a:bodyPr/>
          <a:lstStyle/>
          <a:p>
            <a:fld id="{FDAF025C-FF0D-4231-A32F-83CBD28FF1CB}" type="slidenum">
              <a:rPr lang="en-US" smtClean="0"/>
              <a:t>93</a:t>
            </a:fld>
            <a:endParaRPr lang="en-US"/>
          </a:p>
        </p:txBody>
      </p:sp>
    </p:spTree>
    <p:extLst>
      <p:ext uri="{BB962C8B-B14F-4D97-AF65-F5344CB8AC3E}">
        <p14:creationId xmlns:p14="http://schemas.microsoft.com/office/powerpoint/2010/main" val="36776909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3ABC3-E76A-9B29-A639-00F7E6E23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445EC-094D-1342-36BF-3149296A464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C807170-557A-FE29-6115-158331C6E1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BE1496-2E3C-7D10-06E1-8FEB11CC8DD7}"/>
              </a:ext>
            </a:extLst>
          </p:cNvPr>
          <p:cNvSpPr>
            <a:spLocks noGrp="1"/>
          </p:cNvSpPr>
          <p:nvPr>
            <p:ph type="sldNum" sz="quarter" idx="5"/>
          </p:nvPr>
        </p:nvSpPr>
        <p:spPr/>
        <p:txBody>
          <a:bodyPr/>
          <a:lstStyle/>
          <a:p>
            <a:fld id="{95048B01-2ADA-40AE-A2E0-58E6C5703A0D}" type="slidenum">
              <a:rPr lang="en-US" smtClean="0"/>
              <a:t>94</a:t>
            </a:fld>
            <a:endParaRPr lang="en-US"/>
          </a:p>
        </p:txBody>
      </p:sp>
    </p:spTree>
    <p:extLst>
      <p:ext uri="{BB962C8B-B14F-4D97-AF65-F5344CB8AC3E}">
        <p14:creationId xmlns:p14="http://schemas.microsoft.com/office/powerpoint/2010/main" val="27371377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69E6D-386B-A248-97C4-ADD23ABEA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D3D43-CBA3-C5D0-44D0-42AFD845611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AA164F-5BBC-4056-E107-2D718BDA23EA}"/>
              </a:ext>
            </a:extLst>
          </p:cNvPr>
          <p:cNvSpPr>
            <a:spLocks noGrp="1"/>
          </p:cNvSpPr>
          <p:nvPr>
            <p:ph type="body" idx="1"/>
          </p:nvPr>
        </p:nvSpPr>
        <p:spPr/>
        <p:txBody>
          <a:bodyPr>
            <a:normAutofit/>
          </a:bodyPr>
          <a:lstStyle/>
          <a:p>
            <a:r>
              <a:rPr lang="en-US" dirty="0"/>
              <a:t>First of many academic papers saying that this action is necessary in the face of rapid climate change – specifically for forests.  Since at least 2007 conservation biologists have been saying that we need to assist transitions of species and in particular expand genetic diversity guidelines to be able to move warm-adapted genotypes</a:t>
            </a:r>
          </a:p>
        </p:txBody>
      </p:sp>
      <p:sp>
        <p:nvSpPr>
          <p:cNvPr id="4" name="Slide Number Placeholder 3">
            <a:extLst>
              <a:ext uri="{FF2B5EF4-FFF2-40B4-BE49-F238E27FC236}">
                <a16:creationId xmlns:a16="http://schemas.microsoft.com/office/drawing/2014/main" id="{4F4179AD-4457-4951-1983-A3B34DF548E5}"/>
              </a:ext>
            </a:extLst>
          </p:cNvPr>
          <p:cNvSpPr>
            <a:spLocks noGrp="1"/>
          </p:cNvSpPr>
          <p:nvPr>
            <p:ph type="sldNum" sz="quarter" idx="10"/>
          </p:nvPr>
        </p:nvSpPr>
        <p:spPr/>
        <p:txBody>
          <a:bodyPr/>
          <a:lstStyle/>
          <a:p>
            <a:fld id="{C7A6F635-391E-4275-B772-252F5B86FDC4}" type="slidenum">
              <a:rPr lang="en-US" smtClean="0"/>
              <a:pPr/>
              <a:t>95</a:t>
            </a:fld>
            <a:endParaRPr lang="en-US"/>
          </a:p>
        </p:txBody>
      </p:sp>
    </p:spTree>
    <p:extLst>
      <p:ext uri="{BB962C8B-B14F-4D97-AF65-F5344CB8AC3E}">
        <p14:creationId xmlns:p14="http://schemas.microsoft.com/office/powerpoint/2010/main" val="36832753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C0F23-548F-D54B-4ECF-D2FBBBC076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7502F9-DB8B-4707-572A-AF3DDB3144D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0ED7DD-673D-B317-4DBD-0BE6766D4DCB}"/>
              </a:ext>
            </a:extLst>
          </p:cNvPr>
          <p:cNvSpPr>
            <a:spLocks noGrp="1"/>
          </p:cNvSpPr>
          <p:nvPr>
            <p:ph type="body" idx="1"/>
          </p:nvPr>
        </p:nvSpPr>
        <p:spPr/>
        <p:txBody>
          <a:bodyPr>
            <a:normAutofit/>
          </a:bodyPr>
          <a:lstStyle/>
          <a:p>
            <a:r>
              <a:rPr lang="en-US" dirty="0"/>
              <a:t>Standards for ecological restoration</a:t>
            </a:r>
          </a:p>
          <a:p>
            <a:r>
              <a:rPr lang="en-US" dirty="0"/>
              <a:t>This is science jargon speak meaning that we can’t use the historical genotypes, species, or communities as a reference for restoration in the context of climate change</a:t>
            </a:r>
          </a:p>
        </p:txBody>
      </p:sp>
      <p:sp>
        <p:nvSpPr>
          <p:cNvPr id="4" name="Slide Number Placeholder 3">
            <a:extLst>
              <a:ext uri="{FF2B5EF4-FFF2-40B4-BE49-F238E27FC236}">
                <a16:creationId xmlns:a16="http://schemas.microsoft.com/office/drawing/2014/main" id="{76638683-5727-F202-1E6E-23675E102572}"/>
              </a:ext>
            </a:extLst>
          </p:cNvPr>
          <p:cNvSpPr>
            <a:spLocks noGrp="1"/>
          </p:cNvSpPr>
          <p:nvPr>
            <p:ph type="sldNum" sz="quarter" idx="10"/>
          </p:nvPr>
        </p:nvSpPr>
        <p:spPr/>
        <p:txBody>
          <a:bodyPr/>
          <a:lstStyle/>
          <a:p>
            <a:fld id="{C7A6F635-391E-4275-B772-252F5B86FDC4}" type="slidenum">
              <a:rPr lang="en-US" smtClean="0"/>
              <a:pPr/>
              <a:t>96</a:t>
            </a:fld>
            <a:endParaRPr lang="en-US"/>
          </a:p>
        </p:txBody>
      </p:sp>
    </p:spTree>
    <p:extLst>
      <p:ext uri="{BB962C8B-B14F-4D97-AF65-F5344CB8AC3E}">
        <p14:creationId xmlns:p14="http://schemas.microsoft.com/office/powerpoint/2010/main" val="80693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1885F-7B30-B5AC-AD2D-5500679EEB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9F633B-F7BC-FAB0-2A30-2AFDE43BACC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967A7E6-4F0D-77BC-A780-EB0D49E0DE2F}"/>
              </a:ext>
            </a:extLst>
          </p:cNvPr>
          <p:cNvSpPr>
            <a:spLocks noGrp="1"/>
          </p:cNvSpPr>
          <p:nvPr>
            <p:ph type="body" idx="1"/>
          </p:nvPr>
        </p:nvSpPr>
        <p:spPr/>
        <p:txBody>
          <a:bodyPr>
            <a:normAutofit/>
          </a:bodyPr>
          <a:lstStyle/>
          <a:p>
            <a:r>
              <a:rPr lang="en-US" dirty="0"/>
              <a:t>In 2023, the US Fish &amp; Wildlife Service updated the rules associated with the endangered species act to allow for species to be restored not only within their historical range, but also into new ranges accounting for climate change</a:t>
            </a:r>
          </a:p>
        </p:txBody>
      </p:sp>
      <p:sp>
        <p:nvSpPr>
          <p:cNvPr id="4" name="Slide Number Placeholder 3">
            <a:extLst>
              <a:ext uri="{FF2B5EF4-FFF2-40B4-BE49-F238E27FC236}">
                <a16:creationId xmlns:a16="http://schemas.microsoft.com/office/drawing/2014/main" id="{1B902AC2-8E5F-9E30-C7CE-80FDDC942CF1}"/>
              </a:ext>
            </a:extLst>
          </p:cNvPr>
          <p:cNvSpPr>
            <a:spLocks noGrp="1"/>
          </p:cNvSpPr>
          <p:nvPr>
            <p:ph type="sldNum" sz="quarter" idx="10"/>
          </p:nvPr>
        </p:nvSpPr>
        <p:spPr/>
        <p:txBody>
          <a:bodyPr/>
          <a:lstStyle/>
          <a:p>
            <a:fld id="{C7A6F635-391E-4275-B772-252F5B86FDC4}" type="slidenum">
              <a:rPr lang="en-US" smtClean="0"/>
              <a:pPr/>
              <a:t>97</a:t>
            </a:fld>
            <a:endParaRPr lang="en-US"/>
          </a:p>
        </p:txBody>
      </p:sp>
    </p:spTree>
    <p:extLst>
      <p:ext uri="{BB962C8B-B14F-4D97-AF65-F5344CB8AC3E}">
        <p14:creationId xmlns:p14="http://schemas.microsoft.com/office/powerpoint/2010/main" val="31770188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63F8F-3282-C542-63BE-17C45BEA24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18D03-F605-8E40-B6D3-1D5D1433BF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F593540-FFA4-3889-0B7F-7937289DF58B}"/>
              </a:ext>
            </a:extLst>
          </p:cNvPr>
          <p:cNvSpPr>
            <a:spLocks noGrp="1"/>
          </p:cNvSpPr>
          <p:nvPr>
            <p:ph type="body" idx="1"/>
          </p:nvPr>
        </p:nvSpPr>
        <p:spPr/>
        <p:txBody>
          <a:bodyPr/>
          <a:lstStyle/>
          <a:p>
            <a:r>
              <a:rPr lang="en-US" dirty="0"/>
              <a:t>In our synthesis, we focused on three options for sourcing seeds for conservation or restoration – local, admixture, and climate-adjusted </a:t>
            </a:r>
            <a:r>
              <a:rPr lang="en-US" dirty="0" err="1"/>
              <a:t>provenancing</a:t>
            </a:r>
            <a:r>
              <a:rPr lang="en-US" dirty="0"/>
              <a:t>.</a:t>
            </a:r>
          </a:p>
        </p:txBody>
      </p:sp>
      <p:sp>
        <p:nvSpPr>
          <p:cNvPr id="4" name="Slide Number Placeholder 3">
            <a:extLst>
              <a:ext uri="{FF2B5EF4-FFF2-40B4-BE49-F238E27FC236}">
                <a16:creationId xmlns:a16="http://schemas.microsoft.com/office/drawing/2014/main" id="{2FD454B6-1026-E90E-6980-BA208FB84A70}"/>
              </a:ext>
            </a:extLst>
          </p:cNvPr>
          <p:cNvSpPr>
            <a:spLocks noGrp="1"/>
          </p:cNvSpPr>
          <p:nvPr>
            <p:ph type="sldNum" sz="quarter" idx="5"/>
          </p:nvPr>
        </p:nvSpPr>
        <p:spPr/>
        <p:txBody>
          <a:bodyPr/>
          <a:lstStyle/>
          <a:p>
            <a:fld id="{95048B01-2ADA-40AE-A2E0-58E6C5703A0D}" type="slidenum">
              <a:rPr lang="en-US" smtClean="0"/>
              <a:t>98</a:t>
            </a:fld>
            <a:endParaRPr lang="en-US"/>
          </a:p>
        </p:txBody>
      </p:sp>
    </p:spTree>
    <p:extLst>
      <p:ext uri="{BB962C8B-B14F-4D97-AF65-F5344CB8AC3E}">
        <p14:creationId xmlns:p14="http://schemas.microsoft.com/office/powerpoint/2010/main" val="26788835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79DDE-FC24-5E8C-C9CF-59D66279E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45F15-495F-D5B1-B172-B0C7B7481F5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198A99D-8897-4E55-0269-C3ADC6000EA3}"/>
              </a:ext>
            </a:extLst>
          </p:cNvPr>
          <p:cNvSpPr>
            <a:spLocks noGrp="1"/>
          </p:cNvSpPr>
          <p:nvPr>
            <p:ph type="body" idx="1"/>
          </p:nvPr>
        </p:nvSpPr>
        <p:spPr/>
        <p:txBody>
          <a:bodyPr/>
          <a:lstStyle/>
          <a:p>
            <a:r>
              <a:rPr lang="en-US" dirty="0"/>
              <a:t>Local </a:t>
            </a:r>
            <a:r>
              <a:rPr lang="en-US" dirty="0" err="1"/>
              <a:t>provenancing</a:t>
            </a:r>
            <a:r>
              <a:rPr lang="en-US" dirty="0"/>
              <a:t>, seeds are sourced locally within the geographic or ecological region of the restoration site (so this is how restoration has historically been done)</a:t>
            </a:r>
          </a:p>
        </p:txBody>
      </p:sp>
      <p:sp>
        <p:nvSpPr>
          <p:cNvPr id="4" name="Slide Number Placeholder 3">
            <a:extLst>
              <a:ext uri="{FF2B5EF4-FFF2-40B4-BE49-F238E27FC236}">
                <a16:creationId xmlns:a16="http://schemas.microsoft.com/office/drawing/2014/main" id="{A627A224-78FB-B97E-5E31-0DF41E1BE4DD}"/>
              </a:ext>
            </a:extLst>
          </p:cNvPr>
          <p:cNvSpPr>
            <a:spLocks noGrp="1"/>
          </p:cNvSpPr>
          <p:nvPr>
            <p:ph type="sldNum" sz="quarter" idx="5"/>
          </p:nvPr>
        </p:nvSpPr>
        <p:spPr/>
        <p:txBody>
          <a:bodyPr/>
          <a:lstStyle/>
          <a:p>
            <a:fld id="{95048B01-2ADA-40AE-A2E0-58E6C5703A0D}" type="slidenum">
              <a:rPr lang="en-US" smtClean="0"/>
              <a:t>99</a:t>
            </a:fld>
            <a:endParaRPr lang="en-US"/>
          </a:p>
        </p:txBody>
      </p:sp>
    </p:spTree>
    <p:extLst>
      <p:ext uri="{BB962C8B-B14F-4D97-AF65-F5344CB8AC3E}">
        <p14:creationId xmlns:p14="http://schemas.microsoft.com/office/powerpoint/2010/main" val="217893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1"/>
            <a:ext cx="17041200" cy="1145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rmAutofit/>
          </a:bodyPr>
          <a:lstStyle>
            <a:lvl1pPr marL="914378" lvl="0" indent="-685784">
              <a:spcBef>
                <a:spcPts val="0"/>
              </a:spcBef>
              <a:spcAft>
                <a:spcPts val="0"/>
              </a:spcAft>
              <a:buSzPts val="1800"/>
              <a:buChar char="●"/>
              <a:defRPr/>
            </a:lvl1pPr>
            <a:lvl2pPr marL="1828755" lvl="1" indent="-634985">
              <a:spcBef>
                <a:spcPts val="0"/>
              </a:spcBef>
              <a:spcAft>
                <a:spcPts val="0"/>
              </a:spcAft>
              <a:buSzPts val="1400"/>
              <a:buChar char="○"/>
              <a:defRPr/>
            </a:lvl2pPr>
            <a:lvl3pPr marL="2743131" lvl="2" indent="-634985">
              <a:spcBef>
                <a:spcPts val="0"/>
              </a:spcBef>
              <a:spcAft>
                <a:spcPts val="0"/>
              </a:spcAft>
              <a:buSzPts val="1400"/>
              <a:buChar char="■"/>
              <a:defRPr/>
            </a:lvl3pPr>
            <a:lvl4pPr marL="3657509" lvl="3" indent="-634985">
              <a:spcBef>
                <a:spcPts val="0"/>
              </a:spcBef>
              <a:spcAft>
                <a:spcPts val="0"/>
              </a:spcAft>
              <a:buSzPts val="1400"/>
              <a:buChar char="●"/>
              <a:defRPr/>
            </a:lvl4pPr>
            <a:lvl5pPr marL="4571886" lvl="4" indent="-634985">
              <a:spcBef>
                <a:spcPts val="0"/>
              </a:spcBef>
              <a:spcAft>
                <a:spcPts val="0"/>
              </a:spcAft>
              <a:buSzPts val="1400"/>
              <a:buChar char="○"/>
              <a:defRPr/>
            </a:lvl5pPr>
            <a:lvl6pPr marL="5486264" lvl="5" indent="-634985">
              <a:spcBef>
                <a:spcPts val="0"/>
              </a:spcBef>
              <a:spcAft>
                <a:spcPts val="0"/>
              </a:spcAft>
              <a:buSzPts val="1400"/>
              <a:buChar char="■"/>
              <a:defRPr/>
            </a:lvl6pPr>
            <a:lvl7pPr marL="6400640" lvl="6" indent="-634985">
              <a:spcBef>
                <a:spcPts val="0"/>
              </a:spcBef>
              <a:spcAft>
                <a:spcPts val="0"/>
              </a:spcAft>
              <a:buSzPts val="1400"/>
              <a:buChar char="●"/>
              <a:defRPr/>
            </a:lvl7pPr>
            <a:lvl8pPr marL="7315017" lvl="7" indent="-634985">
              <a:spcBef>
                <a:spcPts val="0"/>
              </a:spcBef>
              <a:spcAft>
                <a:spcPts val="0"/>
              </a:spcAft>
              <a:buSzPts val="1400"/>
              <a:buChar char="○"/>
              <a:defRPr/>
            </a:lvl8pPr>
            <a:lvl9pPr marL="8229395" lvl="8" indent="-634985">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6944917" y="9326435"/>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626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187D-9E84-FF52-1629-64B689C4A02E}"/>
              </a:ext>
            </a:extLst>
          </p:cNvPr>
          <p:cNvSpPr>
            <a:spLocks noGrp="1"/>
          </p:cNvSpPr>
          <p:nvPr>
            <p:ph type="ctrTitle"/>
          </p:nvPr>
        </p:nvSpPr>
        <p:spPr>
          <a:xfrm>
            <a:off x="2286000" y="1683544"/>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2D7BA860-FB3C-9EAD-AF00-AABF5640177C}"/>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EA15F977-A43C-95E5-0825-BB33B584E930}"/>
              </a:ext>
            </a:extLst>
          </p:cNvPr>
          <p:cNvSpPr>
            <a:spLocks noGrp="1"/>
          </p:cNvSpPr>
          <p:nvPr>
            <p:ph type="dt" sz="half" idx="10"/>
          </p:nvPr>
        </p:nvSpPr>
        <p:spPr/>
        <p:txBody>
          <a:bodyPr/>
          <a:lstStyle/>
          <a:p>
            <a:fld id="{D4EAEC7D-31E3-4DB7-B7F7-E3F45F35914D}" type="datetimeFigureOut">
              <a:rPr lang="en-US" smtClean="0"/>
              <a:t>12/30/25</a:t>
            </a:fld>
            <a:endParaRPr lang="en-US"/>
          </a:p>
        </p:txBody>
      </p:sp>
      <p:sp>
        <p:nvSpPr>
          <p:cNvPr id="5" name="Footer Placeholder 4">
            <a:extLst>
              <a:ext uri="{FF2B5EF4-FFF2-40B4-BE49-F238E27FC236}">
                <a16:creationId xmlns:a16="http://schemas.microsoft.com/office/drawing/2014/main" id="{BF20B122-DA1F-3324-0409-D9C781681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F83EA-A9CB-95B6-DF76-E87F32C707A4}"/>
              </a:ext>
            </a:extLst>
          </p:cNvPr>
          <p:cNvSpPr>
            <a:spLocks noGrp="1"/>
          </p:cNvSpPr>
          <p:nvPr>
            <p:ph type="sldNum" sz="quarter" idx="12"/>
          </p:nvPr>
        </p:nvSpPr>
        <p:spPr/>
        <p:txBody>
          <a:bodyPr/>
          <a:lstStyle/>
          <a:p>
            <a:fld id="{42FFB47A-3C49-4EF9-B2DC-BD599B2E252F}" type="slidenum">
              <a:rPr lang="en-US" smtClean="0"/>
              <a:t>‹#›</a:t>
            </a:fld>
            <a:endParaRPr lang="en-US"/>
          </a:p>
        </p:txBody>
      </p:sp>
    </p:spTree>
    <p:extLst>
      <p:ext uri="{BB962C8B-B14F-4D97-AF65-F5344CB8AC3E}">
        <p14:creationId xmlns:p14="http://schemas.microsoft.com/office/powerpoint/2010/main" val="27948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3" Type="http://schemas.openxmlformats.org/officeDocument/2006/relationships/image" Target="../media/image4.jpg"/><Relationship Id="rId7" Type="http://schemas.openxmlformats.org/officeDocument/2006/relationships/diagramQuickStyle" Target="../diagrams/quickStyle2.xml"/><Relationship Id="rId12" Type="http://schemas.openxmlformats.org/officeDocument/2006/relationships/diagramQuickStyle" Target="../diagrams/quickStyle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0" Type="http://schemas.openxmlformats.org/officeDocument/2006/relationships/diagramData" Target="../diagrams/data3.xml"/><Relationship Id="rId4" Type="http://schemas.openxmlformats.org/officeDocument/2006/relationships/image" Target="../media/image13.jpeg"/><Relationship Id="rId9" Type="http://schemas.microsoft.com/office/2007/relationships/diagramDrawing" Target="../diagrams/drawing2.xml"/><Relationship Id="rId14" Type="http://schemas.microsoft.com/office/2007/relationships/diagramDrawing" Target="../diagrams/drawing3.xml"/></Relationships>
</file>

<file path=ppt/slides/_rels/slide10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0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0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0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0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0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42.jpeg"/><Relationship Id="rId4" Type="http://schemas.openxmlformats.org/officeDocument/2006/relationships/image" Target="../media/image141.png"/></Relationships>
</file>

<file path=ppt/slides/_rels/slide10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10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10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18" Type="http://schemas.openxmlformats.org/officeDocument/2006/relationships/diagramColors" Target="../diagrams/colors6.xml"/><Relationship Id="rId3" Type="http://schemas.openxmlformats.org/officeDocument/2006/relationships/image" Target="../media/image4.jpg"/><Relationship Id="rId7" Type="http://schemas.openxmlformats.org/officeDocument/2006/relationships/diagramQuickStyle" Target="../diagrams/quickStyle4.xml"/><Relationship Id="rId12" Type="http://schemas.openxmlformats.org/officeDocument/2006/relationships/diagramQuickStyle" Target="../diagrams/quickStyle5.xml"/><Relationship Id="rId17" Type="http://schemas.openxmlformats.org/officeDocument/2006/relationships/diagramQuickStyle" Target="../diagrams/quickStyle6.xml"/><Relationship Id="rId2" Type="http://schemas.openxmlformats.org/officeDocument/2006/relationships/notesSlide" Target="../notesSlides/notesSlide11.xml"/><Relationship Id="rId16" Type="http://schemas.openxmlformats.org/officeDocument/2006/relationships/diagramLayout" Target="../diagrams/layout6.xml"/><Relationship Id="rId1" Type="http://schemas.openxmlformats.org/officeDocument/2006/relationships/slideLayout" Target="../slideLayouts/slideLayout1.xml"/><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5" Type="http://schemas.openxmlformats.org/officeDocument/2006/relationships/diagramData" Target="../diagrams/data6.xml"/><Relationship Id="rId10" Type="http://schemas.openxmlformats.org/officeDocument/2006/relationships/diagramData" Target="../diagrams/data5.xml"/><Relationship Id="rId19" Type="http://schemas.microsoft.com/office/2007/relationships/diagramDrawing" Target="../diagrams/drawing6.xml"/><Relationship Id="rId4" Type="http://schemas.openxmlformats.org/officeDocument/2006/relationships/image" Target="../media/image13.jpeg"/><Relationship Id="rId9" Type="http://schemas.microsoft.com/office/2007/relationships/diagramDrawing" Target="../diagrams/drawing4.xml"/><Relationship Id="rId14" Type="http://schemas.microsoft.com/office/2007/relationships/diagramDrawing" Target="../diagrams/drawing5.xml"/></Relationships>
</file>

<file path=ppt/slides/_rels/slide1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0.xml"/><Relationship Id="rId1" Type="http://schemas.openxmlformats.org/officeDocument/2006/relationships/slideLayout" Target="../slideLayouts/slideLayout11.xml"/><Relationship Id="rId4" Type="http://schemas.openxmlformats.org/officeDocument/2006/relationships/image" Target="../media/image144.png"/></Relationships>
</file>

<file path=ppt/slides/_rels/slide1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22.png"/></Relationships>
</file>

<file path=ppt/slides/_rels/slide1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22.png"/></Relationships>
</file>

<file path=ppt/slides/_rels/slide1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149.jp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diagramColors" Target="../diagrams/colors8.xml"/><Relationship Id="rId18" Type="http://schemas.openxmlformats.org/officeDocument/2006/relationships/diagramColors" Target="../diagrams/colors9.xml"/><Relationship Id="rId3" Type="http://schemas.openxmlformats.org/officeDocument/2006/relationships/image" Target="../media/image4.jpg"/><Relationship Id="rId21" Type="http://schemas.openxmlformats.org/officeDocument/2006/relationships/diagramLayout" Target="../diagrams/layout10.xml"/><Relationship Id="rId7" Type="http://schemas.openxmlformats.org/officeDocument/2006/relationships/diagramQuickStyle" Target="../diagrams/quickStyle7.xml"/><Relationship Id="rId12" Type="http://schemas.openxmlformats.org/officeDocument/2006/relationships/diagramQuickStyle" Target="../diagrams/quickStyle8.xml"/><Relationship Id="rId17" Type="http://schemas.openxmlformats.org/officeDocument/2006/relationships/diagramQuickStyle" Target="../diagrams/quickStyle9.xml"/><Relationship Id="rId2" Type="http://schemas.openxmlformats.org/officeDocument/2006/relationships/notesSlide" Target="../notesSlides/notesSlide12.xml"/><Relationship Id="rId16" Type="http://schemas.openxmlformats.org/officeDocument/2006/relationships/diagramLayout" Target="../diagrams/layout9.xml"/><Relationship Id="rId20" Type="http://schemas.openxmlformats.org/officeDocument/2006/relationships/diagramData" Target="../diagrams/data10.xml"/><Relationship Id="rId1" Type="http://schemas.openxmlformats.org/officeDocument/2006/relationships/slideLayout" Target="../slideLayouts/slideLayout1.xml"/><Relationship Id="rId6" Type="http://schemas.openxmlformats.org/officeDocument/2006/relationships/diagramLayout" Target="../diagrams/layout7.xml"/><Relationship Id="rId11" Type="http://schemas.openxmlformats.org/officeDocument/2006/relationships/diagramLayout" Target="../diagrams/layout8.xml"/><Relationship Id="rId24" Type="http://schemas.microsoft.com/office/2007/relationships/diagramDrawing" Target="../diagrams/drawing10.xml"/><Relationship Id="rId5" Type="http://schemas.openxmlformats.org/officeDocument/2006/relationships/diagramData" Target="../diagrams/data7.xml"/><Relationship Id="rId15" Type="http://schemas.openxmlformats.org/officeDocument/2006/relationships/diagramData" Target="../diagrams/data9.xml"/><Relationship Id="rId23" Type="http://schemas.openxmlformats.org/officeDocument/2006/relationships/diagramColors" Target="../diagrams/colors10.xml"/><Relationship Id="rId10" Type="http://schemas.openxmlformats.org/officeDocument/2006/relationships/diagramData" Target="../diagrams/data8.xml"/><Relationship Id="rId19" Type="http://schemas.microsoft.com/office/2007/relationships/diagramDrawing" Target="../diagrams/drawing9.xml"/><Relationship Id="rId4" Type="http://schemas.openxmlformats.org/officeDocument/2006/relationships/image" Target="../media/image13.jpeg"/><Relationship Id="rId9" Type="http://schemas.microsoft.com/office/2007/relationships/diagramDrawing" Target="../diagrams/drawing7.xml"/><Relationship Id="rId14" Type="http://schemas.microsoft.com/office/2007/relationships/diagramDrawing" Target="../diagrams/drawing8.xml"/><Relationship Id="rId22"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diagramColors" Target="../diagrams/colors12.xml"/><Relationship Id="rId18" Type="http://schemas.openxmlformats.org/officeDocument/2006/relationships/diagramColors" Target="../diagrams/colors13.xml"/><Relationship Id="rId26" Type="http://schemas.openxmlformats.org/officeDocument/2006/relationships/diagramLayout" Target="../diagrams/layout15.xml"/><Relationship Id="rId3" Type="http://schemas.openxmlformats.org/officeDocument/2006/relationships/image" Target="../media/image4.jpg"/><Relationship Id="rId21" Type="http://schemas.openxmlformats.org/officeDocument/2006/relationships/diagramLayout" Target="../diagrams/layout14.xml"/><Relationship Id="rId7" Type="http://schemas.openxmlformats.org/officeDocument/2006/relationships/diagramQuickStyle" Target="../diagrams/quickStyle11.xml"/><Relationship Id="rId12" Type="http://schemas.openxmlformats.org/officeDocument/2006/relationships/diagramQuickStyle" Target="../diagrams/quickStyle12.xml"/><Relationship Id="rId17" Type="http://schemas.openxmlformats.org/officeDocument/2006/relationships/diagramQuickStyle" Target="../diagrams/quickStyle13.xml"/><Relationship Id="rId25" Type="http://schemas.openxmlformats.org/officeDocument/2006/relationships/diagramData" Target="../diagrams/data15.xml"/><Relationship Id="rId2" Type="http://schemas.openxmlformats.org/officeDocument/2006/relationships/notesSlide" Target="../notesSlides/notesSlide13.xml"/><Relationship Id="rId16" Type="http://schemas.openxmlformats.org/officeDocument/2006/relationships/diagramLayout" Target="../diagrams/layout13.xml"/><Relationship Id="rId20" Type="http://schemas.openxmlformats.org/officeDocument/2006/relationships/diagramData" Target="../diagrams/data14.xml"/><Relationship Id="rId29" Type="http://schemas.microsoft.com/office/2007/relationships/diagramDrawing" Target="../diagrams/drawing15.xml"/><Relationship Id="rId1" Type="http://schemas.openxmlformats.org/officeDocument/2006/relationships/slideLayout" Target="../slideLayouts/slideLayout1.xml"/><Relationship Id="rId6" Type="http://schemas.openxmlformats.org/officeDocument/2006/relationships/diagramLayout" Target="../diagrams/layout11.xml"/><Relationship Id="rId11" Type="http://schemas.openxmlformats.org/officeDocument/2006/relationships/diagramLayout" Target="../diagrams/layout12.xml"/><Relationship Id="rId24" Type="http://schemas.microsoft.com/office/2007/relationships/diagramDrawing" Target="../diagrams/drawing14.xml"/><Relationship Id="rId5" Type="http://schemas.openxmlformats.org/officeDocument/2006/relationships/diagramData" Target="../diagrams/data11.xml"/><Relationship Id="rId15" Type="http://schemas.openxmlformats.org/officeDocument/2006/relationships/diagramData" Target="../diagrams/data13.xml"/><Relationship Id="rId23" Type="http://schemas.openxmlformats.org/officeDocument/2006/relationships/diagramColors" Target="../diagrams/colors14.xml"/><Relationship Id="rId28" Type="http://schemas.openxmlformats.org/officeDocument/2006/relationships/diagramColors" Target="../diagrams/colors15.xml"/><Relationship Id="rId10" Type="http://schemas.openxmlformats.org/officeDocument/2006/relationships/diagramData" Target="../diagrams/data12.xml"/><Relationship Id="rId19" Type="http://schemas.microsoft.com/office/2007/relationships/diagramDrawing" Target="../diagrams/drawing13.xml"/><Relationship Id="rId4" Type="http://schemas.openxmlformats.org/officeDocument/2006/relationships/image" Target="../media/image13.jpeg"/><Relationship Id="rId9" Type="http://schemas.microsoft.com/office/2007/relationships/diagramDrawing" Target="../diagrams/drawing11.xml"/><Relationship Id="rId14" Type="http://schemas.microsoft.com/office/2007/relationships/diagramDrawing" Target="../diagrams/drawing12.xml"/><Relationship Id="rId22" Type="http://schemas.openxmlformats.org/officeDocument/2006/relationships/diagramQuickStyle" Target="../diagrams/quickStyle14.xml"/><Relationship Id="rId27" Type="http://schemas.openxmlformats.org/officeDocument/2006/relationships/diagramQuickStyle" Target="../diagrams/quickStyle15.xml"/></Relationships>
</file>

<file path=ppt/slides/_rels/slide14.xml.rels><?xml version="1.0" encoding="UTF-8" standalone="yes"?>
<Relationships xmlns="http://schemas.openxmlformats.org/package/2006/relationships"><Relationship Id="rId13" Type="http://schemas.openxmlformats.org/officeDocument/2006/relationships/diagramColors" Target="../diagrams/colors17.xml"/><Relationship Id="rId18" Type="http://schemas.openxmlformats.org/officeDocument/2006/relationships/diagramColors" Target="../diagrams/colors18.xml"/><Relationship Id="rId26" Type="http://schemas.openxmlformats.org/officeDocument/2006/relationships/diagramLayout" Target="../diagrams/layout20.xml"/><Relationship Id="rId3" Type="http://schemas.openxmlformats.org/officeDocument/2006/relationships/image" Target="../media/image4.jpg"/><Relationship Id="rId21" Type="http://schemas.openxmlformats.org/officeDocument/2006/relationships/diagramLayout" Target="../diagrams/layout19.xml"/><Relationship Id="rId34" Type="http://schemas.microsoft.com/office/2007/relationships/diagramDrawing" Target="../diagrams/drawing21.xml"/><Relationship Id="rId7" Type="http://schemas.openxmlformats.org/officeDocument/2006/relationships/diagramQuickStyle" Target="../diagrams/quickStyle16.xml"/><Relationship Id="rId12" Type="http://schemas.openxmlformats.org/officeDocument/2006/relationships/diagramQuickStyle" Target="../diagrams/quickStyle17.xml"/><Relationship Id="rId17" Type="http://schemas.openxmlformats.org/officeDocument/2006/relationships/diagramQuickStyle" Target="../diagrams/quickStyle18.xml"/><Relationship Id="rId25" Type="http://schemas.openxmlformats.org/officeDocument/2006/relationships/diagramData" Target="../diagrams/data20.xml"/><Relationship Id="rId33" Type="http://schemas.openxmlformats.org/officeDocument/2006/relationships/diagramColors" Target="../diagrams/colors21.xml"/><Relationship Id="rId2" Type="http://schemas.openxmlformats.org/officeDocument/2006/relationships/notesSlide" Target="../notesSlides/notesSlide14.xml"/><Relationship Id="rId16" Type="http://schemas.openxmlformats.org/officeDocument/2006/relationships/diagramLayout" Target="../diagrams/layout18.xml"/><Relationship Id="rId20" Type="http://schemas.openxmlformats.org/officeDocument/2006/relationships/diagramData" Target="../diagrams/data19.xml"/><Relationship Id="rId29" Type="http://schemas.microsoft.com/office/2007/relationships/diagramDrawing" Target="../diagrams/drawing20.xml"/><Relationship Id="rId1" Type="http://schemas.openxmlformats.org/officeDocument/2006/relationships/slideLayout" Target="../slideLayouts/slideLayout1.xml"/><Relationship Id="rId6" Type="http://schemas.openxmlformats.org/officeDocument/2006/relationships/diagramLayout" Target="../diagrams/layout16.xml"/><Relationship Id="rId11" Type="http://schemas.openxmlformats.org/officeDocument/2006/relationships/diagramLayout" Target="../diagrams/layout17.xml"/><Relationship Id="rId24" Type="http://schemas.microsoft.com/office/2007/relationships/diagramDrawing" Target="../diagrams/drawing19.xml"/><Relationship Id="rId32" Type="http://schemas.openxmlformats.org/officeDocument/2006/relationships/diagramQuickStyle" Target="../diagrams/quickStyle21.xml"/><Relationship Id="rId5" Type="http://schemas.openxmlformats.org/officeDocument/2006/relationships/diagramData" Target="../diagrams/data16.xml"/><Relationship Id="rId15" Type="http://schemas.openxmlformats.org/officeDocument/2006/relationships/diagramData" Target="../diagrams/data18.xml"/><Relationship Id="rId23" Type="http://schemas.openxmlformats.org/officeDocument/2006/relationships/diagramColors" Target="../diagrams/colors19.xml"/><Relationship Id="rId28" Type="http://schemas.openxmlformats.org/officeDocument/2006/relationships/diagramColors" Target="../diagrams/colors20.xml"/><Relationship Id="rId10" Type="http://schemas.openxmlformats.org/officeDocument/2006/relationships/diagramData" Target="../diagrams/data17.xml"/><Relationship Id="rId19" Type="http://schemas.microsoft.com/office/2007/relationships/diagramDrawing" Target="../diagrams/drawing18.xml"/><Relationship Id="rId31" Type="http://schemas.openxmlformats.org/officeDocument/2006/relationships/diagramLayout" Target="../diagrams/layout21.xml"/><Relationship Id="rId4" Type="http://schemas.openxmlformats.org/officeDocument/2006/relationships/image" Target="../media/image13.jpeg"/><Relationship Id="rId9" Type="http://schemas.microsoft.com/office/2007/relationships/diagramDrawing" Target="../diagrams/drawing16.xml"/><Relationship Id="rId14" Type="http://schemas.microsoft.com/office/2007/relationships/diagramDrawing" Target="../diagrams/drawing17.xml"/><Relationship Id="rId22" Type="http://schemas.openxmlformats.org/officeDocument/2006/relationships/diagramQuickStyle" Target="../diagrams/quickStyle19.xml"/><Relationship Id="rId27" Type="http://schemas.openxmlformats.org/officeDocument/2006/relationships/diagramQuickStyle" Target="../diagrams/quickStyle20.xml"/><Relationship Id="rId30" Type="http://schemas.openxmlformats.org/officeDocument/2006/relationships/diagramData" Target="../diagrams/data21.xml"/><Relationship Id="rId8" Type="http://schemas.openxmlformats.org/officeDocument/2006/relationships/diagramColors" Target="../diagrams/colors16.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4.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12.jp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8.jpg"/><Relationship Id="rId4" Type="http://schemas.openxmlformats.org/officeDocument/2006/relationships/image" Target="../media/image47.jp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12.jpg"/></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8.jpeg"/><Relationship Id="rId4" Type="http://schemas.openxmlformats.org/officeDocument/2006/relationships/image" Target="../media/image57.jpeg"/></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8.jpeg"/><Relationship Id="rId4"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8.jpeg"/><Relationship Id="rId5" Type="http://schemas.openxmlformats.org/officeDocument/2006/relationships/image" Target="../media/image60.png"/><Relationship Id="rId4" Type="http://schemas.openxmlformats.org/officeDocument/2006/relationships/image" Target="../media/image59.jpeg"/></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58.jpe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61.png"/><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jpg"/><Relationship Id="rId7" Type="http://schemas.openxmlformats.org/officeDocument/2006/relationships/image" Target="../media/image68.png"/><Relationship Id="rId12" Type="http://schemas.openxmlformats.org/officeDocument/2006/relationships/image" Target="../media/image73.jp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75.jpeg"/></Relationships>
</file>

<file path=ppt/slides/_rels/slide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5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jpeg"/><Relationship Id="rId3" Type="http://schemas.openxmlformats.org/officeDocument/2006/relationships/image" Target="../media/image4.jpg"/><Relationship Id="rId7" Type="http://schemas.openxmlformats.org/officeDocument/2006/relationships/image" Target="../media/image82.png"/><Relationship Id="rId12" Type="http://schemas.openxmlformats.org/officeDocument/2006/relationships/image" Target="../media/image86.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jpeg"/><Relationship Id="rId5" Type="http://schemas.openxmlformats.org/officeDocument/2006/relationships/image" Target="../media/image80.svg"/><Relationship Id="rId10" Type="http://schemas.openxmlformats.org/officeDocument/2006/relationships/image" Target="../media/image84.png"/><Relationship Id="rId4" Type="http://schemas.openxmlformats.org/officeDocument/2006/relationships/image" Target="../media/image79.png"/><Relationship Id="rId9"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0.sv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90.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89.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0.sv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0.sv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0.sv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0.sv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80.sv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80.svg"/></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0.sv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80.sv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80.sv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80.sv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4.jpg"/><Relationship Id="rId7"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96.png"/><Relationship Id="rId5" Type="http://schemas.microsoft.com/office/2007/relationships/hdphoto" Target="../media/hdphoto2.wdp"/><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4.jpg"/><Relationship Id="rId7" Type="http://schemas.openxmlformats.org/officeDocument/2006/relationships/image" Target="../media/image100.jpeg"/><Relationship Id="rId12"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80.svg"/><Relationship Id="rId5" Type="http://schemas.openxmlformats.org/officeDocument/2006/relationships/image" Target="../media/image98.jpeg"/><Relationship Id="rId10" Type="http://schemas.openxmlformats.org/officeDocument/2006/relationships/image" Target="../media/image79.png"/><Relationship Id="rId4" Type="http://schemas.openxmlformats.org/officeDocument/2006/relationships/image" Target="../media/image97.png"/><Relationship Id="rId9"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05.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80.sv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0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80.svg"/><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jpeg"/></Relationships>
</file>

<file path=ppt/slides/_rels/slide77.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4.jpg"/><Relationship Id="rId7"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jpeg"/><Relationship Id="rId9" Type="http://schemas.openxmlformats.org/officeDocument/2006/relationships/image" Target="../media/image112.jpeg"/></Relationships>
</file>

<file path=ppt/slides/_rels/slide78.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4.jpg"/><Relationship Id="rId7" Type="http://schemas.openxmlformats.org/officeDocument/2006/relationships/image" Target="../media/image110.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jpeg"/><Relationship Id="rId4" Type="http://schemas.openxmlformats.org/officeDocument/2006/relationships/image" Target="../media/image107.jpeg"/><Relationship Id="rId9" Type="http://schemas.openxmlformats.org/officeDocument/2006/relationships/image" Target="../media/image112.jpeg"/></Relationships>
</file>

<file path=ppt/slides/_rels/slide79.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4.jpg"/><Relationship Id="rId7"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jpeg"/><Relationship Id="rId4" Type="http://schemas.openxmlformats.org/officeDocument/2006/relationships/image" Target="../media/image107.jpeg"/><Relationship Id="rId9" Type="http://schemas.openxmlformats.org/officeDocument/2006/relationships/image" Target="../media/image112.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8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16.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115.jpeg"/></Relationships>
</file>

<file path=ppt/slides/_rels/slide8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4.jpg"/><Relationship Id="rId7" Type="http://schemas.openxmlformats.org/officeDocument/2006/relationships/image" Target="../media/image11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80.svg"/><Relationship Id="rId10" Type="http://schemas.openxmlformats.org/officeDocument/2006/relationships/image" Target="../media/image121.png"/><Relationship Id="rId4" Type="http://schemas.openxmlformats.org/officeDocument/2006/relationships/image" Target="../media/image79.png"/><Relationship Id="rId9"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8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8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24.jpg"/></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25.jpg"/></Relationships>
</file>

<file path=ppt/slides/_rels/slide8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26.jpg"/></Relationships>
</file>

<file path=ppt/slides/_rels/slide8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27.jpg"/></Relationships>
</file>

<file path=ppt/slides/_rels/slide8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28.jpg"/></Relationships>
</file>

<file path=ppt/slides/_rels/slide8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26.jpg"/><Relationship Id="rId4" Type="http://schemas.openxmlformats.org/officeDocument/2006/relationships/image" Target="../media/image127.jp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jp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3.jpeg"/><Relationship Id="rId9" Type="http://schemas.microsoft.com/office/2007/relationships/diagramDrawing" Target="../diagrams/drawing1.xml"/></Relationships>
</file>

<file path=ppt/slides/_rels/slide9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6.xml"/><Relationship Id="rId5" Type="http://schemas.openxmlformats.org/officeDocument/2006/relationships/image" Target="../media/image130.jpg"/><Relationship Id="rId4" Type="http://schemas.openxmlformats.org/officeDocument/2006/relationships/image" Target="../media/image129.jpg"/></Relationships>
</file>

<file path=ppt/slides/_rels/slide9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1.xml"/><Relationship Id="rId1" Type="http://schemas.openxmlformats.org/officeDocument/2006/relationships/slideLayout" Target="../slideLayouts/slideLayout6.xml"/><Relationship Id="rId5" Type="http://schemas.openxmlformats.org/officeDocument/2006/relationships/image" Target="../media/image131.png"/><Relationship Id="rId4" Type="http://schemas.openxmlformats.org/officeDocument/2006/relationships/image" Target="../media/image36.jpg"/></Relationships>
</file>

<file path=ppt/slides/_rels/slide9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2.xml"/><Relationship Id="rId1" Type="http://schemas.openxmlformats.org/officeDocument/2006/relationships/slideLayout" Target="../slideLayouts/slideLayout6.xml"/><Relationship Id="rId5" Type="http://schemas.openxmlformats.org/officeDocument/2006/relationships/image" Target="../media/image133.jpg"/><Relationship Id="rId4" Type="http://schemas.openxmlformats.org/officeDocument/2006/relationships/image" Target="../media/image132.jpg"/></Relationships>
</file>

<file path=ppt/slides/_rels/slide9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3.xml"/><Relationship Id="rId1" Type="http://schemas.openxmlformats.org/officeDocument/2006/relationships/slideLayout" Target="../slideLayouts/slideLayout6.xml"/><Relationship Id="rId5" Type="http://schemas.openxmlformats.org/officeDocument/2006/relationships/image" Target="../media/image135.jpg"/><Relationship Id="rId4" Type="http://schemas.openxmlformats.org/officeDocument/2006/relationships/image" Target="../media/image134.jpg"/></Relationships>
</file>

<file path=ppt/slides/_rels/slide9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6.jpg"/></Relationships>
</file>

<file path=ppt/slides/_rels/slide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9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9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9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8434" name="Picture 2">
            <a:extLst>
              <a:ext uri="{FF2B5EF4-FFF2-40B4-BE49-F238E27FC236}">
                <a16:creationId xmlns:a16="http://schemas.microsoft.com/office/drawing/2014/main" id="{E5A47BBD-974F-E9C1-1E9F-CB670DC2C8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899"/>
          <a:stretch>
            <a:fillRect/>
          </a:stretch>
        </p:blipFill>
        <p:spPr bwMode="auto">
          <a:xfrm>
            <a:off x="-24063" y="-287245"/>
            <a:ext cx="18542654" cy="11139729"/>
          </a:xfrm>
          <a:prstGeom prst="rect">
            <a:avLst/>
          </a:prstGeom>
          <a:noFill/>
          <a:extLst>
            <a:ext uri="{909E8E84-426E-40DD-AFC4-6F175D3DCCD1}">
              <a14:hiddenFill xmlns:a14="http://schemas.microsoft.com/office/drawing/2010/main">
                <a:solidFill>
                  <a:srgbClr val="FFFFFF"/>
                </a:solidFill>
              </a14:hiddenFill>
            </a:ext>
          </a:extLst>
        </p:spPr>
      </p:pic>
      <p:sp>
        <p:nvSpPr>
          <p:cNvPr id="96" name="Google Shape;96;p13"/>
          <p:cNvSpPr txBox="1"/>
          <p:nvPr/>
        </p:nvSpPr>
        <p:spPr>
          <a:xfrm>
            <a:off x="289699" y="1252636"/>
            <a:ext cx="17852979" cy="4487447"/>
          </a:xfrm>
          <a:prstGeom prst="rect">
            <a:avLst/>
          </a:prstGeom>
          <a:solidFill>
            <a:schemeClr val="lt1">
              <a:alpha val="58199"/>
            </a:schemeClr>
          </a:solidFill>
          <a:ln>
            <a:solidFill>
              <a:schemeClr val="tx1"/>
            </a:solidFill>
          </a:ln>
        </p:spPr>
        <p:txBody>
          <a:bodyPr spcFirstLastPara="1" wrap="square" lIns="0" tIns="0" rIns="0" bIns="0" anchor="t" anchorCtr="0">
            <a:spAutoFit/>
          </a:bodyPr>
          <a:lstStyle/>
          <a:p>
            <a:pPr marL="0" marR="0" lvl="0" indent="0" algn="ctr" rtl="0">
              <a:lnSpc>
                <a:spcPct val="81000"/>
              </a:lnSpc>
              <a:spcBef>
                <a:spcPts val="0"/>
              </a:spcBef>
              <a:spcAft>
                <a:spcPts val="0"/>
              </a:spcAft>
              <a:buNone/>
            </a:pPr>
            <a:endParaRPr lang="en-US" sz="7200" b="1" i="0" u="none" strike="noStrike" cap="none" dirty="0">
              <a:solidFill>
                <a:schemeClr val="tx1"/>
              </a:solidFill>
              <a:latin typeface="DM Sans"/>
              <a:ea typeface="DM Sans"/>
              <a:cs typeface="DM Sans"/>
              <a:sym typeface="DM Sans"/>
            </a:endParaRPr>
          </a:p>
          <a:p>
            <a:pPr marL="0" marR="0" lvl="0" indent="0" algn="ctr" rtl="0">
              <a:lnSpc>
                <a:spcPct val="81000"/>
              </a:lnSpc>
              <a:spcBef>
                <a:spcPts val="0"/>
              </a:spcBef>
              <a:spcAft>
                <a:spcPts val="0"/>
              </a:spcAft>
              <a:buNone/>
            </a:pPr>
            <a:r>
              <a:rPr lang="en-US" sz="7200" b="1" i="0" u="none" strike="noStrike" cap="none" dirty="0">
                <a:solidFill>
                  <a:schemeClr val="tx1"/>
                </a:solidFill>
                <a:latin typeface="DM Sans"/>
                <a:ea typeface="DM Sans"/>
                <a:cs typeface="DM Sans"/>
                <a:sym typeface="DM Sans"/>
              </a:rPr>
              <a:t>Invasive Species and Climate Change: </a:t>
            </a:r>
          </a:p>
          <a:p>
            <a:pPr marL="0" marR="0" lvl="0" indent="0" algn="ctr" rtl="0">
              <a:lnSpc>
                <a:spcPct val="81000"/>
              </a:lnSpc>
              <a:spcBef>
                <a:spcPts val="0"/>
              </a:spcBef>
              <a:spcAft>
                <a:spcPts val="0"/>
              </a:spcAft>
              <a:buNone/>
            </a:pPr>
            <a:r>
              <a:rPr lang="en-US" sz="7200" i="0" u="none" strike="noStrike" cap="none" dirty="0">
                <a:solidFill>
                  <a:schemeClr val="tx1"/>
                </a:solidFill>
                <a:latin typeface="DM Sans"/>
                <a:ea typeface="DM Sans"/>
                <a:cs typeface="DM Sans"/>
                <a:sym typeface="DM Sans"/>
              </a:rPr>
              <a:t>Resources for Landscape Planning and Management Decisions</a:t>
            </a:r>
          </a:p>
          <a:p>
            <a:pPr marL="0" marR="0" lvl="0" indent="0" algn="ctr" rtl="0">
              <a:lnSpc>
                <a:spcPct val="81000"/>
              </a:lnSpc>
              <a:spcBef>
                <a:spcPts val="0"/>
              </a:spcBef>
              <a:spcAft>
                <a:spcPts val="0"/>
              </a:spcAft>
              <a:buNone/>
            </a:pPr>
            <a:endParaRPr sz="7200" dirty="0">
              <a:solidFill>
                <a:schemeClr val="tx1"/>
              </a:solidFill>
            </a:endParaRPr>
          </a:p>
        </p:txBody>
      </p:sp>
      <p:sp>
        <p:nvSpPr>
          <p:cNvPr id="98" name="Google Shape;98;p13"/>
          <p:cNvSpPr txBox="1"/>
          <p:nvPr/>
        </p:nvSpPr>
        <p:spPr>
          <a:xfrm>
            <a:off x="3466035" y="5858036"/>
            <a:ext cx="11674004" cy="2843855"/>
          </a:xfrm>
          <a:prstGeom prst="rect">
            <a:avLst/>
          </a:prstGeom>
          <a:solidFill>
            <a:schemeClr val="lt1">
              <a:alpha val="69000"/>
            </a:schemeClr>
          </a:solid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400" i="0" u="none" strike="noStrike" cap="none" dirty="0">
                <a:solidFill>
                  <a:schemeClr val="tx1"/>
                </a:solidFill>
                <a:latin typeface="DM Sans"/>
                <a:ea typeface="DM Sans"/>
                <a:cs typeface="DM Sans"/>
                <a:sym typeface="DM Sans"/>
              </a:rPr>
              <a:t>Dan Buonaiuto, PhD</a:t>
            </a:r>
          </a:p>
          <a:p>
            <a:pPr marL="0" marR="0" lvl="0" indent="0" algn="ctr" rtl="0">
              <a:lnSpc>
                <a:spcPct val="140000"/>
              </a:lnSpc>
              <a:spcBef>
                <a:spcPts val="0"/>
              </a:spcBef>
              <a:spcAft>
                <a:spcPts val="0"/>
              </a:spcAft>
              <a:buNone/>
            </a:pPr>
            <a:r>
              <a:rPr lang="en-US" sz="4400" b="1" dirty="0">
                <a:solidFill>
                  <a:schemeClr val="tx1"/>
                </a:solidFill>
                <a:latin typeface="DM Sans"/>
                <a:sym typeface="DM Sans"/>
              </a:rPr>
              <a:t>New Directions </a:t>
            </a:r>
            <a:r>
              <a:rPr lang="en-US" sz="4400" dirty="0">
                <a:solidFill>
                  <a:schemeClr val="tx1"/>
                </a:solidFill>
                <a:latin typeface="DM Sans"/>
                <a:sym typeface="DM Sans"/>
              </a:rPr>
              <a:t>in the </a:t>
            </a:r>
            <a:r>
              <a:rPr lang="en-US" sz="4400" b="1" dirty="0">
                <a:solidFill>
                  <a:schemeClr val="tx1"/>
                </a:solidFill>
                <a:latin typeface="DM Sans"/>
                <a:sym typeface="DM Sans"/>
              </a:rPr>
              <a:t>American Landscape </a:t>
            </a:r>
          </a:p>
          <a:p>
            <a:pPr marL="0" marR="0" lvl="0" indent="0" algn="ctr" rtl="0">
              <a:lnSpc>
                <a:spcPct val="140000"/>
              </a:lnSpc>
              <a:spcBef>
                <a:spcPts val="0"/>
              </a:spcBef>
              <a:spcAft>
                <a:spcPts val="0"/>
              </a:spcAft>
              <a:buNone/>
            </a:pPr>
            <a:r>
              <a:rPr lang="en-US" sz="4400" dirty="0">
                <a:solidFill>
                  <a:schemeClr val="tx1"/>
                </a:solidFill>
                <a:latin typeface="DM Sans"/>
                <a:sym typeface="DM Sans"/>
              </a:rPr>
              <a:t>2026</a:t>
            </a:r>
            <a:endParaRPr sz="3200" dirty="0">
              <a:solidFill>
                <a:schemeClr val="tx1"/>
              </a:solidFill>
            </a:endParaRPr>
          </a:p>
        </p:txBody>
      </p:sp>
      <p:pic>
        <p:nvPicPr>
          <p:cNvPr id="2" name="Picture 1" descr="A yellow background with white text&#10;&#10;AI-generated content may be incorrect.">
            <a:extLst>
              <a:ext uri="{FF2B5EF4-FFF2-40B4-BE49-F238E27FC236}">
                <a16:creationId xmlns:a16="http://schemas.microsoft.com/office/drawing/2014/main" id="{0876A6A2-FE00-F230-E022-5E5A28684DCF}"/>
              </a:ext>
            </a:extLst>
          </p:cNvPr>
          <p:cNvPicPr>
            <a:picLocks noChangeAspect="1"/>
          </p:cNvPicPr>
          <p:nvPr/>
        </p:nvPicPr>
        <p:blipFill>
          <a:blip r:embed="rId4"/>
          <a:stretch>
            <a:fillRect/>
          </a:stretch>
        </p:blipFill>
        <p:spPr>
          <a:xfrm>
            <a:off x="97195" y="7677701"/>
            <a:ext cx="3031958" cy="3031958"/>
          </a:xfrm>
          <a:prstGeom prst="rect">
            <a:avLst/>
          </a:prstGeom>
        </p:spPr>
      </p:pic>
      <p:pic>
        <p:nvPicPr>
          <p:cNvPr id="5" name="Picture 4" descr="A logo with flowers in a circle&#10;&#10;AI-generated content may be incorrect.">
            <a:extLst>
              <a:ext uri="{FF2B5EF4-FFF2-40B4-BE49-F238E27FC236}">
                <a16:creationId xmlns:a16="http://schemas.microsoft.com/office/drawing/2014/main" id="{A67D6CB6-8FD5-2532-641F-96155629B5E9}"/>
              </a:ext>
            </a:extLst>
          </p:cNvPr>
          <p:cNvPicPr>
            <a:picLocks noChangeAspect="1"/>
          </p:cNvPicPr>
          <p:nvPr/>
        </p:nvPicPr>
        <p:blipFill>
          <a:blip r:embed="rId5"/>
          <a:srcRect l="14314" t="11007" r="13529" b="7013"/>
          <a:stretch>
            <a:fillRect/>
          </a:stretch>
        </p:blipFill>
        <p:spPr>
          <a:xfrm>
            <a:off x="15625619" y="7684815"/>
            <a:ext cx="2662381" cy="3024844"/>
          </a:xfrm>
          <a:prstGeom prst="rect">
            <a:avLst/>
          </a:prstGeom>
          <a:solidFill>
            <a:schemeClr val="tx1"/>
          </a:solidFill>
          <a:ln>
            <a:solidFill>
              <a:schemeClr val="tx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E05BB5BB-1322-545D-A4A0-499893644F44}"/>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8757F01B-0383-A7DA-D9CF-CAA87ADA11D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2" name="Picture 1" descr="A diagram of a plant life cycle&#10;&#10;Description automatically generated">
            <a:extLst>
              <a:ext uri="{FF2B5EF4-FFF2-40B4-BE49-F238E27FC236}">
                <a16:creationId xmlns:a16="http://schemas.microsoft.com/office/drawing/2014/main" id="{ADAD08B9-2681-2808-DE09-87332CC0EC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9200" y="197506"/>
            <a:ext cx="15028407" cy="9891988"/>
          </a:xfrm>
          <a:prstGeom prst="rect">
            <a:avLst/>
          </a:prstGeom>
        </p:spPr>
      </p:pic>
      <p:graphicFrame>
        <p:nvGraphicFramePr>
          <p:cNvPr id="3" name="Text Placeholder 2">
            <a:extLst>
              <a:ext uri="{FF2B5EF4-FFF2-40B4-BE49-F238E27FC236}">
                <a16:creationId xmlns:a16="http://schemas.microsoft.com/office/drawing/2014/main" id="{B4B01CB5-3B6E-42A1-FF3F-3E9BF2E83CBD}"/>
              </a:ext>
            </a:extLst>
          </p:cNvPr>
          <p:cNvGraphicFramePr/>
          <p:nvPr/>
        </p:nvGraphicFramePr>
        <p:xfrm>
          <a:off x="910814" y="2270147"/>
          <a:ext cx="7054626" cy="37173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Text Placeholder 2">
            <a:extLst>
              <a:ext uri="{FF2B5EF4-FFF2-40B4-BE49-F238E27FC236}">
                <a16:creationId xmlns:a16="http://schemas.microsoft.com/office/drawing/2014/main" id="{211EECB9-06AE-0327-A1C4-BFDA8646836F}"/>
              </a:ext>
            </a:extLst>
          </p:cNvPr>
          <p:cNvGraphicFramePr/>
          <p:nvPr/>
        </p:nvGraphicFramePr>
        <p:xfrm>
          <a:off x="3584712" y="-857931"/>
          <a:ext cx="9663927" cy="293057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7" name="TextBox 6">
            <a:extLst>
              <a:ext uri="{FF2B5EF4-FFF2-40B4-BE49-F238E27FC236}">
                <a16:creationId xmlns:a16="http://schemas.microsoft.com/office/drawing/2014/main" id="{FD447376-9F8E-CCBF-74AC-60C32728A406}"/>
              </a:ext>
            </a:extLst>
          </p:cNvPr>
          <p:cNvSpPr txBox="1"/>
          <p:nvPr/>
        </p:nvSpPr>
        <p:spPr>
          <a:xfrm>
            <a:off x="14654575" y="10003581"/>
            <a:ext cx="4454617" cy="369332"/>
          </a:xfrm>
          <a:prstGeom prst="rect">
            <a:avLst/>
          </a:prstGeom>
          <a:noFill/>
        </p:spPr>
        <p:txBody>
          <a:bodyPr wrap="none" rtlCol="0">
            <a:spAutoFit/>
          </a:bodyPr>
          <a:lstStyle/>
          <a:p>
            <a:r>
              <a:rPr lang="en-US" dirty="0"/>
              <a:t>Colberg, Bradley, Morelli, &amp; Brown-Lima 2024</a:t>
            </a:r>
          </a:p>
        </p:txBody>
      </p:sp>
    </p:spTree>
    <p:extLst>
      <p:ext uri="{BB962C8B-B14F-4D97-AF65-F5344CB8AC3E}">
        <p14:creationId xmlns:p14="http://schemas.microsoft.com/office/powerpoint/2010/main" val="13979621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1AB71-5C02-C94C-E9A7-84D6503611A8}"/>
            </a:ext>
          </a:extLst>
        </p:cNvPr>
        <p:cNvGrpSpPr/>
        <p:nvPr/>
      </p:nvGrpSpPr>
      <p:grpSpPr>
        <a:xfrm>
          <a:off x="0" y="0"/>
          <a:ext cx="0" cy="0"/>
          <a:chOff x="0" y="0"/>
          <a:chExt cx="0" cy="0"/>
        </a:xfrm>
      </p:grpSpPr>
      <p:sp>
        <p:nvSpPr>
          <p:cNvPr id="4" name="Google Shape;275;p23">
            <a:extLst>
              <a:ext uri="{FF2B5EF4-FFF2-40B4-BE49-F238E27FC236}">
                <a16:creationId xmlns:a16="http://schemas.microsoft.com/office/drawing/2014/main" id="{E5198DD3-56F2-72DA-0C91-D86936B12BF8}"/>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r>
              <a:rPr lang="en-US" dirty="0"/>
              <a:t>v</a:t>
            </a:r>
          </a:p>
        </p:txBody>
      </p:sp>
      <p:sp>
        <p:nvSpPr>
          <p:cNvPr id="2" name="Title 1">
            <a:extLst>
              <a:ext uri="{FF2B5EF4-FFF2-40B4-BE49-F238E27FC236}">
                <a16:creationId xmlns:a16="http://schemas.microsoft.com/office/drawing/2014/main" id="{D78E04EF-0D9A-E242-F679-AC445D1577F6}"/>
              </a:ext>
            </a:extLst>
          </p:cNvPr>
          <p:cNvSpPr>
            <a:spLocks noGrp="1"/>
          </p:cNvSpPr>
          <p:nvPr>
            <p:ph type="title"/>
          </p:nvPr>
        </p:nvSpPr>
        <p:spPr>
          <a:xfrm>
            <a:off x="1257300" y="395288"/>
            <a:ext cx="15773400" cy="1988345"/>
          </a:xfrm>
        </p:spPr>
        <p:txBody>
          <a:bodyPr/>
          <a:lstStyle/>
          <a:p>
            <a:r>
              <a:rPr lang="en-US" dirty="0"/>
              <a:t>Options for sourcing seeds</a:t>
            </a:r>
          </a:p>
        </p:txBody>
      </p:sp>
      <p:pic>
        <p:nvPicPr>
          <p:cNvPr id="8" name="Picture 7">
            <a:extLst>
              <a:ext uri="{FF2B5EF4-FFF2-40B4-BE49-F238E27FC236}">
                <a16:creationId xmlns:a16="http://schemas.microsoft.com/office/drawing/2014/main" id="{D4BF1996-7C80-8E98-9C89-9ED16A9F43C6}"/>
              </a:ext>
            </a:extLst>
          </p:cNvPr>
          <p:cNvPicPr>
            <a:picLocks noChangeAspect="1"/>
          </p:cNvPicPr>
          <p:nvPr/>
        </p:nvPicPr>
        <p:blipFill>
          <a:blip r:embed="rId4"/>
          <a:srcRect l="24208" r="51821"/>
          <a:stretch>
            <a:fillRect/>
          </a:stretch>
        </p:blipFill>
        <p:spPr>
          <a:xfrm>
            <a:off x="232115" y="2383632"/>
            <a:ext cx="4262510" cy="6756627"/>
          </a:xfrm>
          <a:prstGeom prst="rect">
            <a:avLst/>
          </a:prstGeom>
        </p:spPr>
      </p:pic>
      <p:sp>
        <p:nvSpPr>
          <p:cNvPr id="16" name="TextBox 15">
            <a:extLst>
              <a:ext uri="{FF2B5EF4-FFF2-40B4-BE49-F238E27FC236}">
                <a16:creationId xmlns:a16="http://schemas.microsoft.com/office/drawing/2014/main" id="{5178CCE9-A518-2405-E4C2-3A2B30ED9C48}"/>
              </a:ext>
            </a:extLst>
          </p:cNvPr>
          <p:cNvSpPr txBox="1"/>
          <p:nvPr/>
        </p:nvSpPr>
        <p:spPr>
          <a:xfrm>
            <a:off x="14244363" y="9477585"/>
            <a:ext cx="3238386" cy="553998"/>
          </a:xfrm>
          <a:prstGeom prst="rect">
            <a:avLst/>
          </a:prstGeom>
          <a:noFill/>
        </p:spPr>
        <p:txBody>
          <a:bodyPr wrap="none" rtlCol="0">
            <a:spAutoFit/>
          </a:bodyPr>
          <a:lstStyle/>
          <a:p>
            <a:pPr algn="ctr"/>
            <a:r>
              <a:rPr lang="en-US" sz="3000" dirty="0"/>
              <a:t>Prober et al. 2016</a:t>
            </a:r>
          </a:p>
        </p:txBody>
      </p:sp>
      <p:pic>
        <p:nvPicPr>
          <p:cNvPr id="19" name="Picture 18">
            <a:extLst>
              <a:ext uri="{FF2B5EF4-FFF2-40B4-BE49-F238E27FC236}">
                <a16:creationId xmlns:a16="http://schemas.microsoft.com/office/drawing/2014/main" id="{88545341-C59A-C75E-DFBB-133FF5CD2044}"/>
              </a:ext>
            </a:extLst>
          </p:cNvPr>
          <p:cNvPicPr>
            <a:picLocks noChangeAspect="1"/>
          </p:cNvPicPr>
          <p:nvPr/>
        </p:nvPicPr>
        <p:blipFill>
          <a:blip r:embed="rId5"/>
          <a:srcRect l="514" t="2346" r="62299" b="63038"/>
          <a:stretch>
            <a:fillRect/>
          </a:stretch>
        </p:blipFill>
        <p:spPr>
          <a:xfrm>
            <a:off x="4790049" y="2700998"/>
            <a:ext cx="9471348" cy="3902277"/>
          </a:xfrm>
          <a:prstGeom prst="rect">
            <a:avLst/>
          </a:prstGeom>
        </p:spPr>
      </p:pic>
      <p:pic>
        <p:nvPicPr>
          <p:cNvPr id="20" name="Picture 19">
            <a:extLst>
              <a:ext uri="{FF2B5EF4-FFF2-40B4-BE49-F238E27FC236}">
                <a16:creationId xmlns:a16="http://schemas.microsoft.com/office/drawing/2014/main" id="{43229580-FA01-FD91-957A-49847CC0F2E7}"/>
              </a:ext>
            </a:extLst>
          </p:cNvPr>
          <p:cNvPicPr>
            <a:picLocks noChangeAspect="1"/>
          </p:cNvPicPr>
          <p:nvPr/>
        </p:nvPicPr>
        <p:blipFill>
          <a:blip r:embed="rId4"/>
          <a:srcRect l="71900" t="66698"/>
          <a:stretch>
            <a:fillRect/>
          </a:stretch>
        </p:blipFill>
        <p:spPr>
          <a:xfrm>
            <a:off x="3058127" y="7927405"/>
            <a:ext cx="4996544" cy="2250059"/>
          </a:xfrm>
          <a:prstGeom prst="rect">
            <a:avLst/>
          </a:prstGeom>
        </p:spPr>
      </p:pic>
      <p:pic>
        <p:nvPicPr>
          <p:cNvPr id="3" name="Picture 2">
            <a:extLst>
              <a:ext uri="{FF2B5EF4-FFF2-40B4-BE49-F238E27FC236}">
                <a16:creationId xmlns:a16="http://schemas.microsoft.com/office/drawing/2014/main" id="{158BA206-717B-4620-94E5-64CB648E9EAF}"/>
              </a:ext>
            </a:extLst>
          </p:cNvPr>
          <p:cNvPicPr>
            <a:picLocks noChangeAspect="1"/>
          </p:cNvPicPr>
          <p:nvPr/>
        </p:nvPicPr>
        <p:blipFill>
          <a:blip r:embed="rId5"/>
          <a:srcRect l="36856" t="2346" r="31701" b="63038"/>
          <a:stretch>
            <a:fillRect/>
          </a:stretch>
        </p:blipFill>
        <p:spPr>
          <a:xfrm>
            <a:off x="7754476" y="2700998"/>
            <a:ext cx="8008373" cy="3902277"/>
          </a:xfrm>
          <a:prstGeom prst="rect">
            <a:avLst/>
          </a:prstGeom>
        </p:spPr>
      </p:pic>
    </p:spTree>
    <p:extLst>
      <p:ext uri="{BB962C8B-B14F-4D97-AF65-F5344CB8AC3E}">
        <p14:creationId xmlns:p14="http://schemas.microsoft.com/office/powerpoint/2010/main" val="3222884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3119C-B809-FF36-2FED-7482282C3FB1}"/>
            </a:ext>
          </a:extLst>
        </p:cNvPr>
        <p:cNvGrpSpPr/>
        <p:nvPr/>
      </p:nvGrpSpPr>
      <p:grpSpPr>
        <a:xfrm>
          <a:off x="0" y="0"/>
          <a:ext cx="0" cy="0"/>
          <a:chOff x="0" y="0"/>
          <a:chExt cx="0" cy="0"/>
        </a:xfrm>
      </p:grpSpPr>
      <p:sp>
        <p:nvSpPr>
          <p:cNvPr id="4" name="Google Shape;275;p23">
            <a:extLst>
              <a:ext uri="{FF2B5EF4-FFF2-40B4-BE49-F238E27FC236}">
                <a16:creationId xmlns:a16="http://schemas.microsoft.com/office/drawing/2014/main" id="{068B2910-74F7-D351-3406-5E3D2C86523E}"/>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2075D64F-1A93-05AE-43D0-DAB73432665E}"/>
              </a:ext>
            </a:extLst>
          </p:cNvPr>
          <p:cNvSpPr>
            <a:spLocks noGrp="1"/>
          </p:cNvSpPr>
          <p:nvPr>
            <p:ph type="title"/>
          </p:nvPr>
        </p:nvSpPr>
        <p:spPr>
          <a:xfrm>
            <a:off x="1257300" y="395288"/>
            <a:ext cx="15773400" cy="1988345"/>
          </a:xfrm>
        </p:spPr>
        <p:txBody>
          <a:bodyPr/>
          <a:lstStyle/>
          <a:p>
            <a:r>
              <a:rPr lang="en-US" dirty="0"/>
              <a:t>Options for sourcing seeds</a:t>
            </a:r>
          </a:p>
        </p:txBody>
      </p:sp>
      <p:pic>
        <p:nvPicPr>
          <p:cNvPr id="8" name="Picture 7">
            <a:extLst>
              <a:ext uri="{FF2B5EF4-FFF2-40B4-BE49-F238E27FC236}">
                <a16:creationId xmlns:a16="http://schemas.microsoft.com/office/drawing/2014/main" id="{5713CBCC-83FE-9F3E-C971-9A13BAE4148C}"/>
              </a:ext>
            </a:extLst>
          </p:cNvPr>
          <p:cNvPicPr>
            <a:picLocks noChangeAspect="1"/>
          </p:cNvPicPr>
          <p:nvPr/>
        </p:nvPicPr>
        <p:blipFill>
          <a:blip r:embed="rId4"/>
          <a:srcRect l="48298" r="27850"/>
          <a:stretch>
            <a:fillRect/>
          </a:stretch>
        </p:blipFill>
        <p:spPr>
          <a:xfrm>
            <a:off x="232113" y="2383632"/>
            <a:ext cx="4241409" cy="6756627"/>
          </a:xfrm>
          <a:prstGeom prst="rect">
            <a:avLst/>
          </a:prstGeom>
        </p:spPr>
      </p:pic>
      <p:sp>
        <p:nvSpPr>
          <p:cNvPr id="16" name="TextBox 15">
            <a:extLst>
              <a:ext uri="{FF2B5EF4-FFF2-40B4-BE49-F238E27FC236}">
                <a16:creationId xmlns:a16="http://schemas.microsoft.com/office/drawing/2014/main" id="{7A71D496-67FE-3EFD-6359-0AB77D37E2AA}"/>
              </a:ext>
            </a:extLst>
          </p:cNvPr>
          <p:cNvSpPr txBox="1"/>
          <p:nvPr/>
        </p:nvSpPr>
        <p:spPr>
          <a:xfrm>
            <a:off x="14244363" y="9477585"/>
            <a:ext cx="3238386" cy="553998"/>
          </a:xfrm>
          <a:prstGeom prst="rect">
            <a:avLst/>
          </a:prstGeom>
          <a:noFill/>
        </p:spPr>
        <p:txBody>
          <a:bodyPr wrap="none" rtlCol="0">
            <a:spAutoFit/>
          </a:bodyPr>
          <a:lstStyle/>
          <a:p>
            <a:pPr algn="ctr"/>
            <a:r>
              <a:rPr lang="en-US" sz="3000" dirty="0"/>
              <a:t>Prober et al. 2016</a:t>
            </a:r>
          </a:p>
        </p:txBody>
      </p:sp>
      <p:pic>
        <p:nvPicPr>
          <p:cNvPr id="19" name="Picture 18">
            <a:extLst>
              <a:ext uri="{FF2B5EF4-FFF2-40B4-BE49-F238E27FC236}">
                <a16:creationId xmlns:a16="http://schemas.microsoft.com/office/drawing/2014/main" id="{5510E60F-C78A-AB33-88E2-307F6F982923}"/>
              </a:ext>
            </a:extLst>
          </p:cNvPr>
          <p:cNvPicPr>
            <a:picLocks noChangeAspect="1"/>
          </p:cNvPicPr>
          <p:nvPr/>
        </p:nvPicPr>
        <p:blipFill>
          <a:blip r:embed="rId5"/>
          <a:srcRect l="514" t="2346" r="62299" b="63038"/>
          <a:stretch>
            <a:fillRect/>
          </a:stretch>
        </p:blipFill>
        <p:spPr>
          <a:xfrm>
            <a:off x="4790049" y="2700998"/>
            <a:ext cx="9471348" cy="3902277"/>
          </a:xfrm>
          <a:prstGeom prst="rect">
            <a:avLst/>
          </a:prstGeom>
        </p:spPr>
      </p:pic>
      <p:pic>
        <p:nvPicPr>
          <p:cNvPr id="20" name="Picture 19">
            <a:extLst>
              <a:ext uri="{FF2B5EF4-FFF2-40B4-BE49-F238E27FC236}">
                <a16:creationId xmlns:a16="http://schemas.microsoft.com/office/drawing/2014/main" id="{88898BA5-E605-7E58-F0E1-6BED97AFCB01}"/>
              </a:ext>
            </a:extLst>
          </p:cNvPr>
          <p:cNvPicPr>
            <a:picLocks noChangeAspect="1"/>
          </p:cNvPicPr>
          <p:nvPr/>
        </p:nvPicPr>
        <p:blipFill>
          <a:blip r:embed="rId4"/>
          <a:srcRect l="71900" t="66698"/>
          <a:stretch>
            <a:fillRect/>
          </a:stretch>
        </p:blipFill>
        <p:spPr>
          <a:xfrm>
            <a:off x="3058127" y="7927405"/>
            <a:ext cx="4996544" cy="2250059"/>
          </a:xfrm>
          <a:prstGeom prst="rect">
            <a:avLst/>
          </a:prstGeom>
        </p:spPr>
      </p:pic>
      <p:pic>
        <p:nvPicPr>
          <p:cNvPr id="3" name="Picture 2">
            <a:extLst>
              <a:ext uri="{FF2B5EF4-FFF2-40B4-BE49-F238E27FC236}">
                <a16:creationId xmlns:a16="http://schemas.microsoft.com/office/drawing/2014/main" id="{19050F3D-E80C-3A88-2A3D-612E8EA15D27}"/>
              </a:ext>
            </a:extLst>
          </p:cNvPr>
          <p:cNvPicPr>
            <a:picLocks noChangeAspect="1"/>
          </p:cNvPicPr>
          <p:nvPr/>
        </p:nvPicPr>
        <p:blipFill>
          <a:blip r:embed="rId5"/>
          <a:srcRect l="67553" t="2346" r="550" b="63038"/>
          <a:stretch>
            <a:fillRect/>
          </a:stretch>
        </p:blipFill>
        <p:spPr>
          <a:xfrm>
            <a:off x="7870871" y="2700998"/>
            <a:ext cx="8124092" cy="3902277"/>
          </a:xfrm>
          <a:prstGeom prst="rect">
            <a:avLst/>
          </a:prstGeom>
        </p:spPr>
      </p:pic>
    </p:spTree>
    <p:extLst>
      <p:ext uri="{BB962C8B-B14F-4D97-AF65-F5344CB8AC3E}">
        <p14:creationId xmlns:p14="http://schemas.microsoft.com/office/powerpoint/2010/main" val="6193957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07502-9015-E4AF-6BB9-C57C28F2F8AA}"/>
            </a:ext>
          </a:extLst>
        </p:cNvPr>
        <p:cNvGrpSpPr/>
        <p:nvPr/>
      </p:nvGrpSpPr>
      <p:grpSpPr>
        <a:xfrm>
          <a:off x="0" y="0"/>
          <a:ext cx="0" cy="0"/>
          <a:chOff x="0" y="0"/>
          <a:chExt cx="0" cy="0"/>
        </a:xfrm>
      </p:grpSpPr>
      <p:sp>
        <p:nvSpPr>
          <p:cNvPr id="3" name="Google Shape;275;p23">
            <a:extLst>
              <a:ext uri="{FF2B5EF4-FFF2-40B4-BE49-F238E27FC236}">
                <a16:creationId xmlns:a16="http://schemas.microsoft.com/office/drawing/2014/main" id="{AA602102-7D77-6233-15FE-444DC9BA3B8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094613E3-2334-3D84-4416-C3B7E4A141FA}"/>
              </a:ext>
            </a:extLst>
          </p:cNvPr>
          <p:cNvSpPr>
            <a:spLocks noGrp="1"/>
          </p:cNvSpPr>
          <p:nvPr>
            <p:ph type="title"/>
          </p:nvPr>
        </p:nvSpPr>
        <p:spPr>
          <a:xfrm>
            <a:off x="1257300" y="395288"/>
            <a:ext cx="15773400" cy="1988345"/>
          </a:xfrm>
        </p:spPr>
        <p:txBody>
          <a:bodyPr/>
          <a:lstStyle/>
          <a:p>
            <a:r>
              <a:rPr lang="en-US" dirty="0"/>
              <a:t>And when to use them</a:t>
            </a:r>
          </a:p>
        </p:txBody>
      </p:sp>
      <p:pic>
        <p:nvPicPr>
          <p:cNvPr id="5" name="Picture 4">
            <a:extLst>
              <a:ext uri="{FF2B5EF4-FFF2-40B4-BE49-F238E27FC236}">
                <a16:creationId xmlns:a16="http://schemas.microsoft.com/office/drawing/2014/main" id="{FE5CA662-FFF8-B636-D285-696634314FE3}"/>
              </a:ext>
            </a:extLst>
          </p:cNvPr>
          <p:cNvPicPr>
            <a:picLocks noChangeAspect="1"/>
          </p:cNvPicPr>
          <p:nvPr/>
        </p:nvPicPr>
        <p:blipFill>
          <a:blip r:embed="rId4"/>
          <a:stretch>
            <a:fillRect/>
          </a:stretch>
        </p:blipFill>
        <p:spPr>
          <a:xfrm>
            <a:off x="254726" y="2265719"/>
            <a:ext cx="17869989" cy="7909668"/>
          </a:xfrm>
          <a:prstGeom prst="rect">
            <a:avLst/>
          </a:prstGeom>
        </p:spPr>
      </p:pic>
      <p:sp>
        <p:nvSpPr>
          <p:cNvPr id="6" name="Rectangle 5">
            <a:extLst>
              <a:ext uri="{FF2B5EF4-FFF2-40B4-BE49-F238E27FC236}">
                <a16:creationId xmlns:a16="http://schemas.microsoft.com/office/drawing/2014/main" id="{D6DB3757-6A4E-C111-4B0E-A87D16CDF7DC}"/>
              </a:ext>
            </a:extLst>
          </p:cNvPr>
          <p:cNvSpPr/>
          <p:nvPr/>
        </p:nvSpPr>
        <p:spPr>
          <a:xfrm>
            <a:off x="7093131" y="5447213"/>
            <a:ext cx="10776858" cy="4562067"/>
          </a:xfrm>
          <a:prstGeom prst="rect">
            <a:avLst/>
          </a:prstGeom>
          <a:solidFill>
            <a:srgbClr val="E7E7E8"/>
          </a:solidFill>
          <a:ln>
            <a:solidFill>
              <a:srgbClr val="E7E7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Tree>
    <p:extLst>
      <p:ext uri="{BB962C8B-B14F-4D97-AF65-F5344CB8AC3E}">
        <p14:creationId xmlns:p14="http://schemas.microsoft.com/office/powerpoint/2010/main" val="4131044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83BE4-6C33-7DDE-2A4F-F587AC26B02E}"/>
            </a:ext>
          </a:extLst>
        </p:cNvPr>
        <p:cNvGrpSpPr/>
        <p:nvPr/>
      </p:nvGrpSpPr>
      <p:grpSpPr>
        <a:xfrm>
          <a:off x="0" y="0"/>
          <a:ext cx="0" cy="0"/>
          <a:chOff x="0" y="0"/>
          <a:chExt cx="0" cy="0"/>
        </a:xfrm>
      </p:grpSpPr>
      <p:sp>
        <p:nvSpPr>
          <p:cNvPr id="3" name="Google Shape;275;p23">
            <a:extLst>
              <a:ext uri="{FF2B5EF4-FFF2-40B4-BE49-F238E27FC236}">
                <a16:creationId xmlns:a16="http://schemas.microsoft.com/office/drawing/2014/main" id="{DA8B91E3-0575-5BA6-676F-105AED241E1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378BF440-EC7F-CA66-39DE-4485E6B783C1}"/>
              </a:ext>
            </a:extLst>
          </p:cNvPr>
          <p:cNvSpPr>
            <a:spLocks noGrp="1"/>
          </p:cNvSpPr>
          <p:nvPr>
            <p:ph type="title"/>
          </p:nvPr>
        </p:nvSpPr>
        <p:spPr>
          <a:xfrm>
            <a:off x="1257300" y="395288"/>
            <a:ext cx="15773400" cy="1988345"/>
          </a:xfrm>
        </p:spPr>
        <p:txBody>
          <a:bodyPr/>
          <a:lstStyle/>
          <a:p>
            <a:r>
              <a:rPr lang="en-US" dirty="0"/>
              <a:t>And when to use them</a:t>
            </a:r>
          </a:p>
        </p:txBody>
      </p:sp>
      <p:pic>
        <p:nvPicPr>
          <p:cNvPr id="5" name="Picture 4">
            <a:extLst>
              <a:ext uri="{FF2B5EF4-FFF2-40B4-BE49-F238E27FC236}">
                <a16:creationId xmlns:a16="http://schemas.microsoft.com/office/drawing/2014/main" id="{1626B2AA-2552-D6A3-4655-CB9C70627FFA}"/>
              </a:ext>
            </a:extLst>
          </p:cNvPr>
          <p:cNvPicPr>
            <a:picLocks noChangeAspect="1"/>
          </p:cNvPicPr>
          <p:nvPr/>
        </p:nvPicPr>
        <p:blipFill>
          <a:blip r:embed="rId4"/>
          <a:stretch>
            <a:fillRect/>
          </a:stretch>
        </p:blipFill>
        <p:spPr>
          <a:xfrm>
            <a:off x="254726" y="2265719"/>
            <a:ext cx="17869989" cy="7909668"/>
          </a:xfrm>
          <a:prstGeom prst="rect">
            <a:avLst/>
          </a:prstGeom>
        </p:spPr>
      </p:pic>
      <p:sp>
        <p:nvSpPr>
          <p:cNvPr id="6" name="Rectangle 5">
            <a:extLst>
              <a:ext uri="{FF2B5EF4-FFF2-40B4-BE49-F238E27FC236}">
                <a16:creationId xmlns:a16="http://schemas.microsoft.com/office/drawing/2014/main" id="{4CF0CDE1-3E48-B386-43F3-FEBF39AEC59D}"/>
              </a:ext>
            </a:extLst>
          </p:cNvPr>
          <p:cNvSpPr/>
          <p:nvPr/>
        </p:nvSpPr>
        <p:spPr>
          <a:xfrm>
            <a:off x="12383590" y="5447213"/>
            <a:ext cx="5486399" cy="4562067"/>
          </a:xfrm>
          <a:prstGeom prst="rect">
            <a:avLst/>
          </a:prstGeom>
          <a:solidFill>
            <a:srgbClr val="E7E7E8"/>
          </a:solidFill>
          <a:ln>
            <a:solidFill>
              <a:srgbClr val="E7E7E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Tree>
    <p:extLst>
      <p:ext uri="{BB962C8B-B14F-4D97-AF65-F5344CB8AC3E}">
        <p14:creationId xmlns:p14="http://schemas.microsoft.com/office/powerpoint/2010/main" val="12982246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5AB77-849B-0423-1629-F74B829D1141}"/>
            </a:ext>
          </a:extLst>
        </p:cNvPr>
        <p:cNvGrpSpPr/>
        <p:nvPr/>
      </p:nvGrpSpPr>
      <p:grpSpPr>
        <a:xfrm>
          <a:off x="0" y="0"/>
          <a:ext cx="0" cy="0"/>
          <a:chOff x="0" y="0"/>
          <a:chExt cx="0" cy="0"/>
        </a:xfrm>
      </p:grpSpPr>
      <p:sp>
        <p:nvSpPr>
          <p:cNvPr id="3" name="Google Shape;275;p23">
            <a:extLst>
              <a:ext uri="{FF2B5EF4-FFF2-40B4-BE49-F238E27FC236}">
                <a16:creationId xmlns:a16="http://schemas.microsoft.com/office/drawing/2014/main" id="{F567FAFC-6E0E-9D98-EA0D-98C9422E59A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4BDD82B6-273C-B7AC-E167-0354DB2D485A}"/>
              </a:ext>
            </a:extLst>
          </p:cNvPr>
          <p:cNvSpPr>
            <a:spLocks noGrp="1"/>
          </p:cNvSpPr>
          <p:nvPr>
            <p:ph type="title"/>
          </p:nvPr>
        </p:nvSpPr>
        <p:spPr>
          <a:xfrm>
            <a:off x="1257300" y="395288"/>
            <a:ext cx="15773400" cy="1988345"/>
          </a:xfrm>
        </p:spPr>
        <p:txBody>
          <a:bodyPr/>
          <a:lstStyle/>
          <a:p>
            <a:r>
              <a:rPr lang="en-US" dirty="0"/>
              <a:t>And when to use them</a:t>
            </a:r>
          </a:p>
        </p:txBody>
      </p:sp>
      <p:pic>
        <p:nvPicPr>
          <p:cNvPr id="5" name="Picture 4">
            <a:extLst>
              <a:ext uri="{FF2B5EF4-FFF2-40B4-BE49-F238E27FC236}">
                <a16:creationId xmlns:a16="http://schemas.microsoft.com/office/drawing/2014/main" id="{7CE0B36C-546A-4C41-2FA2-C82A2878C427}"/>
              </a:ext>
            </a:extLst>
          </p:cNvPr>
          <p:cNvPicPr>
            <a:picLocks noChangeAspect="1"/>
          </p:cNvPicPr>
          <p:nvPr/>
        </p:nvPicPr>
        <p:blipFill>
          <a:blip r:embed="rId4"/>
          <a:stretch>
            <a:fillRect/>
          </a:stretch>
        </p:blipFill>
        <p:spPr>
          <a:xfrm>
            <a:off x="254726" y="2265719"/>
            <a:ext cx="17869989" cy="7909668"/>
          </a:xfrm>
          <a:prstGeom prst="rect">
            <a:avLst/>
          </a:prstGeom>
        </p:spPr>
      </p:pic>
    </p:spTree>
    <p:extLst>
      <p:ext uri="{BB962C8B-B14F-4D97-AF65-F5344CB8AC3E}">
        <p14:creationId xmlns:p14="http://schemas.microsoft.com/office/powerpoint/2010/main" val="16984829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125FB-4F17-B360-50A5-82FFDBDE931F}"/>
            </a:ext>
          </a:extLst>
        </p:cNvPr>
        <p:cNvGrpSpPr/>
        <p:nvPr/>
      </p:nvGrpSpPr>
      <p:grpSpPr>
        <a:xfrm>
          <a:off x="0" y="0"/>
          <a:ext cx="0" cy="0"/>
          <a:chOff x="0" y="0"/>
          <a:chExt cx="0" cy="0"/>
        </a:xfrm>
      </p:grpSpPr>
      <p:sp>
        <p:nvSpPr>
          <p:cNvPr id="5" name="Google Shape;275;p23">
            <a:extLst>
              <a:ext uri="{FF2B5EF4-FFF2-40B4-BE49-F238E27FC236}">
                <a16:creationId xmlns:a16="http://schemas.microsoft.com/office/drawing/2014/main" id="{9CECD414-52C6-A30C-B727-BBDB656290FC}"/>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03768641-E912-0FE4-955C-84769AC53A1B}"/>
              </a:ext>
            </a:extLst>
          </p:cNvPr>
          <p:cNvSpPr>
            <a:spLocks noGrp="1"/>
          </p:cNvSpPr>
          <p:nvPr>
            <p:ph type="title"/>
          </p:nvPr>
        </p:nvSpPr>
        <p:spPr>
          <a:xfrm>
            <a:off x="728249" y="277721"/>
            <a:ext cx="17030700" cy="1988345"/>
          </a:xfrm>
        </p:spPr>
        <p:txBody>
          <a:bodyPr/>
          <a:lstStyle/>
          <a:p>
            <a:r>
              <a:rPr lang="en-US" dirty="0"/>
              <a:t>Example of one study in the eastern U.S.</a:t>
            </a:r>
          </a:p>
        </p:txBody>
      </p:sp>
      <p:pic>
        <p:nvPicPr>
          <p:cNvPr id="4" name="Picture 3">
            <a:extLst>
              <a:ext uri="{FF2B5EF4-FFF2-40B4-BE49-F238E27FC236}">
                <a16:creationId xmlns:a16="http://schemas.microsoft.com/office/drawing/2014/main" id="{350EE236-C5B2-AC37-6DA9-D21C9F2645F6}"/>
              </a:ext>
            </a:extLst>
          </p:cNvPr>
          <p:cNvPicPr>
            <a:picLocks noChangeAspect="1"/>
          </p:cNvPicPr>
          <p:nvPr/>
        </p:nvPicPr>
        <p:blipFill>
          <a:blip r:embed="rId4"/>
          <a:srcRect l="1558" t="26403" r="85138" b="2423"/>
          <a:stretch>
            <a:fillRect/>
          </a:stretch>
        </p:blipFill>
        <p:spPr>
          <a:xfrm>
            <a:off x="262997" y="1939835"/>
            <a:ext cx="2597768" cy="7989347"/>
          </a:xfrm>
          <a:prstGeom prst="rect">
            <a:avLst/>
          </a:prstGeom>
        </p:spPr>
      </p:pic>
      <p:sp>
        <p:nvSpPr>
          <p:cNvPr id="3" name="TextBox 2">
            <a:extLst>
              <a:ext uri="{FF2B5EF4-FFF2-40B4-BE49-F238E27FC236}">
                <a16:creationId xmlns:a16="http://schemas.microsoft.com/office/drawing/2014/main" id="{41155545-8B83-CEC5-9E8E-1D132785548F}"/>
              </a:ext>
            </a:extLst>
          </p:cNvPr>
          <p:cNvSpPr txBox="1"/>
          <p:nvPr/>
        </p:nvSpPr>
        <p:spPr>
          <a:xfrm>
            <a:off x="14529664" y="9507354"/>
            <a:ext cx="3813865" cy="553998"/>
          </a:xfrm>
          <a:prstGeom prst="rect">
            <a:avLst/>
          </a:prstGeom>
          <a:noFill/>
        </p:spPr>
        <p:txBody>
          <a:bodyPr wrap="none" rtlCol="0">
            <a:spAutoFit/>
          </a:bodyPr>
          <a:lstStyle/>
          <a:p>
            <a:r>
              <a:rPr lang="en-US" sz="3000" dirty="0"/>
              <a:t>Woolridge et al. 2023</a:t>
            </a:r>
          </a:p>
        </p:txBody>
      </p:sp>
      <p:pic>
        <p:nvPicPr>
          <p:cNvPr id="1026" name="Picture 2" descr="Details are in the caption following the image">
            <a:extLst>
              <a:ext uri="{FF2B5EF4-FFF2-40B4-BE49-F238E27FC236}">
                <a16:creationId xmlns:a16="http://schemas.microsoft.com/office/drawing/2014/main" id="{B631A71D-2C68-A554-C83B-8E4EAF9613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989" y="1988345"/>
            <a:ext cx="6093683" cy="8020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976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D06DF-58CF-A4D6-7E51-F21F16039440}"/>
            </a:ext>
          </a:extLst>
        </p:cNvPr>
        <p:cNvGrpSpPr/>
        <p:nvPr/>
      </p:nvGrpSpPr>
      <p:grpSpPr>
        <a:xfrm>
          <a:off x="0" y="0"/>
          <a:ext cx="0" cy="0"/>
          <a:chOff x="0" y="0"/>
          <a:chExt cx="0" cy="0"/>
        </a:xfrm>
      </p:grpSpPr>
      <p:sp>
        <p:nvSpPr>
          <p:cNvPr id="8" name="Google Shape;275;p23">
            <a:extLst>
              <a:ext uri="{FF2B5EF4-FFF2-40B4-BE49-F238E27FC236}">
                <a16:creationId xmlns:a16="http://schemas.microsoft.com/office/drawing/2014/main" id="{5356E7BF-3B54-9DAA-9C14-2F064A619E78}"/>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90F562BE-3F1E-3F0C-3BD2-9E2300DB0C5B}"/>
              </a:ext>
            </a:extLst>
          </p:cNvPr>
          <p:cNvSpPr>
            <a:spLocks noGrp="1"/>
          </p:cNvSpPr>
          <p:nvPr>
            <p:ph type="title"/>
          </p:nvPr>
        </p:nvSpPr>
        <p:spPr>
          <a:xfrm>
            <a:off x="728249" y="277721"/>
            <a:ext cx="17030700" cy="1988345"/>
          </a:xfrm>
        </p:spPr>
        <p:txBody>
          <a:bodyPr/>
          <a:lstStyle/>
          <a:p>
            <a:r>
              <a:rPr lang="en-US" dirty="0"/>
              <a:t>Example of one study in the eastern U.S.</a:t>
            </a:r>
          </a:p>
        </p:txBody>
      </p:sp>
      <p:pic>
        <p:nvPicPr>
          <p:cNvPr id="4" name="Picture 3">
            <a:extLst>
              <a:ext uri="{FF2B5EF4-FFF2-40B4-BE49-F238E27FC236}">
                <a16:creationId xmlns:a16="http://schemas.microsoft.com/office/drawing/2014/main" id="{2FEB6C95-4CD5-4274-9F50-B7E24DA095F8}"/>
              </a:ext>
            </a:extLst>
          </p:cNvPr>
          <p:cNvPicPr>
            <a:picLocks noChangeAspect="1"/>
          </p:cNvPicPr>
          <p:nvPr/>
        </p:nvPicPr>
        <p:blipFill>
          <a:blip r:embed="rId4"/>
          <a:srcRect l="1558" t="26403" r="85138" b="2423"/>
          <a:stretch>
            <a:fillRect/>
          </a:stretch>
        </p:blipFill>
        <p:spPr>
          <a:xfrm>
            <a:off x="262997" y="1939835"/>
            <a:ext cx="2597768" cy="7989347"/>
          </a:xfrm>
          <a:prstGeom prst="rect">
            <a:avLst/>
          </a:prstGeom>
        </p:spPr>
      </p:pic>
      <p:sp>
        <p:nvSpPr>
          <p:cNvPr id="3" name="TextBox 2">
            <a:extLst>
              <a:ext uri="{FF2B5EF4-FFF2-40B4-BE49-F238E27FC236}">
                <a16:creationId xmlns:a16="http://schemas.microsoft.com/office/drawing/2014/main" id="{7D7BCD49-D3FE-0F30-E456-6B5D873CA3F6}"/>
              </a:ext>
            </a:extLst>
          </p:cNvPr>
          <p:cNvSpPr txBox="1"/>
          <p:nvPr/>
        </p:nvSpPr>
        <p:spPr>
          <a:xfrm>
            <a:off x="14529664" y="9507354"/>
            <a:ext cx="3813865" cy="553998"/>
          </a:xfrm>
          <a:prstGeom prst="rect">
            <a:avLst/>
          </a:prstGeom>
          <a:noFill/>
        </p:spPr>
        <p:txBody>
          <a:bodyPr wrap="none" rtlCol="0">
            <a:spAutoFit/>
          </a:bodyPr>
          <a:lstStyle/>
          <a:p>
            <a:r>
              <a:rPr lang="en-US" sz="3000" dirty="0"/>
              <a:t>Woolridge et al. 2023</a:t>
            </a:r>
          </a:p>
        </p:txBody>
      </p:sp>
      <p:pic>
        <p:nvPicPr>
          <p:cNvPr id="6" name="Picture 5">
            <a:extLst>
              <a:ext uri="{FF2B5EF4-FFF2-40B4-BE49-F238E27FC236}">
                <a16:creationId xmlns:a16="http://schemas.microsoft.com/office/drawing/2014/main" id="{F3963D2A-C3E7-9EE0-11AD-AFC463C930A2}"/>
              </a:ext>
            </a:extLst>
          </p:cNvPr>
          <p:cNvPicPr>
            <a:picLocks noChangeAspect="1"/>
          </p:cNvPicPr>
          <p:nvPr/>
        </p:nvPicPr>
        <p:blipFill>
          <a:blip r:embed="rId4"/>
          <a:srcRect l="80342" t="26403" r="411" b="52316"/>
          <a:stretch>
            <a:fillRect/>
          </a:stretch>
        </p:blipFill>
        <p:spPr>
          <a:xfrm>
            <a:off x="12134147" y="3855606"/>
            <a:ext cx="5624802" cy="3575097"/>
          </a:xfrm>
          <a:prstGeom prst="rect">
            <a:avLst/>
          </a:prstGeom>
        </p:spPr>
      </p:pic>
      <p:pic>
        <p:nvPicPr>
          <p:cNvPr id="7" name="Picture 6">
            <a:extLst>
              <a:ext uri="{FF2B5EF4-FFF2-40B4-BE49-F238E27FC236}">
                <a16:creationId xmlns:a16="http://schemas.microsoft.com/office/drawing/2014/main" id="{35E7A037-1752-C696-5398-7B16E3175EDC}"/>
              </a:ext>
            </a:extLst>
          </p:cNvPr>
          <p:cNvPicPr>
            <a:picLocks noChangeAspect="1"/>
          </p:cNvPicPr>
          <p:nvPr/>
        </p:nvPicPr>
        <p:blipFill>
          <a:blip r:embed="rId5"/>
          <a:srcRect b="67847"/>
          <a:stretch>
            <a:fillRect/>
          </a:stretch>
        </p:blipFill>
        <p:spPr>
          <a:xfrm>
            <a:off x="4686799" y="3023603"/>
            <a:ext cx="6344786" cy="6836343"/>
          </a:xfrm>
          <a:prstGeom prst="rect">
            <a:avLst/>
          </a:prstGeom>
        </p:spPr>
      </p:pic>
      <p:cxnSp>
        <p:nvCxnSpPr>
          <p:cNvPr id="9" name="Straight Connector 8">
            <a:extLst>
              <a:ext uri="{FF2B5EF4-FFF2-40B4-BE49-F238E27FC236}">
                <a16:creationId xmlns:a16="http://schemas.microsoft.com/office/drawing/2014/main" id="{B922D578-A6B4-658F-E8E2-231D3EA4E75F}"/>
              </a:ext>
            </a:extLst>
          </p:cNvPr>
          <p:cNvCxnSpPr/>
          <p:nvPr/>
        </p:nvCxnSpPr>
        <p:spPr>
          <a:xfrm>
            <a:off x="3174275" y="3409406"/>
            <a:ext cx="1293222" cy="223374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7B97FF8-CB64-7F77-1BDA-99A5923F7C82}"/>
              </a:ext>
            </a:extLst>
          </p:cNvPr>
          <p:cNvSpPr txBox="1"/>
          <p:nvPr/>
        </p:nvSpPr>
        <p:spPr>
          <a:xfrm>
            <a:off x="6174716" y="2145237"/>
            <a:ext cx="3599062" cy="738664"/>
          </a:xfrm>
          <a:prstGeom prst="rect">
            <a:avLst/>
          </a:prstGeom>
          <a:noFill/>
        </p:spPr>
        <p:txBody>
          <a:bodyPr wrap="none" rtlCol="0">
            <a:spAutoFit/>
          </a:bodyPr>
          <a:lstStyle/>
          <a:p>
            <a:r>
              <a:rPr lang="en-US" sz="4200" i="1" dirty="0"/>
              <a:t>Allium </a:t>
            </a:r>
            <a:r>
              <a:rPr lang="en-US" sz="4200" i="1" dirty="0" err="1"/>
              <a:t>cernum</a:t>
            </a:r>
            <a:endParaRPr lang="en-US" sz="4200" i="1" dirty="0"/>
          </a:p>
        </p:txBody>
      </p:sp>
      <p:grpSp>
        <p:nvGrpSpPr>
          <p:cNvPr id="13" name="Group 12">
            <a:extLst>
              <a:ext uri="{FF2B5EF4-FFF2-40B4-BE49-F238E27FC236}">
                <a16:creationId xmlns:a16="http://schemas.microsoft.com/office/drawing/2014/main" id="{E417FFE2-5B00-018B-0738-4EECE1D4A197}"/>
              </a:ext>
            </a:extLst>
          </p:cNvPr>
          <p:cNvGrpSpPr/>
          <p:nvPr/>
        </p:nvGrpSpPr>
        <p:grpSpPr>
          <a:xfrm>
            <a:off x="6779624" y="9480731"/>
            <a:ext cx="3190631" cy="421827"/>
            <a:chOff x="4519749" y="6320487"/>
            <a:chExt cx="2127087" cy="281218"/>
          </a:xfrm>
        </p:grpSpPr>
        <p:sp>
          <p:nvSpPr>
            <p:cNvPr id="10" name="Oval 9">
              <a:extLst>
                <a:ext uri="{FF2B5EF4-FFF2-40B4-BE49-F238E27FC236}">
                  <a16:creationId xmlns:a16="http://schemas.microsoft.com/office/drawing/2014/main" id="{35264569-CBE9-97C3-5458-220BB1126EC4}"/>
                </a:ext>
              </a:extLst>
            </p:cNvPr>
            <p:cNvSpPr/>
            <p:nvPr/>
          </p:nvSpPr>
          <p:spPr>
            <a:xfrm>
              <a:off x="4519749" y="6320487"/>
              <a:ext cx="281218" cy="281218"/>
            </a:xfrm>
            <a:prstGeom prst="ellipse">
              <a:avLst/>
            </a:prstGeom>
            <a:solidFill>
              <a:srgbClr val="407A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1" name="Oval 10">
              <a:extLst>
                <a:ext uri="{FF2B5EF4-FFF2-40B4-BE49-F238E27FC236}">
                  <a16:creationId xmlns:a16="http://schemas.microsoft.com/office/drawing/2014/main" id="{8A8E2769-C70F-7272-8858-FF1ACA6EF458}"/>
                </a:ext>
              </a:extLst>
            </p:cNvPr>
            <p:cNvSpPr/>
            <p:nvPr/>
          </p:nvSpPr>
          <p:spPr>
            <a:xfrm>
              <a:off x="5453725" y="6320487"/>
              <a:ext cx="281218" cy="281218"/>
            </a:xfrm>
            <a:prstGeom prst="ellipse">
              <a:avLst/>
            </a:prstGeom>
            <a:solidFill>
              <a:srgbClr val="F7F1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Oval 11">
              <a:extLst>
                <a:ext uri="{FF2B5EF4-FFF2-40B4-BE49-F238E27FC236}">
                  <a16:creationId xmlns:a16="http://schemas.microsoft.com/office/drawing/2014/main" id="{D35FD4EB-29BF-55F0-576A-15DB5813B771}"/>
                </a:ext>
              </a:extLst>
            </p:cNvPr>
            <p:cNvSpPr/>
            <p:nvPr/>
          </p:nvSpPr>
          <p:spPr>
            <a:xfrm>
              <a:off x="6365618" y="6320487"/>
              <a:ext cx="281218" cy="281218"/>
            </a:xfrm>
            <a:prstGeom prst="ellipse">
              <a:avLst/>
            </a:prstGeom>
            <a:solidFill>
              <a:srgbClr val="F050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grpSp>
    </p:spTree>
    <p:extLst>
      <p:ext uri="{BB962C8B-B14F-4D97-AF65-F5344CB8AC3E}">
        <p14:creationId xmlns:p14="http://schemas.microsoft.com/office/powerpoint/2010/main" val="17424377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8C35C-8880-DE17-B22F-F753184F43A5}"/>
            </a:ext>
          </a:extLst>
        </p:cNvPr>
        <p:cNvGrpSpPr/>
        <p:nvPr/>
      </p:nvGrpSpPr>
      <p:grpSpPr>
        <a:xfrm>
          <a:off x="0" y="0"/>
          <a:ext cx="0" cy="0"/>
          <a:chOff x="0" y="0"/>
          <a:chExt cx="0" cy="0"/>
        </a:xfrm>
      </p:grpSpPr>
      <p:sp>
        <p:nvSpPr>
          <p:cNvPr id="5" name="Google Shape;275;p23">
            <a:extLst>
              <a:ext uri="{FF2B5EF4-FFF2-40B4-BE49-F238E27FC236}">
                <a16:creationId xmlns:a16="http://schemas.microsoft.com/office/drawing/2014/main" id="{99190932-FACB-0485-A4E0-FD44A840116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E5295D0C-748C-B587-A8BE-6396AFAD4EE4}"/>
              </a:ext>
            </a:extLst>
          </p:cNvPr>
          <p:cNvSpPr>
            <a:spLocks noGrp="1"/>
          </p:cNvSpPr>
          <p:nvPr>
            <p:ph type="title"/>
          </p:nvPr>
        </p:nvSpPr>
        <p:spPr>
          <a:xfrm>
            <a:off x="728249" y="277721"/>
            <a:ext cx="17030700" cy="1988345"/>
          </a:xfrm>
        </p:spPr>
        <p:txBody>
          <a:bodyPr/>
          <a:lstStyle/>
          <a:p>
            <a:r>
              <a:rPr lang="en-US" dirty="0"/>
              <a:t>Example of one study in the eastern U.S.</a:t>
            </a:r>
          </a:p>
        </p:txBody>
      </p:sp>
      <p:pic>
        <p:nvPicPr>
          <p:cNvPr id="4" name="Picture 3">
            <a:extLst>
              <a:ext uri="{FF2B5EF4-FFF2-40B4-BE49-F238E27FC236}">
                <a16:creationId xmlns:a16="http://schemas.microsoft.com/office/drawing/2014/main" id="{3F0B6091-9ABD-B0F5-D80F-7F2073B88B6D}"/>
              </a:ext>
            </a:extLst>
          </p:cNvPr>
          <p:cNvPicPr>
            <a:picLocks noChangeAspect="1"/>
          </p:cNvPicPr>
          <p:nvPr/>
        </p:nvPicPr>
        <p:blipFill>
          <a:blip r:embed="rId4"/>
          <a:srcRect l="1558" t="26403" r="85138" b="2423"/>
          <a:stretch>
            <a:fillRect/>
          </a:stretch>
        </p:blipFill>
        <p:spPr>
          <a:xfrm>
            <a:off x="262997" y="1939835"/>
            <a:ext cx="2597768" cy="7989347"/>
          </a:xfrm>
          <a:prstGeom prst="rect">
            <a:avLst/>
          </a:prstGeom>
        </p:spPr>
      </p:pic>
      <p:sp>
        <p:nvSpPr>
          <p:cNvPr id="3" name="TextBox 2">
            <a:extLst>
              <a:ext uri="{FF2B5EF4-FFF2-40B4-BE49-F238E27FC236}">
                <a16:creationId xmlns:a16="http://schemas.microsoft.com/office/drawing/2014/main" id="{5D4965BF-8FA7-A6DC-F90C-7FEE6902E01C}"/>
              </a:ext>
            </a:extLst>
          </p:cNvPr>
          <p:cNvSpPr txBox="1"/>
          <p:nvPr/>
        </p:nvSpPr>
        <p:spPr>
          <a:xfrm>
            <a:off x="14529664" y="9507354"/>
            <a:ext cx="3813865" cy="553998"/>
          </a:xfrm>
          <a:prstGeom prst="rect">
            <a:avLst/>
          </a:prstGeom>
          <a:noFill/>
        </p:spPr>
        <p:txBody>
          <a:bodyPr wrap="none" rtlCol="0">
            <a:spAutoFit/>
          </a:bodyPr>
          <a:lstStyle/>
          <a:p>
            <a:r>
              <a:rPr lang="en-US" sz="3000" dirty="0"/>
              <a:t>Woolridge et al. 2023</a:t>
            </a:r>
          </a:p>
        </p:txBody>
      </p:sp>
      <p:pic>
        <p:nvPicPr>
          <p:cNvPr id="6" name="Picture 5">
            <a:extLst>
              <a:ext uri="{FF2B5EF4-FFF2-40B4-BE49-F238E27FC236}">
                <a16:creationId xmlns:a16="http://schemas.microsoft.com/office/drawing/2014/main" id="{3108614F-F360-803C-8AF0-422872808D91}"/>
              </a:ext>
            </a:extLst>
          </p:cNvPr>
          <p:cNvPicPr>
            <a:picLocks noChangeAspect="1"/>
          </p:cNvPicPr>
          <p:nvPr/>
        </p:nvPicPr>
        <p:blipFill>
          <a:blip r:embed="rId4"/>
          <a:srcRect l="80342" t="51507" r="411" b="28781"/>
          <a:stretch>
            <a:fillRect/>
          </a:stretch>
        </p:blipFill>
        <p:spPr>
          <a:xfrm>
            <a:off x="12075365" y="3965278"/>
            <a:ext cx="5624802" cy="3311435"/>
          </a:xfrm>
          <a:prstGeom prst="rect">
            <a:avLst/>
          </a:prstGeom>
        </p:spPr>
      </p:pic>
      <p:cxnSp>
        <p:nvCxnSpPr>
          <p:cNvPr id="9" name="Straight Connector 8">
            <a:extLst>
              <a:ext uri="{FF2B5EF4-FFF2-40B4-BE49-F238E27FC236}">
                <a16:creationId xmlns:a16="http://schemas.microsoft.com/office/drawing/2014/main" id="{128A678A-4EA0-EFA1-A721-9A8FBF0BE2F3}"/>
              </a:ext>
            </a:extLst>
          </p:cNvPr>
          <p:cNvCxnSpPr>
            <a:cxnSpLocks/>
            <a:stCxn id="4" idx="3"/>
          </p:cNvCxnSpPr>
          <p:nvPr/>
        </p:nvCxnSpPr>
        <p:spPr>
          <a:xfrm flipV="1">
            <a:off x="2860765" y="5643155"/>
            <a:ext cx="1606733" cy="29135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711590F-41E2-2110-66CD-2B86A3618A23}"/>
              </a:ext>
            </a:extLst>
          </p:cNvPr>
          <p:cNvSpPr txBox="1"/>
          <p:nvPr/>
        </p:nvSpPr>
        <p:spPr>
          <a:xfrm>
            <a:off x="5061203" y="2266066"/>
            <a:ext cx="6387140" cy="738664"/>
          </a:xfrm>
          <a:prstGeom prst="rect">
            <a:avLst/>
          </a:prstGeom>
          <a:noFill/>
        </p:spPr>
        <p:txBody>
          <a:bodyPr wrap="square" rtlCol="0">
            <a:spAutoFit/>
          </a:bodyPr>
          <a:lstStyle>
            <a:defPPr>
              <a:defRPr lang="en-US"/>
            </a:defPPr>
            <a:lvl1pPr>
              <a:defRPr sz="2400" i="1"/>
            </a:lvl1pPr>
          </a:lstStyle>
          <a:p>
            <a:r>
              <a:rPr lang="en-US" sz="4200" dirty="0" err="1"/>
              <a:t>Chamaecrista</a:t>
            </a:r>
            <a:r>
              <a:rPr lang="en-US" sz="4200" dirty="0"/>
              <a:t> fasciculata</a:t>
            </a:r>
          </a:p>
        </p:txBody>
      </p:sp>
      <p:pic>
        <p:nvPicPr>
          <p:cNvPr id="11" name="Picture 10">
            <a:extLst>
              <a:ext uri="{FF2B5EF4-FFF2-40B4-BE49-F238E27FC236}">
                <a16:creationId xmlns:a16="http://schemas.microsoft.com/office/drawing/2014/main" id="{EDF0FF46-9BA3-6A05-23F4-4FB246D4A7FF}"/>
              </a:ext>
            </a:extLst>
          </p:cNvPr>
          <p:cNvPicPr>
            <a:picLocks noChangeAspect="1"/>
          </p:cNvPicPr>
          <p:nvPr/>
        </p:nvPicPr>
        <p:blipFill>
          <a:blip r:embed="rId5"/>
          <a:srcRect t="35934" b="32848"/>
          <a:stretch>
            <a:fillRect/>
          </a:stretch>
        </p:blipFill>
        <p:spPr>
          <a:xfrm>
            <a:off x="4606334" y="2907856"/>
            <a:ext cx="6542816" cy="6844976"/>
          </a:xfrm>
          <a:prstGeom prst="rect">
            <a:avLst/>
          </a:prstGeom>
        </p:spPr>
      </p:pic>
      <p:grpSp>
        <p:nvGrpSpPr>
          <p:cNvPr id="12" name="Group 11">
            <a:extLst>
              <a:ext uri="{FF2B5EF4-FFF2-40B4-BE49-F238E27FC236}">
                <a16:creationId xmlns:a16="http://schemas.microsoft.com/office/drawing/2014/main" id="{8F0C9036-DB65-318D-8269-92D411BEF5BE}"/>
              </a:ext>
            </a:extLst>
          </p:cNvPr>
          <p:cNvGrpSpPr/>
          <p:nvPr/>
        </p:nvGrpSpPr>
        <p:grpSpPr>
          <a:xfrm>
            <a:off x="6779624" y="9480731"/>
            <a:ext cx="3190631" cy="421827"/>
            <a:chOff x="4519749" y="6320487"/>
            <a:chExt cx="2127087" cy="281218"/>
          </a:xfrm>
        </p:grpSpPr>
        <p:sp>
          <p:nvSpPr>
            <p:cNvPr id="13" name="Oval 12">
              <a:extLst>
                <a:ext uri="{FF2B5EF4-FFF2-40B4-BE49-F238E27FC236}">
                  <a16:creationId xmlns:a16="http://schemas.microsoft.com/office/drawing/2014/main" id="{596F3EB2-E3CD-D765-E8A6-5ECFBE8DDBB4}"/>
                </a:ext>
              </a:extLst>
            </p:cNvPr>
            <p:cNvSpPr/>
            <p:nvPr/>
          </p:nvSpPr>
          <p:spPr>
            <a:xfrm>
              <a:off x="4519749" y="6320487"/>
              <a:ext cx="281218" cy="281218"/>
            </a:xfrm>
            <a:prstGeom prst="ellipse">
              <a:avLst/>
            </a:prstGeom>
            <a:solidFill>
              <a:srgbClr val="407A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4" name="Oval 13">
              <a:extLst>
                <a:ext uri="{FF2B5EF4-FFF2-40B4-BE49-F238E27FC236}">
                  <a16:creationId xmlns:a16="http://schemas.microsoft.com/office/drawing/2014/main" id="{DE70A023-42A1-958B-F273-85369156CD9C}"/>
                </a:ext>
              </a:extLst>
            </p:cNvPr>
            <p:cNvSpPr/>
            <p:nvPr/>
          </p:nvSpPr>
          <p:spPr>
            <a:xfrm>
              <a:off x="5453725" y="6320487"/>
              <a:ext cx="281218" cy="281218"/>
            </a:xfrm>
            <a:prstGeom prst="ellipse">
              <a:avLst/>
            </a:prstGeom>
            <a:solidFill>
              <a:srgbClr val="F7F1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5" name="Oval 14">
              <a:extLst>
                <a:ext uri="{FF2B5EF4-FFF2-40B4-BE49-F238E27FC236}">
                  <a16:creationId xmlns:a16="http://schemas.microsoft.com/office/drawing/2014/main" id="{306F3514-D79D-DA8F-F9C8-8B149257B902}"/>
                </a:ext>
              </a:extLst>
            </p:cNvPr>
            <p:cNvSpPr/>
            <p:nvPr/>
          </p:nvSpPr>
          <p:spPr>
            <a:xfrm>
              <a:off x="6365618" y="6320487"/>
              <a:ext cx="281218" cy="281218"/>
            </a:xfrm>
            <a:prstGeom prst="ellipse">
              <a:avLst/>
            </a:prstGeom>
            <a:solidFill>
              <a:srgbClr val="F050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grpSp>
    </p:spTree>
    <p:extLst>
      <p:ext uri="{BB962C8B-B14F-4D97-AF65-F5344CB8AC3E}">
        <p14:creationId xmlns:p14="http://schemas.microsoft.com/office/powerpoint/2010/main" val="37271402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27957-0104-5582-CEE7-B0BAA5811AE0}"/>
            </a:ext>
          </a:extLst>
        </p:cNvPr>
        <p:cNvGrpSpPr/>
        <p:nvPr/>
      </p:nvGrpSpPr>
      <p:grpSpPr>
        <a:xfrm>
          <a:off x="0" y="0"/>
          <a:ext cx="0" cy="0"/>
          <a:chOff x="0" y="0"/>
          <a:chExt cx="0" cy="0"/>
        </a:xfrm>
      </p:grpSpPr>
      <p:sp>
        <p:nvSpPr>
          <p:cNvPr id="7" name="Google Shape;275;p23">
            <a:extLst>
              <a:ext uri="{FF2B5EF4-FFF2-40B4-BE49-F238E27FC236}">
                <a16:creationId xmlns:a16="http://schemas.microsoft.com/office/drawing/2014/main" id="{D33FEB77-79AF-A3A2-B4E0-58B144FD4CB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BAA4F8C8-3972-DFF4-14D3-EE5474A2300A}"/>
              </a:ext>
            </a:extLst>
          </p:cNvPr>
          <p:cNvSpPr>
            <a:spLocks noGrp="1"/>
          </p:cNvSpPr>
          <p:nvPr>
            <p:ph type="title"/>
          </p:nvPr>
        </p:nvSpPr>
        <p:spPr>
          <a:xfrm>
            <a:off x="728249" y="277721"/>
            <a:ext cx="17030700" cy="1988345"/>
          </a:xfrm>
        </p:spPr>
        <p:txBody>
          <a:bodyPr/>
          <a:lstStyle/>
          <a:p>
            <a:r>
              <a:rPr lang="en-US" dirty="0"/>
              <a:t>Example of one study in the eastern U.S.</a:t>
            </a:r>
          </a:p>
        </p:txBody>
      </p:sp>
      <p:pic>
        <p:nvPicPr>
          <p:cNvPr id="4" name="Picture 3">
            <a:extLst>
              <a:ext uri="{FF2B5EF4-FFF2-40B4-BE49-F238E27FC236}">
                <a16:creationId xmlns:a16="http://schemas.microsoft.com/office/drawing/2014/main" id="{29B90FD4-E45A-D3F9-13A5-979FF13ECD3D}"/>
              </a:ext>
            </a:extLst>
          </p:cNvPr>
          <p:cNvPicPr>
            <a:picLocks noChangeAspect="1"/>
          </p:cNvPicPr>
          <p:nvPr/>
        </p:nvPicPr>
        <p:blipFill>
          <a:blip r:embed="rId4"/>
          <a:srcRect l="1558" t="26403" r="85138" b="2423"/>
          <a:stretch>
            <a:fillRect/>
          </a:stretch>
        </p:blipFill>
        <p:spPr>
          <a:xfrm>
            <a:off x="262997" y="1939835"/>
            <a:ext cx="2597768" cy="7989347"/>
          </a:xfrm>
          <a:prstGeom prst="rect">
            <a:avLst/>
          </a:prstGeom>
        </p:spPr>
      </p:pic>
      <p:sp>
        <p:nvSpPr>
          <p:cNvPr id="3" name="TextBox 2">
            <a:extLst>
              <a:ext uri="{FF2B5EF4-FFF2-40B4-BE49-F238E27FC236}">
                <a16:creationId xmlns:a16="http://schemas.microsoft.com/office/drawing/2014/main" id="{45B6A289-7CA6-945C-DD83-5342E5157BFD}"/>
              </a:ext>
            </a:extLst>
          </p:cNvPr>
          <p:cNvSpPr txBox="1"/>
          <p:nvPr/>
        </p:nvSpPr>
        <p:spPr>
          <a:xfrm>
            <a:off x="14529664" y="9507354"/>
            <a:ext cx="3813865" cy="553998"/>
          </a:xfrm>
          <a:prstGeom prst="rect">
            <a:avLst/>
          </a:prstGeom>
          <a:noFill/>
        </p:spPr>
        <p:txBody>
          <a:bodyPr wrap="none" rtlCol="0">
            <a:spAutoFit/>
          </a:bodyPr>
          <a:lstStyle/>
          <a:p>
            <a:r>
              <a:rPr lang="en-US" sz="3000" dirty="0"/>
              <a:t>Woolridge et al. 2023</a:t>
            </a:r>
          </a:p>
        </p:txBody>
      </p:sp>
      <p:pic>
        <p:nvPicPr>
          <p:cNvPr id="6" name="Picture 5">
            <a:extLst>
              <a:ext uri="{FF2B5EF4-FFF2-40B4-BE49-F238E27FC236}">
                <a16:creationId xmlns:a16="http://schemas.microsoft.com/office/drawing/2014/main" id="{7259ED9D-5151-8EE9-E45B-6C13EFE893DB}"/>
              </a:ext>
            </a:extLst>
          </p:cNvPr>
          <p:cNvPicPr>
            <a:picLocks noChangeAspect="1"/>
          </p:cNvPicPr>
          <p:nvPr/>
        </p:nvPicPr>
        <p:blipFill>
          <a:blip r:embed="rId4"/>
          <a:srcRect l="80342" t="76361" r="411" b="5327"/>
          <a:stretch>
            <a:fillRect/>
          </a:stretch>
        </p:blipFill>
        <p:spPr>
          <a:xfrm>
            <a:off x="11934950" y="3997233"/>
            <a:ext cx="5624802" cy="3076302"/>
          </a:xfrm>
          <a:prstGeom prst="rect">
            <a:avLst/>
          </a:prstGeom>
        </p:spPr>
      </p:pic>
      <p:cxnSp>
        <p:nvCxnSpPr>
          <p:cNvPr id="9" name="Straight Connector 8">
            <a:extLst>
              <a:ext uri="{FF2B5EF4-FFF2-40B4-BE49-F238E27FC236}">
                <a16:creationId xmlns:a16="http://schemas.microsoft.com/office/drawing/2014/main" id="{40252C87-7AFE-60E1-7811-27476CF23BDA}"/>
              </a:ext>
            </a:extLst>
          </p:cNvPr>
          <p:cNvCxnSpPr>
            <a:cxnSpLocks/>
          </p:cNvCxnSpPr>
          <p:nvPr/>
        </p:nvCxnSpPr>
        <p:spPr>
          <a:xfrm flipV="1">
            <a:off x="3076304" y="5643155"/>
            <a:ext cx="1391193" cy="2997926"/>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EF5E580-F5FB-35E6-D980-DC64F8655E3D}"/>
              </a:ext>
            </a:extLst>
          </p:cNvPr>
          <p:cNvSpPr txBox="1"/>
          <p:nvPr/>
        </p:nvSpPr>
        <p:spPr>
          <a:xfrm>
            <a:off x="5061203" y="2266065"/>
            <a:ext cx="6387140" cy="738664"/>
          </a:xfrm>
          <a:prstGeom prst="rect">
            <a:avLst/>
          </a:prstGeom>
          <a:noFill/>
        </p:spPr>
        <p:txBody>
          <a:bodyPr wrap="square" rtlCol="0">
            <a:spAutoFit/>
          </a:bodyPr>
          <a:lstStyle>
            <a:defPPr>
              <a:defRPr lang="en-US"/>
            </a:defPPr>
            <a:lvl1pPr>
              <a:defRPr sz="2400" i="1"/>
            </a:lvl1pPr>
          </a:lstStyle>
          <a:p>
            <a:pPr algn="ctr"/>
            <a:r>
              <a:rPr lang="en-US" sz="4200" dirty="0"/>
              <a:t>Rudbeckia </a:t>
            </a:r>
            <a:r>
              <a:rPr lang="en-US" sz="4200" dirty="0" err="1"/>
              <a:t>hirta</a:t>
            </a:r>
            <a:endParaRPr lang="en-US" sz="4200" dirty="0"/>
          </a:p>
        </p:txBody>
      </p:sp>
      <p:sp>
        <p:nvSpPr>
          <p:cNvPr id="14" name="Oval 13">
            <a:extLst>
              <a:ext uri="{FF2B5EF4-FFF2-40B4-BE49-F238E27FC236}">
                <a16:creationId xmlns:a16="http://schemas.microsoft.com/office/drawing/2014/main" id="{D76337F2-EC80-70EE-8F9F-57F3AC03E8CF}"/>
              </a:ext>
            </a:extLst>
          </p:cNvPr>
          <p:cNvSpPr/>
          <p:nvPr/>
        </p:nvSpPr>
        <p:spPr>
          <a:xfrm>
            <a:off x="7083306" y="8972087"/>
            <a:ext cx="421827" cy="421827"/>
          </a:xfrm>
          <a:prstGeom prst="ellipse">
            <a:avLst/>
          </a:prstGeom>
          <a:solidFill>
            <a:srgbClr val="F7F19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5" name="Oval 14">
            <a:extLst>
              <a:ext uri="{FF2B5EF4-FFF2-40B4-BE49-F238E27FC236}">
                <a16:creationId xmlns:a16="http://schemas.microsoft.com/office/drawing/2014/main" id="{154742B0-B897-3782-C88C-DD9F7D3FBD2B}"/>
              </a:ext>
            </a:extLst>
          </p:cNvPr>
          <p:cNvSpPr/>
          <p:nvPr/>
        </p:nvSpPr>
        <p:spPr>
          <a:xfrm>
            <a:off x="8941008" y="8972087"/>
            <a:ext cx="421827" cy="421827"/>
          </a:xfrm>
          <a:prstGeom prst="ellipse">
            <a:avLst/>
          </a:prstGeom>
          <a:solidFill>
            <a:srgbClr val="F050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pic>
        <p:nvPicPr>
          <p:cNvPr id="5" name="Picture 4">
            <a:extLst>
              <a:ext uri="{FF2B5EF4-FFF2-40B4-BE49-F238E27FC236}">
                <a16:creationId xmlns:a16="http://schemas.microsoft.com/office/drawing/2014/main" id="{BBD59D86-3722-A913-D9DE-4785923833C0}"/>
              </a:ext>
            </a:extLst>
          </p:cNvPr>
          <p:cNvPicPr>
            <a:picLocks noChangeAspect="1"/>
          </p:cNvPicPr>
          <p:nvPr/>
        </p:nvPicPr>
        <p:blipFill>
          <a:blip r:embed="rId5"/>
          <a:srcRect t="72600"/>
          <a:stretch>
            <a:fillRect/>
          </a:stretch>
        </p:blipFill>
        <p:spPr>
          <a:xfrm>
            <a:off x="4410750" y="3057534"/>
            <a:ext cx="6387138" cy="5864685"/>
          </a:xfrm>
          <a:prstGeom prst="rect">
            <a:avLst/>
          </a:prstGeom>
        </p:spPr>
      </p:pic>
    </p:spTree>
    <p:extLst>
      <p:ext uri="{BB962C8B-B14F-4D97-AF65-F5344CB8AC3E}">
        <p14:creationId xmlns:p14="http://schemas.microsoft.com/office/powerpoint/2010/main" val="34736070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A43D5-E971-A935-225F-714F52B7BBB1}"/>
            </a:ext>
          </a:extLst>
        </p:cNvPr>
        <p:cNvGrpSpPr/>
        <p:nvPr/>
      </p:nvGrpSpPr>
      <p:grpSpPr>
        <a:xfrm>
          <a:off x="0" y="0"/>
          <a:ext cx="0" cy="0"/>
          <a:chOff x="0" y="0"/>
          <a:chExt cx="0" cy="0"/>
        </a:xfrm>
      </p:grpSpPr>
      <p:sp>
        <p:nvSpPr>
          <p:cNvPr id="5" name="Google Shape;275;p23">
            <a:extLst>
              <a:ext uri="{FF2B5EF4-FFF2-40B4-BE49-F238E27FC236}">
                <a16:creationId xmlns:a16="http://schemas.microsoft.com/office/drawing/2014/main" id="{4DDD6F1B-913F-D56B-4B16-1165410F87BC}"/>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15532B5A-4F6A-3EF2-42BB-1B77BBEE31D1}"/>
              </a:ext>
            </a:extLst>
          </p:cNvPr>
          <p:cNvSpPr>
            <a:spLocks noGrp="1"/>
          </p:cNvSpPr>
          <p:nvPr>
            <p:ph type="title"/>
          </p:nvPr>
        </p:nvSpPr>
        <p:spPr>
          <a:xfrm>
            <a:off x="1257300" y="395289"/>
            <a:ext cx="15773400" cy="1605579"/>
          </a:xfrm>
        </p:spPr>
        <p:txBody>
          <a:bodyPr/>
          <a:lstStyle/>
          <a:p>
            <a:r>
              <a:rPr lang="en-US" dirty="0"/>
              <a:t>We need experiments to know what to do!</a:t>
            </a:r>
          </a:p>
        </p:txBody>
      </p:sp>
      <p:pic>
        <p:nvPicPr>
          <p:cNvPr id="3" name="Picture 2">
            <a:extLst>
              <a:ext uri="{FF2B5EF4-FFF2-40B4-BE49-F238E27FC236}">
                <a16:creationId xmlns:a16="http://schemas.microsoft.com/office/drawing/2014/main" id="{B842FA22-738F-67D8-D1EC-5C1867B315DF}"/>
              </a:ext>
            </a:extLst>
          </p:cNvPr>
          <p:cNvPicPr>
            <a:picLocks noChangeAspect="1"/>
          </p:cNvPicPr>
          <p:nvPr/>
        </p:nvPicPr>
        <p:blipFill>
          <a:blip r:embed="rId4"/>
          <a:srcRect l="1558" t="26403" r="85138" b="2423"/>
          <a:stretch>
            <a:fillRect/>
          </a:stretch>
        </p:blipFill>
        <p:spPr>
          <a:xfrm>
            <a:off x="262997" y="1939835"/>
            <a:ext cx="2597768" cy="7989347"/>
          </a:xfrm>
          <a:prstGeom prst="rect">
            <a:avLst/>
          </a:prstGeom>
        </p:spPr>
      </p:pic>
      <p:sp>
        <p:nvSpPr>
          <p:cNvPr id="4" name="TextBox 3">
            <a:extLst>
              <a:ext uri="{FF2B5EF4-FFF2-40B4-BE49-F238E27FC236}">
                <a16:creationId xmlns:a16="http://schemas.microsoft.com/office/drawing/2014/main" id="{F85D6B54-590A-86FA-B0FC-A8CB401C9730}"/>
              </a:ext>
            </a:extLst>
          </p:cNvPr>
          <p:cNvSpPr txBox="1"/>
          <p:nvPr/>
        </p:nvSpPr>
        <p:spPr>
          <a:xfrm>
            <a:off x="4408715" y="3507377"/>
            <a:ext cx="12266022" cy="2862322"/>
          </a:xfrm>
          <a:prstGeom prst="rect">
            <a:avLst/>
          </a:prstGeom>
          <a:noFill/>
        </p:spPr>
        <p:txBody>
          <a:bodyPr wrap="square" rtlCol="0">
            <a:spAutoFit/>
          </a:bodyPr>
          <a:lstStyle/>
          <a:p>
            <a:r>
              <a:rPr lang="en-US" sz="6000" dirty="0"/>
              <a:t>Three species with three different results is not enough to build general guidelines.</a:t>
            </a:r>
          </a:p>
        </p:txBody>
      </p:sp>
    </p:spTree>
    <p:extLst>
      <p:ext uri="{BB962C8B-B14F-4D97-AF65-F5344CB8AC3E}">
        <p14:creationId xmlns:p14="http://schemas.microsoft.com/office/powerpoint/2010/main" val="1849727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29EDD63B-DD54-3C43-E10C-E952ADC27F72}"/>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39C41A0B-CA4E-B991-D04F-237C698E4D8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2" name="Picture 1" descr="A diagram of a plant life cycle&#10;&#10;Description automatically generated">
            <a:extLst>
              <a:ext uri="{FF2B5EF4-FFF2-40B4-BE49-F238E27FC236}">
                <a16:creationId xmlns:a16="http://schemas.microsoft.com/office/drawing/2014/main" id="{101F207C-4FDE-42D4-0B92-D11D97A751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9200" y="197506"/>
            <a:ext cx="15028407" cy="9891988"/>
          </a:xfrm>
          <a:prstGeom prst="rect">
            <a:avLst/>
          </a:prstGeom>
        </p:spPr>
      </p:pic>
      <p:graphicFrame>
        <p:nvGraphicFramePr>
          <p:cNvPr id="3" name="Text Placeholder 2">
            <a:extLst>
              <a:ext uri="{FF2B5EF4-FFF2-40B4-BE49-F238E27FC236}">
                <a16:creationId xmlns:a16="http://schemas.microsoft.com/office/drawing/2014/main" id="{4499E920-8E14-4420-9735-1A4B6A68B6B0}"/>
              </a:ext>
            </a:extLst>
          </p:cNvPr>
          <p:cNvGraphicFramePr/>
          <p:nvPr/>
        </p:nvGraphicFramePr>
        <p:xfrm>
          <a:off x="910814" y="2270147"/>
          <a:ext cx="7054626" cy="37173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Text Placeholder 2">
            <a:extLst>
              <a:ext uri="{FF2B5EF4-FFF2-40B4-BE49-F238E27FC236}">
                <a16:creationId xmlns:a16="http://schemas.microsoft.com/office/drawing/2014/main" id="{AA076566-BB75-D97C-5D67-B61C5979E91A}"/>
              </a:ext>
            </a:extLst>
          </p:cNvPr>
          <p:cNvGraphicFramePr/>
          <p:nvPr/>
        </p:nvGraphicFramePr>
        <p:xfrm>
          <a:off x="3584712" y="-857931"/>
          <a:ext cx="9663927" cy="293057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6" name="Text Placeholder 2">
            <a:extLst>
              <a:ext uri="{FF2B5EF4-FFF2-40B4-BE49-F238E27FC236}">
                <a16:creationId xmlns:a16="http://schemas.microsoft.com/office/drawing/2014/main" id="{71DFBED9-F2BE-1734-F296-7A12341ADB94}"/>
              </a:ext>
            </a:extLst>
          </p:cNvPr>
          <p:cNvGraphicFramePr/>
          <p:nvPr/>
        </p:nvGraphicFramePr>
        <p:xfrm>
          <a:off x="10485120" y="2270147"/>
          <a:ext cx="7404871" cy="394208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7" name="TextBox 6">
            <a:extLst>
              <a:ext uri="{FF2B5EF4-FFF2-40B4-BE49-F238E27FC236}">
                <a16:creationId xmlns:a16="http://schemas.microsoft.com/office/drawing/2014/main" id="{4FA2F828-7D12-F751-B914-174641DBC88B}"/>
              </a:ext>
            </a:extLst>
          </p:cNvPr>
          <p:cNvSpPr txBox="1"/>
          <p:nvPr/>
        </p:nvSpPr>
        <p:spPr>
          <a:xfrm>
            <a:off x="14654575" y="10003581"/>
            <a:ext cx="4454617" cy="369332"/>
          </a:xfrm>
          <a:prstGeom prst="rect">
            <a:avLst/>
          </a:prstGeom>
          <a:noFill/>
        </p:spPr>
        <p:txBody>
          <a:bodyPr wrap="none" rtlCol="0">
            <a:spAutoFit/>
          </a:bodyPr>
          <a:lstStyle/>
          <a:p>
            <a:r>
              <a:rPr lang="en-US" dirty="0"/>
              <a:t>Colberg, Bradley, Morelli, &amp; Brown-Lima 2024</a:t>
            </a:r>
          </a:p>
        </p:txBody>
      </p:sp>
    </p:spTree>
    <p:extLst>
      <p:ext uri="{BB962C8B-B14F-4D97-AF65-F5344CB8AC3E}">
        <p14:creationId xmlns:p14="http://schemas.microsoft.com/office/powerpoint/2010/main" val="36451720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603"/>
        <p:cNvGrpSpPr/>
        <p:nvPr/>
      </p:nvGrpSpPr>
      <p:grpSpPr>
        <a:xfrm>
          <a:off x="0" y="0"/>
          <a:ext cx="0" cy="0"/>
          <a:chOff x="0" y="0"/>
          <a:chExt cx="0" cy="0"/>
        </a:xfrm>
      </p:grpSpPr>
      <p:sp>
        <p:nvSpPr>
          <p:cNvPr id="2" name="Google Shape;275;p23">
            <a:extLst>
              <a:ext uri="{FF2B5EF4-FFF2-40B4-BE49-F238E27FC236}">
                <a16:creationId xmlns:a16="http://schemas.microsoft.com/office/drawing/2014/main" id="{0747C5F7-DDA3-06F6-D29C-6CEAD7B5A4F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r>
              <a:rPr lang="en-US" dirty="0" err="1"/>
              <a:t>xs</a:t>
            </a:r>
            <a:endParaRPr lang="en-US" dirty="0"/>
          </a:p>
        </p:txBody>
      </p:sp>
      <p:sp>
        <p:nvSpPr>
          <p:cNvPr id="604" name="Google Shape;604;p31"/>
          <p:cNvSpPr txBox="1">
            <a:spLocks noGrp="1"/>
          </p:cNvSpPr>
          <p:nvPr>
            <p:ph type="title"/>
          </p:nvPr>
        </p:nvSpPr>
        <p:spPr>
          <a:xfrm>
            <a:off x="623400" y="890051"/>
            <a:ext cx="17041200" cy="1145400"/>
          </a:xfrm>
          <a:prstGeom prst="rect">
            <a:avLst/>
          </a:prstGeom>
          <a:noFill/>
          <a:ln>
            <a:noFill/>
          </a:ln>
        </p:spPr>
        <p:txBody>
          <a:bodyPr spcFirstLastPara="1" wrap="square" lIns="137138" tIns="137138" rIns="137138" bIns="137138" anchor="t" anchorCtr="0">
            <a:normAutofit/>
          </a:bodyPr>
          <a:lstStyle/>
          <a:p>
            <a:pPr>
              <a:lnSpc>
                <a:spcPct val="90000"/>
              </a:lnSpc>
              <a:buSzPct val="70707"/>
            </a:pPr>
            <a:r>
              <a:rPr lang="en-US"/>
              <a:t>Supply limits what gets planted</a:t>
            </a:r>
            <a:endParaRPr/>
          </a:p>
        </p:txBody>
      </p:sp>
      <p:pic>
        <p:nvPicPr>
          <p:cNvPr id="605" name="Google Shape;605;p31"/>
          <p:cNvPicPr preferRelativeResize="0"/>
          <p:nvPr/>
        </p:nvPicPr>
        <p:blipFill rotWithShape="1">
          <a:blip r:embed="rId4">
            <a:alphaModFix/>
          </a:blip>
          <a:srcRect/>
          <a:stretch/>
        </p:blipFill>
        <p:spPr>
          <a:xfrm>
            <a:off x="3112983" y="2444522"/>
            <a:ext cx="11282388" cy="6812871"/>
          </a:xfrm>
          <a:prstGeom prst="rect">
            <a:avLst/>
          </a:prstGeom>
          <a:noFill/>
          <a:ln>
            <a:noFill/>
          </a:ln>
        </p:spPr>
      </p:pic>
      <p:sp>
        <p:nvSpPr>
          <p:cNvPr id="606" name="Google Shape;606;p31"/>
          <p:cNvSpPr txBox="1"/>
          <p:nvPr/>
        </p:nvSpPr>
        <p:spPr>
          <a:xfrm>
            <a:off x="14395371" y="9557887"/>
            <a:ext cx="3653061" cy="553937"/>
          </a:xfrm>
          <a:prstGeom prst="rect">
            <a:avLst/>
          </a:prstGeom>
          <a:noFill/>
          <a:ln>
            <a:noFill/>
          </a:ln>
        </p:spPr>
        <p:txBody>
          <a:bodyPr spcFirstLastPara="1" wrap="square" lIns="137138" tIns="68550" rIns="137138" bIns="68550" anchor="t" anchorCtr="0">
            <a:spAutoFit/>
          </a:bodyPr>
          <a:lstStyle/>
          <a:p>
            <a:r>
              <a:rPr lang="en-US" sz="2700" dirty="0">
                <a:solidFill>
                  <a:schemeClr val="dk1"/>
                </a:solidFill>
              </a:rPr>
              <a:t>Tangren et al. 2022</a:t>
            </a:r>
            <a:endParaRPr sz="21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C7934-6451-5F53-7505-A63B0951B41E}"/>
            </a:ext>
          </a:extLst>
        </p:cNvPr>
        <p:cNvGrpSpPr/>
        <p:nvPr/>
      </p:nvGrpSpPr>
      <p:grpSpPr>
        <a:xfrm>
          <a:off x="0" y="0"/>
          <a:ext cx="0" cy="0"/>
          <a:chOff x="0" y="0"/>
          <a:chExt cx="0" cy="0"/>
        </a:xfrm>
      </p:grpSpPr>
      <p:sp>
        <p:nvSpPr>
          <p:cNvPr id="10" name="Google Shape;275;p23">
            <a:extLst>
              <a:ext uri="{FF2B5EF4-FFF2-40B4-BE49-F238E27FC236}">
                <a16:creationId xmlns:a16="http://schemas.microsoft.com/office/drawing/2014/main" id="{D8AF51E3-EFEF-AEC7-9117-3DD361C381F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7" name="Picture 6" descr="A close up of a logo&#10;&#10;AI-generated content may be incorrect.">
            <a:extLst>
              <a:ext uri="{FF2B5EF4-FFF2-40B4-BE49-F238E27FC236}">
                <a16:creationId xmlns:a16="http://schemas.microsoft.com/office/drawing/2014/main" id="{B6621258-FCC5-52E5-CA37-6936DC5A0E8F}"/>
              </a:ext>
            </a:extLst>
          </p:cNvPr>
          <p:cNvPicPr>
            <a:picLocks noChangeAspect="1"/>
          </p:cNvPicPr>
          <p:nvPr/>
        </p:nvPicPr>
        <p:blipFill>
          <a:blip r:embed="rId4"/>
          <a:stretch>
            <a:fillRect/>
          </a:stretch>
        </p:blipFill>
        <p:spPr>
          <a:xfrm>
            <a:off x="0" y="61704"/>
            <a:ext cx="12036927" cy="1697999"/>
          </a:xfrm>
          <a:prstGeom prst="rect">
            <a:avLst/>
          </a:prstGeom>
          <a:ln>
            <a:solidFill>
              <a:schemeClr val="tx1"/>
            </a:solidFill>
          </a:ln>
        </p:spPr>
      </p:pic>
      <p:pic>
        <p:nvPicPr>
          <p:cNvPr id="3" name="Picture 2" descr="A screenshot of a computer&#10;&#10;AI-generated content may be incorrect.">
            <a:extLst>
              <a:ext uri="{FF2B5EF4-FFF2-40B4-BE49-F238E27FC236}">
                <a16:creationId xmlns:a16="http://schemas.microsoft.com/office/drawing/2014/main" id="{8B4CB4B9-F02A-A9E0-73CD-70FCC13230D3}"/>
              </a:ext>
            </a:extLst>
          </p:cNvPr>
          <p:cNvPicPr>
            <a:picLocks noChangeAspect="1"/>
          </p:cNvPicPr>
          <p:nvPr/>
        </p:nvPicPr>
        <p:blipFill>
          <a:blip r:embed="rId5"/>
          <a:stretch>
            <a:fillRect/>
          </a:stretch>
        </p:blipFill>
        <p:spPr>
          <a:xfrm>
            <a:off x="3997158" y="1824248"/>
            <a:ext cx="10293684" cy="8524456"/>
          </a:xfrm>
          <a:prstGeom prst="rect">
            <a:avLst/>
          </a:prstGeom>
        </p:spPr>
      </p:pic>
    </p:spTree>
    <p:extLst>
      <p:ext uri="{BB962C8B-B14F-4D97-AF65-F5344CB8AC3E}">
        <p14:creationId xmlns:p14="http://schemas.microsoft.com/office/powerpoint/2010/main" val="38049872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F51A5-9E8E-E5BE-798B-646976125B59}"/>
            </a:ext>
          </a:extLst>
        </p:cNvPr>
        <p:cNvGrpSpPr/>
        <p:nvPr/>
      </p:nvGrpSpPr>
      <p:grpSpPr>
        <a:xfrm>
          <a:off x="0" y="0"/>
          <a:ext cx="0" cy="0"/>
          <a:chOff x="0" y="0"/>
          <a:chExt cx="0" cy="0"/>
        </a:xfrm>
      </p:grpSpPr>
      <p:sp>
        <p:nvSpPr>
          <p:cNvPr id="10" name="Google Shape;275;p23">
            <a:extLst>
              <a:ext uri="{FF2B5EF4-FFF2-40B4-BE49-F238E27FC236}">
                <a16:creationId xmlns:a16="http://schemas.microsoft.com/office/drawing/2014/main" id="{BB20840A-B480-969D-2A70-F51F00D13DE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7" name="Picture 6" descr="A close up of a logo&#10;&#10;AI-generated content may be incorrect.">
            <a:extLst>
              <a:ext uri="{FF2B5EF4-FFF2-40B4-BE49-F238E27FC236}">
                <a16:creationId xmlns:a16="http://schemas.microsoft.com/office/drawing/2014/main" id="{203564CC-60C2-95A9-41B3-A9084FB45D39}"/>
              </a:ext>
            </a:extLst>
          </p:cNvPr>
          <p:cNvPicPr>
            <a:picLocks noChangeAspect="1"/>
          </p:cNvPicPr>
          <p:nvPr/>
        </p:nvPicPr>
        <p:blipFill>
          <a:blip r:embed="rId4"/>
          <a:stretch>
            <a:fillRect/>
          </a:stretch>
        </p:blipFill>
        <p:spPr>
          <a:xfrm>
            <a:off x="0" y="61704"/>
            <a:ext cx="12036927" cy="1697999"/>
          </a:xfrm>
          <a:prstGeom prst="rect">
            <a:avLst/>
          </a:prstGeom>
          <a:ln>
            <a:solidFill>
              <a:schemeClr val="tx1"/>
            </a:solidFill>
          </a:ln>
        </p:spPr>
      </p:pic>
      <p:pic>
        <p:nvPicPr>
          <p:cNvPr id="4" name="Picture 3" descr="A map of the united states&#10;&#10;AI-generated content may be incorrect.">
            <a:extLst>
              <a:ext uri="{FF2B5EF4-FFF2-40B4-BE49-F238E27FC236}">
                <a16:creationId xmlns:a16="http://schemas.microsoft.com/office/drawing/2014/main" id="{CB9F0586-EC35-AD6C-E832-E912D0D39F18}"/>
              </a:ext>
            </a:extLst>
          </p:cNvPr>
          <p:cNvPicPr>
            <a:picLocks noChangeAspect="1"/>
          </p:cNvPicPr>
          <p:nvPr/>
        </p:nvPicPr>
        <p:blipFill>
          <a:blip r:embed="rId5"/>
          <a:stretch>
            <a:fillRect/>
          </a:stretch>
        </p:blipFill>
        <p:spPr>
          <a:xfrm>
            <a:off x="529389" y="2252648"/>
            <a:ext cx="16475598" cy="7541406"/>
          </a:xfrm>
          <a:prstGeom prst="rect">
            <a:avLst/>
          </a:prstGeom>
        </p:spPr>
      </p:pic>
    </p:spTree>
    <p:extLst>
      <p:ext uri="{BB962C8B-B14F-4D97-AF65-F5344CB8AC3E}">
        <p14:creationId xmlns:p14="http://schemas.microsoft.com/office/powerpoint/2010/main" val="42817075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90F3-DB7E-129D-DD6D-BFE5A3327056}"/>
            </a:ext>
          </a:extLst>
        </p:cNvPr>
        <p:cNvGrpSpPr/>
        <p:nvPr/>
      </p:nvGrpSpPr>
      <p:grpSpPr>
        <a:xfrm>
          <a:off x="0" y="0"/>
          <a:ext cx="0" cy="0"/>
          <a:chOff x="0" y="0"/>
          <a:chExt cx="0" cy="0"/>
        </a:xfrm>
      </p:grpSpPr>
      <p:sp>
        <p:nvSpPr>
          <p:cNvPr id="3" name="Google Shape;275;p23">
            <a:extLst>
              <a:ext uri="{FF2B5EF4-FFF2-40B4-BE49-F238E27FC236}">
                <a16:creationId xmlns:a16="http://schemas.microsoft.com/office/drawing/2014/main" id="{EC55A493-271E-78E5-E738-1020A4D3AEC2}"/>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17" name="Picture 16">
            <a:extLst>
              <a:ext uri="{FF2B5EF4-FFF2-40B4-BE49-F238E27FC236}">
                <a16:creationId xmlns:a16="http://schemas.microsoft.com/office/drawing/2014/main" id="{D90FCFF4-95F7-7E8C-EC41-2ED7ADFEBED3}"/>
              </a:ext>
            </a:extLst>
          </p:cNvPr>
          <p:cNvPicPr>
            <a:picLocks noChangeAspect="1"/>
          </p:cNvPicPr>
          <p:nvPr/>
        </p:nvPicPr>
        <p:blipFill>
          <a:blip r:embed="rId4"/>
          <a:srcRect r="11434" b="11655"/>
          <a:stretch>
            <a:fillRect/>
          </a:stretch>
        </p:blipFill>
        <p:spPr>
          <a:xfrm>
            <a:off x="2464228" y="1715228"/>
            <a:ext cx="9738746" cy="8455164"/>
          </a:xfrm>
          <a:prstGeom prst="rect">
            <a:avLst/>
          </a:prstGeom>
        </p:spPr>
      </p:pic>
      <p:sp>
        <p:nvSpPr>
          <p:cNvPr id="16" name="TextBox 15">
            <a:extLst>
              <a:ext uri="{FF2B5EF4-FFF2-40B4-BE49-F238E27FC236}">
                <a16:creationId xmlns:a16="http://schemas.microsoft.com/office/drawing/2014/main" id="{E8E9FA5B-8CF7-2DA4-BF7D-976EA85716CE}"/>
              </a:ext>
            </a:extLst>
          </p:cNvPr>
          <p:cNvSpPr txBox="1"/>
          <p:nvPr/>
        </p:nvSpPr>
        <p:spPr>
          <a:xfrm>
            <a:off x="12633159" y="3161654"/>
            <a:ext cx="5034910" cy="5078313"/>
          </a:xfrm>
          <a:prstGeom prst="rect">
            <a:avLst/>
          </a:prstGeom>
          <a:noFill/>
        </p:spPr>
        <p:txBody>
          <a:bodyPr wrap="square" rtlCol="0">
            <a:spAutoFit/>
          </a:bodyPr>
          <a:lstStyle/>
          <a:p>
            <a:r>
              <a:rPr lang="en-US" sz="5400" dirty="0">
                <a:latin typeface="DM Sans" pitchFamily="2" charset="77"/>
              </a:rPr>
              <a:t>Use landscape projects as opportunities for adaptation experiments</a:t>
            </a:r>
          </a:p>
          <a:p>
            <a:endParaRPr lang="en-US" sz="5400" dirty="0"/>
          </a:p>
        </p:txBody>
      </p:sp>
      <p:sp>
        <p:nvSpPr>
          <p:cNvPr id="18" name="TextBox 17">
            <a:extLst>
              <a:ext uri="{FF2B5EF4-FFF2-40B4-BE49-F238E27FC236}">
                <a16:creationId xmlns:a16="http://schemas.microsoft.com/office/drawing/2014/main" id="{7A3DD2C3-6DF0-EC04-23CF-D11E99F780F1}"/>
              </a:ext>
            </a:extLst>
          </p:cNvPr>
          <p:cNvSpPr txBox="1"/>
          <p:nvPr/>
        </p:nvSpPr>
        <p:spPr>
          <a:xfrm>
            <a:off x="97164" y="9579881"/>
            <a:ext cx="3429144" cy="553998"/>
          </a:xfrm>
          <a:prstGeom prst="rect">
            <a:avLst/>
          </a:prstGeom>
          <a:noFill/>
        </p:spPr>
        <p:txBody>
          <a:bodyPr wrap="none" rtlCol="0">
            <a:spAutoFit/>
          </a:bodyPr>
          <a:lstStyle/>
          <a:p>
            <a:r>
              <a:rPr lang="en-US" sz="3000" dirty="0"/>
              <a:t>Nadeau et al. 2024</a:t>
            </a:r>
          </a:p>
        </p:txBody>
      </p:sp>
      <p:sp>
        <p:nvSpPr>
          <p:cNvPr id="2" name="Title 1">
            <a:extLst>
              <a:ext uri="{FF2B5EF4-FFF2-40B4-BE49-F238E27FC236}">
                <a16:creationId xmlns:a16="http://schemas.microsoft.com/office/drawing/2014/main" id="{1DD5E5BC-6585-7FB4-506A-4F97383693D9}"/>
              </a:ext>
            </a:extLst>
          </p:cNvPr>
          <p:cNvSpPr>
            <a:spLocks noGrp="1"/>
          </p:cNvSpPr>
          <p:nvPr>
            <p:ph type="title"/>
          </p:nvPr>
        </p:nvSpPr>
        <p:spPr>
          <a:xfrm>
            <a:off x="1257300" y="395289"/>
            <a:ext cx="15773400" cy="1605579"/>
          </a:xfrm>
        </p:spPr>
        <p:txBody>
          <a:bodyPr/>
          <a:lstStyle/>
          <a:p>
            <a:r>
              <a:rPr lang="en-US" dirty="0"/>
              <a:t>We need experiments to know what to do!</a:t>
            </a:r>
          </a:p>
        </p:txBody>
      </p:sp>
    </p:spTree>
    <p:extLst>
      <p:ext uri="{BB962C8B-B14F-4D97-AF65-F5344CB8AC3E}">
        <p14:creationId xmlns:p14="http://schemas.microsoft.com/office/powerpoint/2010/main" val="6707008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FE81B-7AF0-BDB9-D812-7C4F5EBAD73D}"/>
            </a:ext>
          </a:extLst>
        </p:cNvPr>
        <p:cNvGrpSpPr/>
        <p:nvPr/>
      </p:nvGrpSpPr>
      <p:grpSpPr>
        <a:xfrm>
          <a:off x="0" y="0"/>
          <a:ext cx="0" cy="0"/>
          <a:chOff x="0" y="0"/>
          <a:chExt cx="0" cy="0"/>
        </a:xfrm>
      </p:grpSpPr>
      <p:sp>
        <p:nvSpPr>
          <p:cNvPr id="3" name="Google Shape;275;p23">
            <a:extLst>
              <a:ext uri="{FF2B5EF4-FFF2-40B4-BE49-F238E27FC236}">
                <a16:creationId xmlns:a16="http://schemas.microsoft.com/office/drawing/2014/main" id="{64C481A0-BD63-04AF-C517-E8C8A15361E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2B63B2B0-B4F5-870D-6485-C52196090F74}"/>
              </a:ext>
            </a:extLst>
          </p:cNvPr>
          <p:cNvSpPr>
            <a:spLocks noGrp="1"/>
          </p:cNvSpPr>
          <p:nvPr>
            <p:ph type="title"/>
          </p:nvPr>
        </p:nvSpPr>
        <p:spPr>
          <a:xfrm>
            <a:off x="1257300" y="395289"/>
            <a:ext cx="15773400" cy="1605579"/>
          </a:xfrm>
        </p:spPr>
        <p:txBody>
          <a:bodyPr/>
          <a:lstStyle/>
          <a:p>
            <a:r>
              <a:rPr lang="en-US" dirty="0"/>
              <a:t>Are you doing experiments?  Please tell us!</a:t>
            </a:r>
          </a:p>
        </p:txBody>
      </p:sp>
      <p:pic>
        <p:nvPicPr>
          <p:cNvPr id="4" name="Picture 3">
            <a:extLst>
              <a:ext uri="{FF2B5EF4-FFF2-40B4-BE49-F238E27FC236}">
                <a16:creationId xmlns:a16="http://schemas.microsoft.com/office/drawing/2014/main" id="{F04C79D5-74B4-EB26-3C79-60483D61C8FA}"/>
              </a:ext>
            </a:extLst>
          </p:cNvPr>
          <p:cNvPicPr>
            <a:picLocks noChangeAspect="1"/>
          </p:cNvPicPr>
          <p:nvPr/>
        </p:nvPicPr>
        <p:blipFill>
          <a:blip r:embed="rId4"/>
          <a:stretch>
            <a:fillRect/>
          </a:stretch>
        </p:blipFill>
        <p:spPr>
          <a:xfrm>
            <a:off x="5035732" y="2234349"/>
            <a:ext cx="6916784" cy="7080495"/>
          </a:xfrm>
          <a:prstGeom prst="rect">
            <a:avLst/>
          </a:prstGeom>
        </p:spPr>
      </p:pic>
    </p:spTree>
    <p:extLst>
      <p:ext uri="{BB962C8B-B14F-4D97-AF65-F5344CB8AC3E}">
        <p14:creationId xmlns:p14="http://schemas.microsoft.com/office/powerpoint/2010/main" val="28832540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3" name="Google Shape;275;p23">
            <a:extLst>
              <a:ext uri="{FF2B5EF4-FFF2-40B4-BE49-F238E27FC236}">
                <a16:creationId xmlns:a16="http://schemas.microsoft.com/office/drawing/2014/main" id="{D73068CD-1053-5DA3-A0DC-74AB44ECE8B8}"/>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499" name="Google Shape;499;p35"/>
          <p:cNvCxnSpPr/>
          <p:nvPr/>
        </p:nvCxnSpPr>
        <p:spPr>
          <a:xfrm rot="10800000">
            <a:off x="9153525" y="-97947"/>
            <a:ext cx="0" cy="10433743"/>
          </a:xfrm>
          <a:prstGeom prst="straightConnector1">
            <a:avLst/>
          </a:prstGeom>
          <a:noFill/>
          <a:ln w="19050" cap="flat" cmpd="sng">
            <a:solidFill>
              <a:srgbClr val="FFFAF1"/>
            </a:solidFill>
            <a:prstDash val="solid"/>
            <a:round/>
            <a:headEnd type="none" w="sm" len="sm"/>
            <a:tailEnd type="none" w="sm" len="sm"/>
          </a:ln>
        </p:spPr>
      </p:cxnSp>
      <p:sp>
        <p:nvSpPr>
          <p:cNvPr id="501" name="Google Shape;501;p35"/>
          <p:cNvSpPr txBox="1"/>
          <p:nvPr/>
        </p:nvSpPr>
        <p:spPr>
          <a:xfrm>
            <a:off x="628487" y="4432031"/>
            <a:ext cx="7887102" cy="147732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dirty="0">
                <a:solidFill>
                  <a:schemeClr val="tx1"/>
                </a:solidFill>
                <a:latin typeface="DM Sans"/>
                <a:ea typeface="DM Sans"/>
                <a:cs typeface="DM Sans"/>
                <a:sym typeface="DM Sans"/>
              </a:rPr>
              <a:t>THANK YOU!</a:t>
            </a:r>
            <a:endParaRPr dirty="0">
              <a:solidFill>
                <a:schemeClr val="tx1"/>
              </a:solidFill>
            </a:endParaRPr>
          </a:p>
        </p:txBody>
      </p:sp>
      <p:sp>
        <p:nvSpPr>
          <p:cNvPr id="502" name="Google Shape;502;p35"/>
          <p:cNvSpPr txBox="1"/>
          <p:nvPr/>
        </p:nvSpPr>
        <p:spPr>
          <a:xfrm>
            <a:off x="628487" y="6227823"/>
            <a:ext cx="7887102" cy="775597"/>
          </a:xfrm>
          <a:prstGeom prst="rect">
            <a:avLst/>
          </a:prstGeom>
          <a:noFill/>
          <a:ln>
            <a:noFill/>
          </a:ln>
        </p:spPr>
        <p:txBody>
          <a:bodyPr spcFirstLastPara="1" wrap="square" lIns="0" tIns="0" rIns="0" bIns="0" anchor="t" anchorCtr="0">
            <a:spAutoFit/>
          </a:bodyPr>
          <a:lstStyle/>
          <a:p>
            <a:pPr lvl="0" algn="ctr">
              <a:lnSpc>
                <a:spcPct val="140000"/>
              </a:lnSpc>
            </a:pPr>
            <a:r>
              <a:rPr lang="en-US" sz="3600" dirty="0" err="1">
                <a:solidFill>
                  <a:schemeClr val="tx1"/>
                </a:solidFill>
                <a:latin typeface="DM Sans"/>
                <a:ea typeface="DM Sans"/>
                <a:cs typeface="DM Sans"/>
                <a:sym typeface="DM Sans"/>
              </a:rPr>
              <a:t>dbuona@umd.edu</a:t>
            </a:r>
            <a:endParaRPr sz="2400" dirty="0">
              <a:solidFill>
                <a:schemeClr val="tx1"/>
              </a:solidFill>
            </a:endParaRPr>
          </a:p>
        </p:txBody>
      </p:sp>
      <p:pic>
        <p:nvPicPr>
          <p:cNvPr id="2" name="Google Shape;291;p20" descr="A picture containing outdoor, tree, smoke, nature&#10;&#10;Description automatically generated">
            <a:extLst>
              <a:ext uri="{FF2B5EF4-FFF2-40B4-BE49-F238E27FC236}">
                <a16:creationId xmlns:a16="http://schemas.microsoft.com/office/drawing/2014/main" id="{AFDF73B1-2AF7-3A32-605C-8BDAD9B2C46B}"/>
              </a:ext>
            </a:extLst>
          </p:cNvPr>
          <p:cNvPicPr preferRelativeResize="0"/>
          <p:nvPr/>
        </p:nvPicPr>
        <p:blipFill rotWithShape="1">
          <a:blip r:embed="rId4">
            <a:alphaModFix/>
          </a:blip>
          <a:srcRect l="27593" r="30219"/>
          <a:stretch/>
        </p:blipFill>
        <p:spPr>
          <a:xfrm rot="5400000">
            <a:off x="9605963" y="1057356"/>
            <a:ext cx="7122693" cy="85693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EC8FB9A5-56DE-1F19-BDE6-DB4FA397C7A7}"/>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A8219CFE-9E4E-689D-0790-3A6ADEE7342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2" name="Picture 1" descr="A diagram of a plant life cycle&#10;&#10;Description automatically generated">
            <a:extLst>
              <a:ext uri="{FF2B5EF4-FFF2-40B4-BE49-F238E27FC236}">
                <a16:creationId xmlns:a16="http://schemas.microsoft.com/office/drawing/2014/main" id="{17B3ADD3-1421-05FD-D68C-1F9DAE151D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9200" y="197506"/>
            <a:ext cx="15028407" cy="9891988"/>
          </a:xfrm>
          <a:prstGeom prst="rect">
            <a:avLst/>
          </a:prstGeom>
        </p:spPr>
      </p:pic>
      <p:graphicFrame>
        <p:nvGraphicFramePr>
          <p:cNvPr id="3" name="Text Placeholder 2">
            <a:extLst>
              <a:ext uri="{FF2B5EF4-FFF2-40B4-BE49-F238E27FC236}">
                <a16:creationId xmlns:a16="http://schemas.microsoft.com/office/drawing/2014/main" id="{7935633B-4BFC-E334-EDCD-BDA986DBC803}"/>
              </a:ext>
            </a:extLst>
          </p:cNvPr>
          <p:cNvGraphicFramePr/>
          <p:nvPr/>
        </p:nvGraphicFramePr>
        <p:xfrm>
          <a:off x="910814" y="2270147"/>
          <a:ext cx="7054626" cy="37173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Text Placeholder 2">
            <a:extLst>
              <a:ext uri="{FF2B5EF4-FFF2-40B4-BE49-F238E27FC236}">
                <a16:creationId xmlns:a16="http://schemas.microsoft.com/office/drawing/2014/main" id="{33E38AC3-7F37-DBCB-1CC2-730DB8043D28}"/>
              </a:ext>
            </a:extLst>
          </p:cNvPr>
          <p:cNvGraphicFramePr/>
          <p:nvPr/>
        </p:nvGraphicFramePr>
        <p:xfrm>
          <a:off x="3584712" y="-857931"/>
          <a:ext cx="9663927" cy="293057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6" name="Text Placeholder 2">
            <a:extLst>
              <a:ext uri="{FF2B5EF4-FFF2-40B4-BE49-F238E27FC236}">
                <a16:creationId xmlns:a16="http://schemas.microsoft.com/office/drawing/2014/main" id="{791D4753-F769-508F-9083-F22891615BAF}"/>
              </a:ext>
            </a:extLst>
          </p:cNvPr>
          <p:cNvGraphicFramePr/>
          <p:nvPr/>
        </p:nvGraphicFramePr>
        <p:xfrm>
          <a:off x="10485120" y="2270147"/>
          <a:ext cx="7404871" cy="394208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7" name="TextBox 6">
            <a:extLst>
              <a:ext uri="{FF2B5EF4-FFF2-40B4-BE49-F238E27FC236}">
                <a16:creationId xmlns:a16="http://schemas.microsoft.com/office/drawing/2014/main" id="{A7BF20B9-D5C4-4888-D611-B9FD4772A1C4}"/>
              </a:ext>
            </a:extLst>
          </p:cNvPr>
          <p:cNvSpPr txBox="1"/>
          <p:nvPr/>
        </p:nvSpPr>
        <p:spPr>
          <a:xfrm>
            <a:off x="14654575" y="10003581"/>
            <a:ext cx="4454617" cy="369332"/>
          </a:xfrm>
          <a:prstGeom prst="rect">
            <a:avLst/>
          </a:prstGeom>
          <a:noFill/>
        </p:spPr>
        <p:txBody>
          <a:bodyPr wrap="none" rtlCol="0">
            <a:spAutoFit/>
          </a:bodyPr>
          <a:lstStyle/>
          <a:p>
            <a:r>
              <a:rPr lang="en-US" dirty="0"/>
              <a:t>Colberg, Bradley, Morelli, &amp; Brown-Lima 2024</a:t>
            </a:r>
          </a:p>
        </p:txBody>
      </p:sp>
      <p:graphicFrame>
        <p:nvGraphicFramePr>
          <p:cNvPr id="8" name="Text Placeholder 2">
            <a:extLst>
              <a:ext uri="{FF2B5EF4-FFF2-40B4-BE49-F238E27FC236}">
                <a16:creationId xmlns:a16="http://schemas.microsoft.com/office/drawing/2014/main" id="{60CDA8B6-7114-7AFF-C7FD-0907A99A3D79}"/>
              </a:ext>
            </a:extLst>
          </p:cNvPr>
          <p:cNvGraphicFramePr/>
          <p:nvPr/>
        </p:nvGraphicFramePr>
        <p:xfrm>
          <a:off x="1112032" y="4497916"/>
          <a:ext cx="7554844" cy="388802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extLst>
      <p:ext uri="{BB962C8B-B14F-4D97-AF65-F5344CB8AC3E}">
        <p14:creationId xmlns:p14="http://schemas.microsoft.com/office/powerpoint/2010/main" val="1040337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02289A6D-6030-0E87-A52E-C7E9FFDBDEC3}"/>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8ED34BD8-59D4-8DE8-7F32-11AB8EB48F61}"/>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2" name="Picture 1" descr="A diagram of a plant life cycle&#10;&#10;Description automatically generated">
            <a:extLst>
              <a:ext uri="{FF2B5EF4-FFF2-40B4-BE49-F238E27FC236}">
                <a16:creationId xmlns:a16="http://schemas.microsoft.com/office/drawing/2014/main" id="{10995252-F37E-2780-7FFE-14B8BA2911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9200" y="197506"/>
            <a:ext cx="15028407" cy="9891988"/>
          </a:xfrm>
          <a:prstGeom prst="rect">
            <a:avLst/>
          </a:prstGeom>
        </p:spPr>
      </p:pic>
      <p:graphicFrame>
        <p:nvGraphicFramePr>
          <p:cNvPr id="3" name="Text Placeholder 2">
            <a:extLst>
              <a:ext uri="{FF2B5EF4-FFF2-40B4-BE49-F238E27FC236}">
                <a16:creationId xmlns:a16="http://schemas.microsoft.com/office/drawing/2014/main" id="{E73DAFE2-D05C-8283-EE58-DFBFCA696307}"/>
              </a:ext>
            </a:extLst>
          </p:cNvPr>
          <p:cNvGraphicFramePr/>
          <p:nvPr/>
        </p:nvGraphicFramePr>
        <p:xfrm>
          <a:off x="910814" y="2270147"/>
          <a:ext cx="7054626" cy="37173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Text Placeholder 2">
            <a:extLst>
              <a:ext uri="{FF2B5EF4-FFF2-40B4-BE49-F238E27FC236}">
                <a16:creationId xmlns:a16="http://schemas.microsoft.com/office/drawing/2014/main" id="{9E287314-932F-4E96-CD50-C0496E368BC6}"/>
              </a:ext>
            </a:extLst>
          </p:cNvPr>
          <p:cNvGraphicFramePr/>
          <p:nvPr/>
        </p:nvGraphicFramePr>
        <p:xfrm>
          <a:off x="3584712" y="-857931"/>
          <a:ext cx="9663927" cy="293057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6" name="Text Placeholder 2">
            <a:extLst>
              <a:ext uri="{FF2B5EF4-FFF2-40B4-BE49-F238E27FC236}">
                <a16:creationId xmlns:a16="http://schemas.microsoft.com/office/drawing/2014/main" id="{7C6F311C-193C-2A47-A579-14755431CE95}"/>
              </a:ext>
            </a:extLst>
          </p:cNvPr>
          <p:cNvGraphicFramePr/>
          <p:nvPr/>
        </p:nvGraphicFramePr>
        <p:xfrm>
          <a:off x="10485120" y="2270147"/>
          <a:ext cx="7404871" cy="394208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7" name="TextBox 6">
            <a:extLst>
              <a:ext uri="{FF2B5EF4-FFF2-40B4-BE49-F238E27FC236}">
                <a16:creationId xmlns:a16="http://schemas.microsoft.com/office/drawing/2014/main" id="{9BA567EB-D6AC-0200-0FDD-22D277FCD745}"/>
              </a:ext>
            </a:extLst>
          </p:cNvPr>
          <p:cNvSpPr txBox="1"/>
          <p:nvPr/>
        </p:nvSpPr>
        <p:spPr>
          <a:xfrm>
            <a:off x="14654575" y="10003581"/>
            <a:ext cx="4454617" cy="369332"/>
          </a:xfrm>
          <a:prstGeom prst="rect">
            <a:avLst/>
          </a:prstGeom>
          <a:noFill/>
        </p:spPr>
        <p:txBody>
          <a:bodyPr wrap="none" rtlCol="0">
            <a:spAutoFit/>
          </a:bodyPr>
          <a:lstStyle/>
          <a:p>
            <a:r>
              <a:rPr lang="en-US" dirty="0"/>
              <a:t>Colberg, Bradley, Morelli, &amp; Brown-Lima 2024</a:t>
            </a:r>
          </a:p>
        </p:txBody>
      </p:sp>
      <p:graphicFrame>
        <p:nvGraphicFramePr>
          <p:cNvPr id="8" name="Text Placeholder 2">
            <a:extLst>
              <a:ext uri="{FF2B5EF4-FFF2-40B4-BE49-F238E27FC236}">
                <a16:creationId xmlns:a16="http://schemas.microsoft.com/office/drawing/2014/main" id="{DFB14EA8-8DAC-2DD9-1EC4-62D5632B655E}"/>
              </a:ext>
            </a:extLst>
          </p:cNvPr>
          <p:cNvGraphicFramePr/>
          <p:nvPr/>
        </p:nvGraphicFramePr>
        <p:xfrm>
          <a:off x="1112032" y="4497916"/>
          <a:ext cx="7554844" cy="388802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13" name="Text Placeholder 2">
            <a:extLst>
              <a:ext uri="{FF2B5EF4-FFF2-40B4-BE49-F238E27FC236}">
                <a16:creationId xmlns:a16="http://schemas.microsoft.com/office/drawing/2014/main" id="{91C3674E-58EB-1242-4847-084BAF74B6ED}"/>
              </a:ext>
            </a:extLst>
          </p:cNvPr>
          <p:cNvGraphicFramePr/>
          <p:nvPr/>
        </p:nvGraphicFramePr>
        <p:xfrm>
          <a:off x="3509003" y="7816164"/>
          <a:ext cx="11951746" cy="4366513"/>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spTree>
    <p:extLst>
      <p:ext uri="{BB962C8B-B14F-4D97-AF65-F5344CB8AC3E}">
        <p14:creationId xmlns:p14="http://schemas.microsoft.com/office/powerpoint/2010/main" val="16680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3D819C0B-CFAF-B515-8E9F-18DD740F6FBE}"/>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312F8136-60B2-9F0A-0CE6-EE484BC27A8C}"/>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2" name="Picture 1" descr="A diagram of a plant life cycle&#10;&#10;Description automatically generated">
            <a:extLst>
              <a:ext uri="{FF2B5EF4-FFF2-40B4-BE49-F238E27FC236}">
                <a16:creationId xmlns:a16="http://schemas.microsoft.com/office/drawing/2014/main" id="{CDEF13AB-9A76-D77A-7039-EE02E4A2D2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9200" y="197506"/>
            <a:ext cx="15028407" cy="9891988"/>
          </a:xfrm>
          <a:prstGeom prst="rect">
            <a:avLst/>
          </a:prstGeom>
        </p:spPr>
      </p:pic>
      <p:graphicFrame>
        <p:nvGraphicFramePr>
          <p:cNvPr id="3" name="Text Placeholder 2">
            <a:extLst>
              <a:ext uri="{FF2B5EF4-FFF2-40B4-BE49-F238E27FC236}">
                <a16:creationId xmlns:a16="http://schemas.microsoft.com/office/drawing/2014/main" id="{F5CE0E5E-E9B8-180D-A2C4-B1714FBFCB25}"/>
              </a:ext>
            </a:extLst>
          </p:cNvPr>
          <p:cNvGraphicFramePr/>
          <p:nvPr/>
        </p:nvGraphicFramePr>
        <p:xfrm>
          <a:off x="910814" y="2270147"/>
          <a:ext cx="7054626" cy="37173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Text Placeholder 2">
            <a:extLst>
              <a:ext uri="{FF2B5EF4-FFF2-40B4-BE49-F238E27FC236}">
                <a16:creationId xmlns:a16="http://schemas.microsoft.com/office/drawing/2014/main" id="{557018D3-ED29-8017-562C-DB642277772A}"/>
              </a:ext>
            </a:extLst>
          </p:cNvPr>
          <p:cNvGraphicFramePr/>
          <p:nvPr/>
        </p:nvGraphicFramePr>
        <p:xfrm>
          <a:off x="3584712" y="-857931"/>
          <a:ext cx="9663927" cy="293057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6" name="Text Placeholder 2">
            <a:extLst>
              <a:ext uri="{FF2B5EF4-FFF2-40B4-BE49-F238E27FC236}">
                <a16:creationId xmlns:a16="http://schemas.microsoft.com/office/drawing/2014/main" id="{86200B38-9283-0307-65D6-512A348141BA}"/>
              </a:ext>
            </a:extLst>
          </p:cNvPr>
          <p:cNvGraphicFramePr/>
          <p:nvPr/>
        </p:nvGraphicFramePr>
        <p:xfrm>
          <a:off x="10485120" y="2270147"/>
          <a:ext cx="7404871" cy="394208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7" name="TextBox 6">
            <a:extLst>
              <a:ext uri="{FF2B5EF4-FFF2-40B4-BE49-F238E27FC236}">
                <a16:creationId xmlns:a16="http://schemas.microsoft.com/office/drawing/2014/main" id="{A6EF42BE-FF87-2641-6819-6681C0A649B5}"/>
              </a:ext>
            </a:extLst>
          </p:cNvPr>
          <p:cNvSpPr txBox="1"/>
          <p:nvPr/>
        </p:nvSpPr>
        <p:spPr>
          <a:xfrm>
            <a:off x="14654575" y="10003581"/>
            <a:ext cx="4454617" cy="369332"/>
          </a:xfrm>
          <a:prstGeom prst="rect">
            <a:avLst/>
          </a:prstGeom>
          <a:noFill/>
        </p:spPr>
        <p:txBody>
          <a:bodyPr wrap="none" rtlCol="0">
            <a:spAutoFit/>
          </a:bodyPr>
          <a:lstStyle/>
          <a:p>
            <a:r>
              <a:rPr lang="en-US" dirty="0"/>
              <a:t>Colberg, Bradley, Morelli, &amp; Brown-Lima 2024</a:t>
            </a:r>
          </a:p>
        </p:txBody>
      </p:sp>
      <p:graphicFrame>
        <p:nvGraphicFramePr>
          <p:cNvPr id="8" name="Text Placeholder 2">
            <a:extLst>
              <a:ext uri="{FF2B5EF4-FFF2-40B4-BE49-F238E27FC236}">
                <a16:creationId xmlns:a16="http://schemas.microsoft.com/office/drawing/2014/main" id="{E175ACA1-400A-63D3-E946-EE8C8F80EB8A}"/>
              </a:ext>
            </a:extLst>
          </p:cNvPr>
          <p:cNvGraphicFramePr/>
          <p:nvPr/>
        </p:nvGraphicFramePr>
        <p:xfrm>
          <a:off x="1112032" y="4497916"/>
          <a:ext cx="7554844" cy="388802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9" name="Text Placeholder 2">
            <a:extLst>
              <a:ext uri="{FF2B5EF4-FFF2-40B4-BE49-F238E27FC236}">
                <a16:creationId xmlns:a16="http://schemas.microsoft.com/office/drawing/2014/main" id="{173FE7D4-5093-04B4-BB9E-F2378FEC98D6}"/>
              </a:ext>
            </a:extLst>
          </p:cNvPr>
          <p:cNvGraphicFramePr/>
          <p:nvPr/>
        </p:nvGraphicFramePr>
        <p:xfrm>
          <a:off x="8416675" y="6036443"/>
          <a:ext cx="9466931" cy="3201276"/>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13" name="Text Placeholder 2">
            <a:extLst>
              <a:ext uri="{FF2B5EF4-FFF2-40B4-BE49-F238E27FC236}">
                <a16:creationId xmlns:a16="http://schemas.microsoft.com/office/drawing/2014/main" id="{2EF2DD23-1667-7ACB-4117-D0510C14F046}"/>
              </a:ext>
            </a:extLst>
          </p:cNvPr>
          <p:cNvGraphicFramePr/>
          <p:nvPr/>
        </p:nvGraphicFramePr>
        <p:xfrm>
          <a:off x="3509003" y="7816164"/>
          <a:ext cx="11951746" cy="4366513"/>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Tree>
    <p:extLst>
      <p:ext uri="{BB962C8B-B14F-4D97-AF65-F5344CB8AC3E}">
        <p14:creationId xmlns:p14="http://schemas.microsoft.com/office/powerpoint/2010/main" val="3868616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2" name="Google Shape;114;p3">
            <a:extLst>
              <a:ext uri="{FF2B5EF4-FFF2-40B4-BE49-F238E27FC236}">
                <a16:creationId xmlns:a16="http://schemas.microsoft.com/office/drawing/2014/main" id="{0293CD5C-A1A2-AA0B-65E0-C007EB1CD28E}"/>
              </a:ext>
            </a:extLst>
          </p:cNvPr>
          <p:cNvPicPr preferRelativeResize="0"/>
          <p:nvPr/>
        </p:nvPicPr>
        <p:blipFill rotWithShape="1">
          <a:blip r:embed="rId4">
            <a:alphaModFix/>
          </a:blip>
          <a:srcRect/>
          <a:stretch/>
        </p:blipFill>
        <p:spPr>
          <a:xfrm>
            <a:off x="1849120" y="995681"/>
            <a:ext cx="14041120" cy="9039700"/>
          </a:xfrm>
          <a:prstGeom prst="rect">
            <a:avLst/>
          </a:prstGeom>
          <a:noFill/>
          <a:ln>
            <a:solidFill>
              <a:schemeClr val="tx1"/>
            </a:solidFill>
          </a:ln>
        </p:spPr>
      </p:pic>
      <p:sp>
        <p:nvSpPr>
          <p:cNvPr id="3" name="Google Shape;124;p4">
            <a:extLst>
              <a:ext uri="{FF2B5EF4-FFF2-40B4-BE49-F238E27FC236}">
                <a16:creationId xmlns:a16="http://schemas.microsoft.com/office/drawing/2014/main" id="{A7A29478-32F7-A422-969D-D4952561006E}"/>
              </a:ext>
            </a:extLst>
          </p:cNvPr>
          <p:cNvSpPr txBox="1"/>
          <p:nvPr/>
        </p:nvSpPr>
        <p:spPr>
          <a:xfrm>
            <a:off x="16273417" y="9881513"/>
            <a:ext cx="229906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rgbClr val="000000"/>
                </a:solidFill>
                <a:latin typeface="Arial"/>
                <a:ea typeface="Arial"/>
                <a:cs typeface="Arial"/>
                <a:sym typeface="Arial"/>
              </a:rPr>
              <a:t>Beaury</a:t>
            </a:r>
            <a:r>
              <a:rPr lang="en-US" sz="1400" dirty="0">
                <a:solidFill>
                  <a:srgbClr val="000000"/>
                </a:solidFill>
                <a:latin typeface="Arial"/>
                <a:ea typeface="Arial"/>
                <a:cs typeface="Arial"/>
                <a:sym typeface="Arial"/>
              </a:rPr>
              <a:t> et al. 2020</a:t>
            </a:r>
            <a:endParaRPr sz="1400" dirty="0">
              <a:solidFill>
                <a:schemeClr val="dk1"/>
              </a:solidFill>
              <a:latin typeface="Calibri"/>
              <a:ea typeface="Calibri"/>
              <a:cs typeface="Calibri"/>
              <a:sym typeface="Calibri"/>
            </a:endParaRPr>
          </a:p>
        </p:txBody>
      </p:sp>
      <p:sp>
        <p:nvSpPr>
          <p:cNvPr id="4" name="Rectangle 3">
            <a:extLst>
              <a:ext uri="{FF2B5EF4-FFF2-40B4-BE49-F238E27FC236}">
                <a16:creationId xmlns:a16="http://schemas.microsoft.com/office/drawing/2014/main" id="{01B8649D-C07C-CDA9-D65D-88C5B59BD7E6}"/>
              </a:ext>
            </a:extLst>
          </p:cNvPr>
          <p:cNvSpPr/>
          <p:nvPr/>
        </p:nvSpPr>
        <p:spPr>
          <a:xfrm>
            <a:off x="3901440" y="4592320"/>
            <a:ext cx="772160" cy="382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2ABB3CD-71A0-748F-F216-1643D096149C}"/>
              </a:ext>
            </a:extLst>
          </p:cNvPr>
          <p:cNvSpPr/>
          <p:nvPr/>
        </p:nvSpPr>
        <p:spPr>
          <a:xfrm>
            <a:off x="5953760" y="4430950"/>
            <a:ext cx="772160" cy="39815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3842EE-F8EF-E13A-DE0E-C07C1171FC1B}"/>
              </a:ext>
            </a:extLst>
          </p:cNvPr>
          <p:cNvSpPr/>
          <p:nvPr/>
        </p:nvSpPr>
        <p:spPr>
          <a:xfrm>
            <a:off x="8107680" y="4592320"/>
            <a:ext cx="772160" cy="38201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04B779-2AF5-DA4E-9B8C-171B32CB787F}"/>
              </a:ext>
            </a:extLst>
          </p:cNvPr>
          <p:cNvSpPr/>
          <p:nvPr/>
        </p:nvSpPr>
        <p:spPr>
          <a:xfrm>
            <a:off x="10220960" y="4053839"/>
            <a:ext cx="772160" cy="43586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DF5300-A402-09D1-CCC1-163497D06CA8}"/>
              </a:ext>
            </a:extLst>
          </p:cNvPr>
          <p:cNvSpPr/>
          <p:nvPr/>
        </p:nvSpPr>
        <p:spPr>
          <a:xfrm>
            <a:off x="12313920" y="4074158"/>
            <a:ext cx="772160" cy="43586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206E91-7CDC-25AC-98FB-4D37D56CE85C}"/>
              </a:ext>
            </a:extLst>
          </p:cNvPr>
          <p:cNvSpPr/>
          <p:nvPr/>
        </p:nvSpPr>
        <p:spPr>
          <a:xfrm>
            <a:off x="13329919" y="4635500"/>
            <a:ext cx="2299063" cy="43586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88;p24">
            <a:extLst>
              <a:ext uri="{FF2B5EF4-FFF2-40B4-BE49-F238E27FC236}">
                <a16:creationId xmlns:a16="http://schemas.microsoft.com/office/drawing/2014/main" id="{A86672B7-1797-1ACB-9B90-184BC2BA4CB1}"/>
              </a:ext>
            </a:extLst>
          </p:cNvPr>
          <p:cNvSpPr txBox="1"/>
          <p:nvPr/>
        </p:nvSpPr>
        <p:spPr>
          <a:xfrm>
            <a:off x="284481" y="275682"/>
            <a:ext cx="1893824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000000"/>
                </a:solidFill>
                <a:latin typeface="DM Sans"/>
                <a:ea typeface="DM Sans"/>
                <a:cs typeface="DM Sans"/>
                <a:sym typeface="DM Sans"/>
              </a:rPr>
              <a:t>What are the barriers to good invasive species management?</a:t>
            </a:r>
            <a:endParaRPr sz="3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11454611-64B9-FEED-780C-63F40A71DD26}"/>
            </a:ext>
          </a:extLst>
        </p:cNvPr>
        <p:cNvGrpSpPr/>
        <p:nvPr/>
      </p:nvGrpSpPr>
      <p:grpSpPr>
        <a:xfrm>
          <a:off x="0" y="0"/>
          <a:ext cx="0" cy="0"/>
          <a:chOff x="0" y="0"/>
          <a:chExt cx="0" cy="0"/>
        </a:xfrm>
      </p:grpSpPr>
      <p:sp>
        <p:nvSpPr>
          <p:cNvPr id="284" name="Google Shape;284;p24">
            <a:extLst>
              <a:ext uri="{FF2B5EF4-FFF2-40B4-BE49-F238E27FC236}">
                <a16:creationId xmlns:a16="http://schemas.microsoft.com/office/drawing/2014/main" id="{FB25D518-C3CB-46D7-2AA0-7A1B42E4E03C}"/>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2" name="Google Shape;114;p3">
            <a:extLst>
              <a:ext uri="{FF2B5EF4-FFF2-40B4-BE49-F238E27FC236}">
                <a16:creationId xmlns:a16="http://schemas.microsoft.com/office/drawing/2014/main" id="{E9EFBE05-B2AB-7949-71C3-802ECB70CFB0}"/>
              </a:ext>
            </a:extLst>
          </p:cNvPr>
          <p:cNvPicPr preferRelativeResize="0"/>
          <p:nvPr/>
        </p:nvPicPr>
        <p:blipFill rotWithShape="1">
          <a:blip r:embed="rId4">
            <a:alphaModFix/>
          </a:blip>
          <a:srcRect/>
          <a:stretch/>
        </p:blipFill>
        <p:spPr>
          <a:xfrm>
            <a:off x="1849120" y="995681"/>
            <a:ext cx="14041120" cy="9039700"/>
          </a:xfrm>
          <a:prstGeom prst="rect">
            <a:avLst/>
          </a:prstGeom>
          <a:noFill/>
          <a:ln>
            <a:solidFill>
              <a:schemeClr val="tx1"/>
            </a:solidFill>
          </a:ln>
        </p:spPr>
      </p:pic>
      <p:sp>
        <p:nvSpPr>
          <p:cNvPr id="3" name="Google Shape;124;p4">
            <a:extLst>
              <a:ext uri="{FF2B5EF4-FFF2-40B4-BE49-F238E27FC236}">
                <a16:creationId xmlns:a16="http://schemas.microsoft.com/office/drawing/2014/main" id="{0D7F4C7F-3DB5-6E5D-BE9E-77FBFEDE5E64}"/>
              </a:ext>
            </a:extLst>
          </p:cNvPr>
          <p:cNvSpPr txBox="1"/>
          <p:nvPr/>
        </p:nvSpPr>
        <p:spPr>
          <a:xfrm>
            <a:off x="16273417" y="9881513"/>
            <a:ext cx="229906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rgbClr val="000000"/>
                </a:solidFill>
                <a:latin typeface="Arial"/>
                <a:ea typeface="Arial"/>
                <a:cs typeface="Arial"/>
                <a:sym typeface="Arial"/>
              </a:rPr>
              <a:t>Beaury</a:t>
            </a:r>
            <a:r>
              <a:rPr lang="en-US" sz="1400" dirty="0">
                <a:solidFill>
                  <a:srgbClr val="000000"/>
                </a:solidFill>
                <a:latin typeface="Arial"/>
                <a:ea typeface="Arial"/>
                <a:cs typeface="Arial"/>
                <a:sym typeface="Arial"/>
              </a:rPr>
              <a:t> et al. 2020</a:t>
            </a:r>
            <a:endParaRPr sz="1400" dirty="0">
              <a:solidFill>
                <a:schemeClr val="dk1"/>
              </a:solidFill>
              <a:latin typeface="Calibri"/>
              <a:ea typeface="Calibri"/>
              <a:cs typeface="Calibri"/>
              <a:sym typeface="Calibri"/>
            </a:endParaRPr>
          </a:p>
        </p:txBody>
      </p:sp>
      <p:sp>
        <p:nvSpPr>
          <p:cNvPr id="17" name="Google Shape;288;p24">
            <a:extLst>
              <a:ext uri="{FF2B5EF4-FFF2-40B4-BE49-F238E27FC236}">
                <a16:creationId xmlns:a16="http://schemas.microsoft.com/office/drawing/2014/main" id="{4ACCCE9D-C7C0-5643-0322-935F38036E01}"/>
              </a:ext>
            </a:extLst>
          </p:cNvPr>
          <p:cNvSpPr txBox="1"/>
          <p:nvPr/>
        </p:nvSpPr>
        <p:spPr>
          <a:xfrm>
            <a:off x="436881" y="404019"/>
            <a:ext cx="18938240" cy="492443"/>
          </a:xfrm>
          <a:prstGeom prst="rect">
            <a:avLst/>
          </a:prstGeom>
          <a:noFill/>
          <a:ln>
            <a:noFill/>
          </a:ln>
        </p:spPr>
        <p:txBody>
          <a:bodyPr spcFirstLastPara="1" wrap="square" lIns="0" tIns="0" rIns="0" bIns="0" anchor="t" anchorCtr="0">
            <a:spAutoFit/>
          </a:bodyPr>
          <a:lstStyle/>
          <a:p>
            <a:pPr lvl="0"/>
            <a:r>
              <a:rPr lang="en-US" sz="3200" b="1" i="0" u="none" strike="noStrike" cap="none" dirty="0">
                <a:solidFill>
                  <a:srgbClr val="000000"/>
                </a:solidFill>
                <a:latin typeface="DM Sans"/>
                <a:ea typeface="DM Sans"/>
                <a:cs typeface="DM Sans"/>
                <a:sym typeface="DM Sans"/>
              </a:rPr>
              <a:t>What are the barriers </a:t>
            </a:r>
            <a:r>
              <a:rPr lang="en-US" sz="3200" b="1" dirty="0">
                <a:latin typeface="DM Sans"/>
                <a:ea typeface="DM Sans"/>
                <a:cs typeface="DM Sans"/>
                <a:sym typeface="DM Sans"/>
              </a:rPr>
              <a:t>to incorporating climate change into IS management?</a:t>
            </a:r>
            <a:endParaRPr sz="3200" dirty="0"/>
          </a:p>
        </p:txBody>
      </p:sp>
    </p:spTree>
    <p:extLst>
      <p:ext uri="{BB962C8B-B14F-4D97-AF65-F5344CB8AC3E}">
        <p14:creationId xmlns:p14="http://schemas.microsoft.com/office/powerpoint/2010/main" val="2673597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AF950F08-A8B1-406B-214B-DFC4AC4A1C22}"/>
            </a:ext>
          </a:extLst>
        </p:cNvPr>
        <p:cNvGrpSpPr/>
        <p:nvPr/>
      </p:nvGrpSpPr>
      <p:grpSpPr>
        <a:xfrm>
          <a:off x="0" y="0"/>
          <a:ext cx="0" cy="0"/>
          <a:chOff x="0" y="0"/>
          <a:chExt cx="0" cy="0"/>
        </a:xfrm>
      </p:grpSpPr>
      <p:sp>
        <p:nvSpPr>
          <p:cNvPr id="284" name="Google Shape;284;p24">
            <a:extLst>
              <a:ext uri="{FF2B5EF4-FFF2-40B4-BE49-F238E27FC236}">
                <a16:creationId xmlns:a16="http://schemas.microsoft.com/office/drawing/2014/main" id="{8ECB7BFA-2574-C26A-4719-FC7DB7C4D9C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88" name="Google Shape;288;p24">
            <a:extLst>
              <a:ext uri="{FF2B5EF4-FFF2-40B4-BE49-F238E27FC236}">
                <a16:creationId xmlns:a16="http://schemas.microsoft.com/office/drawing/2014/main" id="{D6991C30-0422-A3D2-D82F-193CB5705410}"/>
              </a:ext>
            </a:extLst>
          </p:cNvPr>
          <p:cNvSpPr txBox="1"/>
          <p:nvPr/>
        </p:nvSpPr>
        <p:spPr>
          <a:xfrm>
            <a:off x="284481" y="251619"/>
            <a:ext cx="1893824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000000"/>
                </a:solidFill>
                <a:latin typeface="DM Sans"/>
                <a:ea typeface="DM Sans"/>
                <a:cs typeface="DM Sans"/>
                <a:sym typeface="DM Sans"/>
              </a:rPr>
              <a:t>What are the barriers to good invasive species management?</a:t>
            </a:r>
            <a:endParaRPr sz="3200" dirty="0"/>
          </a:p>
        </p:txBody>
      </p:sp>
      <p:pic>
        <p:nvPicPr>
          <p:cNvPr id="2" name="Google Shape;114;p3">
            <a:extLst>
              <a:ext uri="{FF2B5EF4-FFF2-40B4-BE49-F238E27FC236}">
                <a16:creationId xmlns:a16="http://schemas.microsoft.com/office/drawing/2014/main" id="{50852258-106C-6944-AD98-CE311B5F00D1}"/>
              </a:ext>
            </a:extLst>
          </p:cNvPr>
          <p:cNvPicPr preferRelativeResize="0"/>
          <p:nvPr/>
        </p:nvPicPr>
        <p:blipFill rotWithShape="1">
          <a:blip r:embed="rId4">
            <a:alphaModFix/>
          </a:blip>
          <a:srcRect/>
          <a:stretch/>
        </p:blipFill>
        <p:spPr>
          <a:xfrm>
            <a:off x="1849120" y="995681"/>
            <a:ext cx="14041120" cy="9039700"/>
          </a:xfrm>
          <a:prstGeom prst="rect">
            <a:avLst/>
          </a:prstGeom>
          <a:noFill/>
          <a:ln>
            <a:solidFill>
              <a:schemeClr val="tx1"/>
            </a:solidFill>
          </a:ln>
        </p:spPr>
      </p:pic>
      <p:sp>
        <p:nvSpPr>
          <p:cNvPr id="3" name="Google Shape;124;p4">
            <a:extLst>
              <a:ext uri="{FF2B5EF4-FFF2-40B4-BE49-F238E27FC236}">
                <a16:creationId xmlns:a16="http://schemas.microsoft.com/office/drawing/2014/main" id="{F4F9FBF7-999B-0E02-8366-6B376B8FA087}"/>
              </a:ext>
            </a:extLst>
          </p:cNvPr>
          <p:cNvSpPr txBox="1"/>
          <p:nvPr/>
        </p:nvSpPr>
        <p:spPr>
          <a:xfrm>
            <a:off x="16273417" y="9881513"/>
            <a:ext cx="229906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err="1">
                <a:solidFill>
                  <a:srgbClr val="000000"/>
                </a:solidFill>
                <a:latin typeface="Arial"/>
                <a:ea typeface="Arial"/>
                <a:cs typeface="Arial"/>
                <a:sym typeface="Arial"/>
              </a:rPr>
              <a:t>Beaury</a:t>
            </a:r>
            <a:r>
              <a:rPr lang="en-US" sz="1400" dirty="0">
                <a:solidFill>
                  <a:srgbClr val="000000"/>
                </a:solidFill>
                <a:latin typeface="Arial"/>
                <a:ea typeface="Arial"/>
                <a:cs typeface="Arial"/>
                <a:sym typeface="Arial"/>
              </a:rPr>
              <a:t> et al. 2020</a:t>
            </a:r>
            <a:endParaRPr sz="1400" dirty="0">
              <a:solidFill>
                <a:schemeClr val="dk1"/>
              </a:solidFill>
              <a:latin typeface="Calibri"/>
              <a:ea typeface="Calibri"/>
              <a:cs typeface="Calibri"/>
              <a:sym typeface="Calibri"/>
            </a:endParaRPr>
          </a:p>
        </p:txBody>
      </p:sp>
      <p:cxnSp>
        <p:nvCxnSpPr>
          <p:cNvPr id="10" name="Google Shape;121;p4">
            <a:extLst>
              <a:ext uri="{FF2B5EF4-FFF2-40B4-BE49-F238E27FC236}">
                <a16:creationId xmlns:a16="http://schemas.microsoft.com/office/drawing/2014/main" id="{EC13D9C7-6CC1-C297-8DD9-2B7A9B5288A9}"/>
              </a:ext>
            </a:extLst>
          </p:cNvPr>
          <p:cNvCxnSpPr>
            <a:cxnSpLocks/>
          </p:cNvCxnSpPr>
          <p:nvPr/>
        </p:nvCxnSpPr>
        <p:spPr>
          <a:xfrm flipH="1">
            <a:off x="4409440" y="3429230"/>
            <a:ext cx="778577" cy="1064574"/>
          </a:xfrm>
          <a:prstGeom prst="straightConnector1">
            <a:avLst/>
          </a:prstGeom>
          <a:noFill/>
          <a:ln w="28575" cap="flat" cmpd="sng">
            <a:solidFill>
              <a:srgbClr val="C00000"/>
            </a:solidFill>
            <a:prstDash val="solid"/>
            <a:round/>
            <a:headEnd type="none" w="sm" len="sm"/>
            <a:tailEnd type="triangle" w="med" len="med"/>
          </a:ln>
        </p:spPr>
      </p:cxnSp>
      <p:cxnSp>
        <p:nvCxnSpPr>
          <p:cNvPr id="11" name="Google Shape;122;p4">
            <a:extLst>
              <a:ext uri="{FF2B5EF4-FFF2-40B4-BE49-F238E27FC236}">
                <a16:creationId xmlns:a16="http://schemas.microsoft.com/office/drawing/2014/main" id="{F36167E6-47EF-B4EA-EC7A-27F9994AE760}"/>
              </a:ext>
            </a:extLst>
          </p:cNvPr>
          <p:cNvCxnSpPr>
            <a:cxnSpLocks/>
          </p:cNvCxnSpPr>
          <p:nvPr/>
        </p:nvCxnSpPr>
        <p:spPr>
          <a:xfrm>
            <a:off x="5188017" y="3429231"/>
            <a:ext cx="1009583" cy="817649"/>
          </a:xfrm>
          <a:prstGeom prst="straightConnector1">
            <a:avLst/>
          </a:prstGeom>
          <a:noFill/>
          <a:ln w="28575" cap="flat" cmpd="sng">
            <a:solidFill>
              <a:srgbClr val="C00000"/>
            </a:solidFill>
            <a:prstDash val="solid"/>
            <a:round/>
            <a:headEnd type="none" w="sm" len="sm"/>
            <a:tailEnd type="triangle" w="med" len="med"/>
          </a:ln>
        </p:spPr>
      </p:cxnSp>
      <p:sp>
        <p:nvSpPr>
          <p:cNvPr id="12" name="Google Shape;123;p4">
            <a:extLst>
              <a:ext uri="{FF2B5EF4-FFF2-40B4-BE49-F238E27FC236}">
                <a16:creationId xmlns:a16="http://schemas.microsoft.com/office/drawing/2014/main" id="{FA2FD73A-0206-4F02-C81C-29C8ABE310F9}"/>
              </a:ext>
            </a:extLst>
          </p:cNvPr>
          <p:cNvSpPr txBox="1"/>
          <p:nvPr/>
        </p:nvSpPr>
        <p:spPr>
          <a:xfrm>
            <a:off x="4020094" y="2721384"/>
            <a:ext cx="2335845"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C00000"/>
                </a:solidFill>
                <a:latin typeface="Arial"/>
                <a:ea typeface="Arial"/>
                <a:cs typeface="Arial"/>
                <a:sym typeface="Arial"/>
              </a:rPr>
              <a:t>Scientists can help!</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6453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66" name="Google Shape;266;p22"/>
          <p:cNvCxnSpPr>
            <a:cxnSpLocks/>
          </p:cNvCxnSpPr>
          <p:nvPr/>
        </p:nvCxnSpPr>
        <p:spPr>
          <a:xfrm rot="10800000">
            <a:off x="-94826" y="5133975"/>
            <a:ext cx="18440897" cy="0"/>
          </a:xfrm>
          <a:prstGeom prst="straightConnector1">
            <a:avLst/>
          </a:prstGeom>
          <a:noFill/>
          <a:ln w="19050" cap="flat" cmpd="sng">
            <a:solidFill>
              <a:srgbClr val="000000"/>
            </a:solidFill>
            <a:prstDash val="solid"/>
            <a:round/>
            <a:headEnd type="none" w="sm" len="sm"/>
            <a:tailEnd type="none" w="sm" len="sm"/>
          </a:ln>
        </p:spPr>
      </p:cxnSp>
      <p:cxnSp>
        <p:nvCxnSpPr>
          <p:cNvPr id="267" name="Google Shape;267;p22"/>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pic>
        <p:nvPicPr>
          <p:cNvPr id="1026" name="Picture 2">
            <a:extLst>
              <a:ext uri="{FF2B5EF4-FFF2-40B4-BE49-F238E27FC236}">
                <a16:creationId xmlns:a16="http://schemas.microsoft.com/office/drawing/2014/main" id="{08A452E9-FBF8-8C50-5836-2D42DEFB9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6431" y="208110"/>
            <a:ext cx="6443979" cy="48554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99F4FB8-D716-C349-698B-7CBBD6722D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864" b="17630"/>
          <a:stretch>
            <a:fillRect/>
          </a:stretch>
        </p:blipFill>
        <p:spPr bwMode="auto">
          <a:xfrm>
            <a:off x="533216" y="364151"/>
            <a:ext cx="8077568" cy="38498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5" name="Google Shape;288;p24">
            <a:extLst>
              <a:ext uri="{FF2B5EF4-FFF2-40B4-BE49-F238E27FC236}">
                <a16:creationId xmlns:a16="http://schemas.microsoft.com/office/drawing/2014/main" id="{5C4B4AFE-0F5F-006F-E5A9-DAC022AA41AB}"/>
              </a:ext>
            </a:extLst>
          </p:cNvPr>
          <p:cNvSpPr txBox="1"/>
          <p:nvPr/>
        </p:nvSpPr>
        <p:spPr>
          <a:xfrm>
            <a:off x="5380990" y="4495746"/>
            <a:ext cx="1893824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000000"/>
                </a:solidFill>
                <a:latin typeface="DM Sans"/>
                <a:ea typeface="DM Sans"/>
                <a:cs typeface="DM Sans"/>
                <a:sym typeface="DM Sans"/>
              </a:rPr>
              <a:t>Established: 2016</a:t>
            </a:r>
            <a:endParaRPr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a:extLst>
            <a:ext uri="{FF2B5EF4-FFF2-40B4-BE49-F238E27FC236}">
              <a16:creationId xmlns:a16="http://schemas.microsoft.com/office/drawing/2014/main" id="{BAB56DF2-D5FA-7406-0507-AD7E36C7B0F0}"/>
            </a:ext>
          </a:extLst>
        </p:cNvPr>
        <p:cNvGrpSpPr/>
        <p:nvPr/>
      </p:nvGrpSpPr>
      <p:grpSpPr>
        <a:xfrm>
          <a:off x="0" y="0"/>
          <a:ext cx="0" cy="0"/>
          <a:chOff x="0" y="0"/>
          <a:chExt cx="0" cy="0"/>
        </a:xfrm>
      </p:grpSpPr>
      <p:sp>
        <p:nvSpPr>
          <p:cNvPr id="264" name="Google Shape;264;p22">
            <a:extLst>
              <a:ext uri="{FF2B5EF4-FFF2-40B4-BE49-F238E27FC236}">
                <a16:creationId xmlns:a16="http://schemas.microsoft.com/office/drawing/2014/main" id="{CFEE616D-4D17-9C21-E091-B2B9F08DED2E}"/>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66" name="Google Shape;266;p22">
            <a:extLst>
              <a:ext uri="{FF2B5EF4-FFF2-40B4-BE49-F238E27FC236}">
                <a16:creationId xmlns:a16="http://schemas.microsoft.com/office/drawing/2014/main" id="{A458359E-E33F-8EC6-C3C7-E12FEE3DD77B}"/>
              </a:ext>
            </a:extLst>
          </p:cNvPr>
          <p:cNvCxnSpPr>
            <a:cxnSpLocks/>
          </p:cNvCxnSpPr>
          <p:nvPr/>
        </p:nvCxnSpPr>
        <p:spPr>
          <a:xfrm rot="10800000">
            <a:off x="-94826" y="5133975"/>
            <a:ext cx="18440897" cy="0"/>
          </a:xfrm>
          <a:prstGeom prst="straightConnector1">
            <a:avLst/>
          </a:prstGeom>
          <a:noFill/>
          <a:ln w="19050" cap="flat" cmpd="sng">
            <a:solidFill>
              <a:srgbClr val="000000"/>
            </a:solidFill>
            <a:prstDash val="solid"/>
            <a:round/>
            <a:headEnd type="none" w="sm" len="sm"/>
            <a:tailEnd type="none" w="sm" len="sm"/>
          </a:ln>
        </p:spPr>
      </p:cxnSp>
      <p:cxnSp>
        <p:nvCxnSpPr>
          <p:cNvPr id="267" name="Google Shape;267;p22">
            <a:extLst>
              <a:ext uri="{FF2B5EF4-FFF2-40B4-BE49-F238E27FC236}">
                <a16:creationId xmlns:a16="http://schemas.microsoft.com/office/drawing/2014/main" id="{B14BB500-B4D8-0208-F955-895571C00726}"/>
              </a:ext>
            </a:extLst>
          </p:cNvPr>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pic>
        <p:nvPicPr>
          <p:cNvPr id="4" name="Google Shape;255;p11">
            <a:extLst>
              <a:ext uri="{FF2B5EF4-FFF2-40B4-BE49-F238E27FC236}">
                <a16:creationId xmlns:a16="http://schemas.microsoft.com/office/drawing/2014/main" id="{0E13B578-7555-56C9-C42C-2F8A7EEC46F3}"/>
              </a:ext>
            </a:extLst>
          </p:cNvPr>
          <p:cNvPicPr preferRelativeResize="0"/>
          <p:nvPr/>
        </p:nvPicPr>
        <p:blipFill rotWithShape="1">
          <a:blip r:embed="rId4">
            <a:alphaModFix/>
          </a:blip>
          <a:srcRect/>
          <a:stretch/>
        </p:blipFill>
        <p:spPr>
          <a:xfrm>
            <a:off x="11233923" y="5448365"/>
            <a:ext cx="4768996" cy="4642137"/>
          </a:xfrm>
          <a:prstGeom prst="rect">
            <a:avLst/>
          </a:prstGeom>
          <a:noFill/>
          <a:ln>
            <a:solidFill>
              <a:schemeClr val="tx1"/>
            </a:solidFill>
          </a:ln>
        </p:spPr>
      </p:pic>
      <p:pic>
        <p:nvPicPr>
          <p:cNvPr id="1026" name="Picture 2">
            <a:extLst>
              <a:ext uri="{FF2B5EF4-FFF2-40B4-BE49-F238E27FC236}">
                <a16:creationId xmlns:a16="http://schemas.microsoft.com/office/drawing/2014/main" id="{B471633C-B703-F640-072A-AA15C8EA04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6431" y="208110"/>
            <a:ext cx="6443979" cy="48554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1DF92B4-B884-A713-E69A-6146A4D3CB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864" b="17630"/>
          <a:stretch>
            <a:fillRect/>
          </a:stretch>
        </p:blipFill>
        <p:spPr bwMode="auto">
          <a:xfrm>
            <a:off x="533216" y="364151"/>
            <a:ext cx="8077568" cy="38498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5" name="Google Shape;288;p24">
            <a:extLst>
              <a:ext uri="{FF2B5EF4-FFF2-40B4-BE49-F238E27FC236}">
                <a16:creationId xmlns:a16="http://schemas.microsoft.com/office/drawing/2014/main" id="{39D2D0A6-D68D-FFBF-6E2D-CB61391092C3}"/>
              </a:ext>
            </a:extLst>
          </p:cNvPr>
          <p:cNvSpPr txBox="1"/>
          <p:nvPr/>
        </p:nvSpPr>
        <p:spPr>
          <a:xfrm>
            <a:off x="5380990" y="4495746"/>
            <a:ext cx="1893824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000000"/>
                </a:solidFill>
                <a:latin typeface="DM Sans"/>
                <a:ea typeface="DM Sans"/>
                <a:cs typeface="DM Sans"/>
                <a:sym typeface="DM Sans"/>
              </a:rPr>
              <a:t>Established: 2016</a:t>
            </a:r>
            <a:endParaRPr sz="3200" dirty="0"/>
          </a:p>
        </p:txBody>
      </p:sp>
    </p:spTree>
    <p:extLst>
      <p:ext uri="{BB962C8B-B14F-4D97-AF65-F5344CB8AC3E}">
        <p14:creationId xmlns:p14="http://schemas.microsoft.com/office/powerpoint/2010/main" val="231982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5;p23">
            <a:extLst>
              <a:ext uri="{FF2B5EF4-FFF2-40B4-BE49-F238E27FC236}">
                <a16:creationId xmlns:a16="http://schemas.microsoft.com/office/drawing/2014/main" id="{B148A309-2FFB-F29B-3F75-06CB52527B9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6" name="Picture 2">
            <a:extLst>
              <a:ext uri="{FF2B5EF4-FFF2-40B4-BE49-F238E27FC236}">
                <a16:creationId xmlns:a16="http://schemas.microsoft.com/office/drawing/2014/main" id="{7875E20B-5C7A-511F-1B88-2AE72FD8EDB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86042" y="176541"/>
            <a:ext cx="6854100" cy="49669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logo with flowers in a circle&#10;&#10;AI-generated content may be incorrect.">
            <a:extLst>
              <a:ext uri="{FF2B5EF4-FFF2-40B4-BE49-F238E27FC236}">
                <a16:creationId xmlns:a16="http://schemas.microsoft.com/office/drawing/2014/main" id="{9E92F468-ACF6-A009-32E1-71FF24F85669}"/>
              </a:ext>
            </a:extLst>
          </p:cNvPr>
          <p:cNvPicPr>
            <a:picLocks noChangeAspect="1"/>
          </p:cNvPicPr>
          <p:nvPr/>
        </p:nvPicPr>
        <p:blipFill>
          <a:blip r:embed="rId5"/>
          <a:srcRect l="14314" t="11007" r="13529" b="7013"/>
          <a:stretch>
            <a:fillRect/>
          </a:stretch>
        </p:blipFill>
        <p:spPr>
          <a:xfrm>
            <a:off x="7626184" y="332947"/>
            <a:ext cx="4096447" cy="4654146"/>
          </a:xfrm>
          <a:prstGeom prst="rect">
            <a:avLst/>
          </a:prstGeom>
          <a:solidFill>
            <a:schemeClr val="tx1"/>
          </a:solidFill>
          <a:ln>
            <a:solidFill>
              <a:schemeClr val="tx1"/>
            </a:solidFill>
          </a:ln>
        </p:spPr>
      </p:pic>
      <p:pic>
        <p:nvPicPr>
          <p:cNvPr id="2" name="Picture 1" descr="A close-up of a logo&#10;&#10;AI-generated content may be incorrect.">
            <a:extLst>
              <a:ext uri="{FF2B5EF4-FFF2-40B4-BE49-F238E27FC236}">
                <a16:creationId xmlns:a16="http://schemas.microsoft.com/office/drawing/2014/main" id="{8B9877DC-A3B7-8611-E646-BAD1F9EF8D3C}"/>
              </a:ext>
            </a:extLst>
          </p:cNvPr>
          <p:cNvPicPr>
            <a:picLocks noChangeAspect="1"/>
          </p:cNvPicPr>
          <p:nvPr/>
        </p:nvPicPr>
        <p:blipFill>
          <a:blip r:embed="rId6"/>
          <a:stretch>
            <a:fillRect/>
          </a:stretch>
        </p:blipFill>
        <p:spPr>
          <a:xfrm>
            <a:off x="618900" y="5601860"/>
            <a:ext cx="6967078" cy="1978035"/>
          </a:xfrm>
          <a:prstGeom prst="rect">
            <a:avLst/>
          </a:prstGeom>
          <a:ln>
            <a:solidFill>
              <a:schemeClr val="tx1"/>
            </a:solidFill>
          </a:ln>
        </p:spPr>
      </p:pic>
      <p:pic>
        <p:nvPicPr>
          <p:cNvPr id="3" name="Picture 2" descr="A close up of a logo&#10;&#10;AI-generated content may be incorrect.">
            <a:extLst>
              <a:ext uri="{FF2B5EF4-FFF2-40B4-BE49-F238E27FC236}">
                <a16:creationId xmlns:a16="http://schemas.microsoft.com/office/drawing/2014/main" id="{40E7E35A-A47D-5E1C-758E-D2D2857D8F5D}"/>
              </a:ext>
            </a:extLst>
          </p:cNvPr>
          <p:cNvPicPr>
            <a:picLocks noChangeAspect="1"/>
          </p:cNvPicPr>
          <p:nvPr/>
        </p:nvPicPr>
        <p:blipFill>
          <a:blip r:embed="rId7"/>
          <a:stretch>
            <a:fillRect/>
          </a:stretch>
        </p:blipFill>
        <p:spPr>
          <a:xfrm>
            <a:off x="618900" y="8038255"/>
            <a:ext cx="7924334" cy="1720942"/>
          </a:xfrm>
          <a:prstGeom prst="rect">
            <a:avLst/>
          </a:prstGeom>
          <a:ln>
            <a:solidFill>
              <a:schemeClr val="tx1"/>
            </a:solidFill>
          </a:ln>
        </p:spPr>
      </p:pic>
      <p:pic>
        <p:nvPicPr>
          <p:cNvPr id="5" name="Picture 4" descr="A person standing on a lush green forest&#10;&#10;Description automatically generated">
            <a:extLst>
              <a:ext uri="{FF2B5EF4-FFF2-40B4-BE49-F238E27FC236}">
                <a16:creationId xmlns:a16="http://schemas.microsoft.com/office/drawing/2014/main" id="{BAD46910-EAB2-F7B7-726D-A383C22B7B70}"/>
              </a:ext>
            </a:extLst>
          </p:cNvPr>
          <p:cNvPicPr>
            <a:picLocks noChangeAspect="1"/>
          </p:cNvPicPr>
          <p:nvPr/>
        </p:nvPicPr>
        <p:blipFill rotWithShape="1">
          <a:blip r:embed="rId8"/>
          <a:srcRect l="6034" t="18226" r="12194"/>
          <a:stretch/>
        </p:blipFill>
        <p:spPr>
          <a:xfrm>
            <a:off x="12108673" y="505996"/>
            <a:ext cx="5744067" cy="43080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icture containing tree, outdoor&#10;&#10;Description automatically generated">
            <a:extLst>
              <a:ext uri="{FF2B5EF4-FFF2-40B4-BE49-F238E27FC236}">
                <a16:creationId xmlns:a16="http://schemas.microsoft.com/office/drawing/2014/main" id="{A603D94E-8124-338D-500C-926625413F66}"/>
              </a:ext>
            </a:extLst>
          </p:cNvPr>
          <p:cNvPicPr>
            <a:picLocks noChangeAspect="1"/>
          </p:cNvPicPr>
          <p:nvPr/>
        </p:nvPicPr>
        <p:blipFill>
          <a:blip r:embed="rId9"/>
          <a:stretch>
            <a:fillRect/>
          </a:stretch>
        </p:blipFill>
        <p:spPr>
          <a:xfrm>
            <a:off x="11981010" y="4862135"/>
            <a:ext cx="5871730" cy="39144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69BFDD84-9F8A-ACCE-F0C1-21874C26B97D}"/>
              </a:ext>
            </a:extLst>
          </p:cNvPr>
          <p:cNvSpPr txBox="1"/>
          <p:nvPr/>
        </p:nvSpPr>
        <p:spPr>
          <a:xfrm>
            <a:off x="9162134" y="9064550"/>
            <a:ext cx="7411452" cy="830997"/>
          </a:xfrm>
          <a:prstGeom prst="rect">
            <a:avLst/>
          </a:prstGeom>
          <a:noFill/>
        </p:spPr>
        <p:txBody>
          <a:bodyPr wrap="square" rtlCol="0">
            <a:spAutoFit/>
          </a:bodyPr>
          <a:lstStyle/>
          <a:p>
            <a:r>
              <a:rPr lang="en-US" sz="4800" b="1" dirty="0" err="1">
                <a:latin typeface="DM Sans" pitchFamily="2" charset="77"/>
              </a:rPr>
              <a:t>dbuona@umd.edu</a:t>
            </a:r>
            <a:endParaRPr lang="en-US" sz="4800" b="1" dirty="0">
              <a:latin typeface="DM Sans" pitchFamily="2" charset="77"/>
            </a:endParaRPr>
          </a:p>
        </p:txBody>
      </p:sp>
    </p:spTree>
    <p:extLst>
      <p:ext uri="{BB962C8B-B14F-4D97-AF65-F5344CB8AC3E}">
        <p14:creationId xmlns:p14="http://schemas.microsoft.com/office/powerpoint/2010/main" val="306837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a:extLst>
            <a:ext uri="{FF2B5EF4-FFF2-40B4-BE49-F238E27FC236}">
              <a16:creationId xmlns:a16="http://schemas.microsoft.com/office/drawing/2014/main" id="{7A940857-75E2-D766-14CD-E118D6096416}"/>
            </a:ext>
          </a:extLst>
        </p:cNvPr>
        <p:cNvGrpSpPr/>
        <p:nvPr/>
      </p:nvGrpSpPr>
      <p:grpSpPr>
        <a:xfrm>
          <a:off x="0" y="0"/>
          <a:ext cx="0" cy="0"/>
          <a:chOff x="0" y="0"/>
          <a:chExt cx="0" cy="0"/>
        </a:xfrm>
      </p:grpSpPr>
      <p:sp>
        <p:nvSpPr>
          <p:cNvPr id="264" name="Google Shape;264;p22">
            <a:extLst>
              <a:ext uri="{FF2B5EF4-FFF2-40B4-BE49-F238E27FC236}">
                <a16:creationId xmlns:a16="http://schemas.microsoft.com/office/drawing/2014/main" id="{F5273BE9-649D-06C8-324C-2A4CDDF6CFF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66" name="Google Shape;266;p22">
            <a:extLst>
              <a:ext uri="{FF2B5EF4-FFF2-40B4-BE49-F238E27FC236}">
                <a16:creationId xmlns:a16="http://schemas.microsoft.com/office/drawing/2014/main" id="{22728DAD-5E56-0403-BB9E-6549429578A4}"/>
              </a:ext>
            </a:extLst>
          </p:cNvPr>
          <p:cNvCxnSpPr>
            <a:cxnSpLocks/>
          </p:cNvCxnSpPr>
          <p:nvPr/>
        </p:nvCxnSpPr>
        <p:spPr>
          <a:xfrm rot="10800000">
            <a:off x="-94826" y="5133975"/>
            <a:ext cx="18440897" cy="0"/>
          </a:xfrm>
          <a:prstGeom prst="straightConnector1">
            <a:avLst/>
          </a:prstGeom>
          <a:noFill/>
          <a:ln w="19050" cap="flat" cmpd="sng">
            <a:solidFill>
              <a:srgbClr val="000000"/>
            </a:solidFill>
            <a:prstDash val="solid"/>
            <a:round/>
            <a:headEnd type="none" w="sm" len="sm"/>
            <a:tailEnd type="none" w="sm" len="sm"/>
          </a:ln>
        </p:spPr>
      </p:cxnSp>
      <p:cxnSp>
        <p:nvCxnSpPr>
          <p:cNvPr id="267" name="Google Shape;267;p22">
            <a:extLst>
              <a:ext uri="{FF2B5EF4-FFF2-40B4-BE49-F238E27FC236}">
                <a16:creationId xmlns:a16="http://schemas.microsoft.com/office/drawing/2014/main" id="{A1E7173F-06C5-876B-9741-768989DFF136}"/>
              </a:ext>
            </a:extLst>
          </p:cNvPr>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pic>
        <p:nvPicPr>
          <p:cNvPr id="4" name="Google Shape;255;p11">
            <a:extLst>
              <a:ext uri="{FF2B5EF4-FFF2-40B4-BE49-F238E27FC236}">
                <a16:creationId xmlns:a16="http://schemas.microsoft.com/office/drawing/2014/main" id="{9004E175-71D1-60A2-7F41-9B83531FD6F1}"/>
              </a:ext>
            </a:extLst>
          </p:cNvPr>
          <p:cNvPicPr preferRelativeResize="0"/>
          <p:nvPr/>
        </p:nvPicPr>
        <p:blipFill rotWithShape="1">
          <a:blip r:embed="rId4">
            <a:alphaModFix/>
          </a:blip>
          <a:srcRect/>
          <a:stretch/>
        </p:blipFill>
        <p:spPr>
          <a:xfrm>
            <a:off x="11233923" y="5448365"/>
            <a:ext cx="4768996" cy="4642137"/>
          </a:xfrm>
          <a:prstGeom prst="rect">
            <a:avLst/>
          </a:prstGeom>
          <a:noFill/>
          <a:ln>
            <a:solidFill>
              <a:schemeClr val="tx1"/>
            </a:solidFill>
          </a:ln>
        </p:spPr>
      </p:pic>
      <p:pic>
        <p:nvPicPr>
          <p:cNvPr id="23" name="Picture 22" descr="A map of the united states&#10;&#10;AI-generated content may be incorrect.">
            <a:extLst>
              <a:ext uri="{FF2B5EF4-FFF2-40B4-BE49-F238E27FC236}">
                <a16:creationId xmlns:a16="http://schemas.microsoft.com/office/drawing/2014/main" id="{79BB1DBB-9402-6BEB-0DB3-38BD8E33B3CE}"/>
              </a:ext>
            </a:extLst>
          </p:cNvPr>
          <p:cNvPicPr>
            <a:picLocks noChangeAspect="1"/>
          </p:cNvPicPr>
          <p:nvPr/>
        </p:nvPicPr>
        <p:blipFill>
          <a:blip r:embed="rId5"/>
          <a:stretch>
            <a:fillRect/>
          </a:stretch>
        </p:blipFill>
        <p:spPr>
          <a:xfrm>
            <a:off x="142261" y="5616020"/>
            <a:ext cx="8913685" cy="4306829"/>
          </a:xfrm>
          <a:prstGeom prst="rect">
            <a:avLst/>
          </a:prstGeom>
          <a:ln>
            <a:solidFill>
              <a:schemeClr val="tx1"/>
            </a:solidFill>
          </a:ln>
        </p:spPr>
      </p:pic>
      <p:pic>
        <p:nvPicPr>
          <p:cNvPr id="1026" name="Picture 2">
            <a:extLst>
              <a:ext uri="{FF2B5EF4-FFF2-40B4-BE49-F238E27FC236}">
                <a16:creationId xmlns:a16="http://schemas.microsoft.com/office/drawing/2014/main" id="{E1887E64-1E93-379B-9277-C36C014F45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6431" y="208110"/>
            <a:ext cx="6443979" cy="48554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660B58A-6258-09F0-6B05-DDBA8E8C43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864" b="17630"/>
          <a:stretch>
            <a:fillRect/>
          </a:stretch>
        </p:blipFill>
        <p:spPr bwMode="auto">
          <a:xfrm>
            <a:off x="533216" y="364151"/>
            <a:ext cx="8077568" cy="38498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5" name="Google Shape;288;p24">
            <a:extLst>
              <a:ext uri="{FF2B5EF4-FFF2-40B4-BE49-F238E27FC236}">
                <a16:creationId xmlns:a16="http://schemas.microsoft.com/office/drawing/2014/main" id="{F94D5A42-F5D8-BC84-36EA-6B0C95E98CBD}"/>
              </a:ext>
            </a:extLst>
          </p:cNvPr>
          <p:cNvSpPr txBox="1"/>
          <p:nvPr/>
        </p:nvSpPr>
        <p:spPr>
          <a:xfrm>
            <a:off x="5380990" y="4495746"/>
            <a:ext cx="1893824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000000"/>
                </a:solidFill>
                <a:latin typeface="DM Sans"/>
                <a:ea typeface="DM Sans"/>
                <a:cs typeface="DM Sans"/>
                <a:sym typeface="DM Sans"/>
              </a:rPr>
              <a:t>Established: 2016</a:t>
            </a:r>
            <a:endParaRPr sz="3200" dirty="0"/>
          </a:p>
        </p:txBody>
      </p:sp>
    </p:spTree>
    <p:extLst>
      <p:ext uri="{BB962C8B-B14F-4D97-AF65-F5344CB8AC3E}">
        <p14:creationId xmlns:p14="http://schemas.microsoft.com/office/powerpoint/2010/main" val="3893273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C28662DE-D88B-BF46-DCEC-A65D3507D8E1}"/>
            </a:ext>
          </a:extLst>
        </p:cNvPr>
        <p:cNvGrpSpPr/>
        <p:nvPr/>
      </p:nvGrpSpPr>
      <p:grpSpPr>
        <a:xfrm>
          <a:off x="0" y="0"/>
          <a:ext cx="0" cy="0"/>
          <a:chOff x="0" y="0"/>
          <a:chExt cx="0" cy="0"/>
        </a:xfrm>
      </p:grpSpPr>
      <p:sp>
        <p:nvSpPr>
          <p:cNvPr id="284" name="Google Shape;284;p24">
            <a:extLst>
              <a:ext uri="{FF2B5EF4-FFF2-40B4-BE49-F238E27FC236}">
                <a16:creationId xmlns:a16="http://schemas.microsoft.com/office/drawing/2014/main" id="{B8958A28-70E7-9601-6037-6E9CF4B187F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87" name="Google Shape;287;p24">
            <a:extLst>
              <a:ext uri="{FF2B5EF4-FFF2-40B4-BE49-F238E27FC236}">
                <a16:creationId xmlns:a16="http://schemas.microsoft.com/office/drawing/2014/main" id="{22D207DB-40B1-930E-A8E9-8F650A08A170}"/>
              </a:ext>
            </a:extLst>
          </p:cNvPr>
          <p:cNvCxnSpPr/>
          <p:nvPr/>
        </p:nvCxnSpPr>
        <p:spPr>
          <a:xfrm rot="10800000">
            <a:off x="6756342" y="0"/>
            <a:ext cx="19050" cy="10289130"/>
          </a:xfrm>
          <a:prstGeom prst="straightConnector1">
            <a:avLst/>
          </a:prstGeom>
          <a:noFill/>
          <a:ln w="19050" cap="flat" cmpd="sng">
            <a:solidFill>
              <a:srgbClr val="000000"/>
            </a:solidFill>
            <a:prstDash val="solid"/>
            <a:round/>
            <a:headEnd type="none" w="sm" len="sm"/>
            <a:tailEnd type="none" w="sm" len="sm"/>
          </a:ln>
        </p:spPr>
      </p:cxnSp>
      <p:pic>
        <p:nvPicPr>
          <p:cNvPr id="2" name="Picture 2">
            <a:extLst>
              <a:ext uri="{FF2B5EF4-FFF2-40B4-BE49-F238E27FC236}">
                <a16:creationId xmlns:a16="http://schemas.microsoft.com/office/drawing/2014/main" id="{697C1D1D-B039-F67E-6332-6DAA671E2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173"/>
          <a:stretch>
            <a:fillRect/>
          </a:stretch>
        </p:blipFill>
        <p:spPr bwMode="auto">
          <a:xfrm>
            <a:off x="335734" y="6109837"/>
            <a:ext cx="5912652" cy="3931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3B505DC-522A-C11D-9924-8AFAA39C9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73" y="944750"/>
            <a:ext cx="5862609" cy="5162956"/>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D8C21825-4BE4-561C-2061-086BF74F97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1462" y="944750"/>
            <a:ext cx="8560467" cy="85604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376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9BBDDCFC-6F4D-534F-CEB5-94A076C6A7DD}"/>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79A805B1-4972-EB5B-C367-CC5F70846AC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dirty="0"/>
          </a:p>
        </p:txBody>
      </p:sp>
      <p:pic>
        <p:nvPicPr>
          <p:cNvPr id="4" name="Picture 3" descr="A map of the united states&#10;&#10;AI-generated content may be incorrect.">
            <a:extLst>
              <a:ext uri="{FF2B5EF4-FFF2-40B4-BE49-F238E27FC236}">
                <a16:creationId xmlns:a16="http://schemas.microsoft.com/office/drawing/2014/main" id="{892E2158-6C84-E542-CC3E-AC88E15C265E}"/>
              </a:ext>
            </a:extLst>
          </p:cNvPr>
          <p:cNvPicPr>
            <a:picLocks noChangeAspect="1"/>
          </p:cNvPicPr>
          <p:nvPr/>
        </p:nvPicPr>
        <p:blipFill>
          <a:blip r:embed="rId4"/>
          <a:stretch>
            <a:fillRect/>
          </a:stretch>
        </p:blipFill>
        <p:spPr>
          <a:xfrm>
            <a:off x="397709" y="644540"/>
            <a:ext cx="12255167" cy="6442911"/>
          </a:xfrm>
          <a:prstGeom prst="rect">
            <a:avLst/>
          </a:prstGeom>
          <a:ln>
            <a:solidFill>
              <a:schemeClr val="tx1"/>
            </a:solidFill>
          </a:ln>
        </p:spPr>
      </p:pic>
      <p:sp>
        <p:nvSpPr>
          <p:cNvPr id="5" name="Google Shape;135;p15">
            <a:extLst>
              <a:ext uri="{FF2B5EF4-FFF2-40B4-BE49-F238E27FC236}">
                <a16:creationId xmlns:a16="http://schemas.microsoft.com/office/drawing/2014/main" id="{2E7343F1-DDD5-3494-CF4F-80904DA7947E}"/>
              </a:ext>
            </a:extLst>
          </p:cNvPr>
          <p:cNvSpPr txBox="1"/>
          <p:nvPr/>
        </p:nvSpPr>
        <p:spPr>
          <a:xfrm>
            <a:off x="2154321" y="8441004"/>
            <a:ext cx="8136684" cy="492443"/>
          </a:xfrm>
          <a:prstGeom prst="rect">
            <a:avLst/>
          </a:prstGeom>
          <a:noFill/>
          <a:ln>
            <a:noFill/>
          </a:ln>
        </p:spPr>
        <p:txBody>
          <a:bodyPr spcFirstLastPara="1" wrap="square" lIns="0" tIns="0" rIns="0" bIns="0" anchor="t" anchorCtr="0">
            <a:spAutoFit/>
          </a:bodyPr>
          <a:lstStyle/>
          <a:p>
            <a:pPr lvl="0"/>
            <a:r>
              <a:rPr lang="en-US" sz="3200" b="1" u="sng" dirty="0">
                <a:latin typeface="DM Sans"/>
                <a:ea typeface="DM Sans"/>
                <a:cs typeface="DM Sans"/>
                <a:sym typeface="DM Sans"/>
              </a:rPr>
              <a:t>https://</a:t>
            </a:r>
            <a:r>
              <a:rPr lang="en-US" sz="3200" b="1" u="sng" dirty="0" err="1">
                <a:latin typeface="DM Sans"/>
                <a:ea typeface="DM Sans"/>
                <a:cs typeface="DM Sans"/>
                <a:sym typeface="DM Sans"/>
              </a:rPr>
              <a:t>www.risccnetwork.org</a:t>
            </a:r>
            <a:r>
              <a:rPr lang="en-US" sz="3200" b="1" u="sng" dirty="0">
                <a:latin typeface="DM Sans"/>
                <a:ea typeface="DM Sans"/>
                <a:cs typeface="DM Sans"/>
                <a:sym typeface="DM Sans"/>
              </a:rPr>
              <a:t>/</a:t>
            </a:r>
            <a:endParaRPr dirty="0"/>
          </a:p>
        </p:txBody>
      </p:sp>
      <p:pic>
        <p:nvPicPr>
          <p:cNvPr id="6" name="Picture 5">
            <a:extLst>
              <a:ext uri="{FF2B5EF4-FFF2-40B4-BE49-F238E27FC236}">
                <a16:creationId xmlns:a16="http://schemas.microsoft.com/office/drawing/2014/main" id="{EA0031D6-B94D-EFB1-D698-48CA10D53CA0}"/>
              </a:ext>
            </a:extLst>
          </p:cNvPr>
          <p:cNvPicPr>
            <a:picLocks noChangeAspect="1"/>
          </p:cNvPicPr>
          <p:nvPr/>
        </p:nvPicPr>
        <p:blipFill>
          <a:blip r:embed="rId5"/>
          <a:stretch>
            <a:fillRect/>
          </a:stretch>
        </p:blipFill>
        <p:spPr>
          <a:xfrm>
            <a:off x="12937790" y="4259177"/>
            <a:ext cx="5065295" cy="5065295"/>
          </a:xfrm>
          <a:prstGeom prst="rect">
            <a:avLst/>
          </a:prstGeom>
        </p:spPr>
      </p:pic>
    </p:spTree>
    <p:extLst>
      <p:ext uri="{BB962C8B-B14F-4D97-AF65-F5344CB8AC3E}">
        <p14:creationId xmlns:p14="http://schemas.microsoft.com/office/powerpoint/2010/main" val="3521205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5FD67397-DDD9-2017-03D0-E232A4E3FC28}"/>
            </a:ext>
          </a:extLst>
        </p:cNvPr>
        <p:cNvGrpSpPr/>
        <p:nvPr/>
      </p:nvGrpSpPr>
      <p:grpSpPr>
        <a:xfrm>
          <a:off x="0" y="0"/>
          <a:ext cx="0" cy="0"/>
          <a:chOff x="0" y="0"/>
          <a:chExt cx="0" cy="0"/>
        </a:xfrm>
      </p:grpSpPr>
      <p:sp>
        <p:nvSpPr>
          <p:cNvPr id="126" name="Google Shape;126;p15">
            <a:extLst>
              <a:ext uri="{FF2B5EF4-FFF2-40B4-BE49-F238E27FC236}">
                <a16:creationId xmlns:a16="http://schemas.microsoft.com/office/drawing/2014/main" id="{960C8857-14A9-270A-DC10-153D34C58DCD}"/>
              </a:ext>
            </a:extLst>
          </p:cNvPr>
          <p:cNvSpPr/>
          <p:nvPr/>
        </p:nvSpPr>
        <p:spPr>
          <a:xfrm>
            <a:off x="0" y="39402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dirty="0"/>
          </a:p>
        </p:txBody>
      </p:sp>
      <p:sp>
        <p:nvSpPr>
          <p:cNvPr id="129" name="Google Shape;129;p15">
            <a:extLst>
              <a:ext uri="{FF2B5EF4-FFF2-40B4-BE49-F238E27FC236}">
                <a16:creationId xmlns:a16="http://schemas.microsoft.com/office/drawing/2014/main" id="{DCD25F1F-52B6-A01C-F542-ACD3AC630073}"/>
              </a:ext>
            </a:extLst>
          </p:cNvPr>
          <p:cNvSpPr txBox="1"/>
          <p:nvPr/>
        </p:nvSpPr>
        <p:spPr>
          <a:xfrm>
            <a:off x="1028700" y="995675"/>
            <a:ext cx="79272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dirty="0">
                <a:solidFill>
                  <a:srgbClr val="000000"/>
                </a:solidFill>
                <a:latin typeface="DM Sans"/>
                <a:ea typeface="DM Sans"/>
                <a:cs typeface="DM Sans"/>
                <a:sym typeface="DM Sans"/>
              </a:rPr>
              <a:t>AGENDA</a:t>
            </a:r>
            <a:endParaRPr dirty="0"/>
          </a:p>
        </p:txBody>
      </p:sp>
      <p:cxnSp>
        <p:nvCxnSpPr>
          <p:cNvPr id="130" name="Google Shape;130;p15">
            <a:extLst>
              <a:ext uri="{FF2B5EF4-FFF2-40B4-BE49-F238E27FC236}">
                <a16:creationId xmlns:a16="http://schemas.microsoft.com/office/drawing/2014/main" id="{7879778A-0D03-9540-A755-0622FA0AD003}"/>
              </a:ext>
            </a:extLst>
          </p:cNvPr>
          <p:cNvCxnSpPr/>
          <p:nvPr/>
        </p:nvCxnSpPr>
        <p:spPr>
          <a:xfrm rot="10800000">
            <a:off x="-15150" y="2501265"/>
            <a:ext cx="9178200" cy="0"/>
          </a:xfrm>
          <a:prstGeom prst="straightConnector1">
            <a:avLst/>
          </a:prstGeom>
          <a:noFill/>
          <a:ln w="19050" cap="flat" cmpd="sng">
            <a:solidFill>
              <a:srgbClr val="000000"/>
            </a:solidFill>
            <a:prstDash val="solid"/>
            <a:round/>
            <a:headEnd type="none" w="sm" len="sm"/>
            <a:tailEnd type="none" w="sm" len="sm"/>
          </a:ln>
        </p:spPr>
      </p:cxnSp>
      <p:sp>
        <p:nvSpPr>
          <p:cNvPr id="131" name="Google Shape;131;p15">
            <a:extLst>
              <a:ext uri="{FF2B5EF4-FFF2-40B4-BE49-F238E27FC236}">
                <a16:creationId xmlns:a16="http://schemas.microsoft.com/office/drawing/2014/main" id="{7B62BD40-3066-CCD9-9BDE-C26908500672}"/>
              </a:ext>
            </a:extLst>
          </p:cNvPr>
          <p:cNvSpPr txBox="1"/>
          <p:nvPr/>
        </p:nvSpPr>
        <p:spPr>
          <a:xfrm>
            <a:off x="1169460" y="2749665"/>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dirty="0">
                <a:solidFill>
                  <a:schemeClr val="bg1">
                    <a:lumMod val="50000"/>
                  </a:schemeClr>
                </a:solidFill>
                <a:latin typeface="DM Sans"/>
                <a:ea typeface="DM Sans"/>
                <a:cs typeface="DM Sans"/>
                <a:sym typeface="DM Sans"/>
              </a:rPr>
              <a:t>1</a:t>
            </a:r>
            <a:endParaRPr dirty="0">
              <a:solidFill>
                <a:schemeClr val="bg1">
                  <a:lumMod val="50000"/>
                </a:schemeClr>
              </a:solidFill>
            </a:endParaRPr>
          </a:p>
        </p:txBody>
      </p:sp>
      <p:sp>
        <p:nvSpPr>
          <p:cNvPr id="132" name="Google Shape;132;p15">
            <a:extLst>
              <a:ext uri="{FF2B5EF4-FFF2-40B4-BE49-F238E27FC236}">
                <a16:creationId xmlns:a16="http://schemas.microsoft.com/office/drawing/2014/main" id="{134C3AA3-3499-FF3E-E6B1-45B73423CDCC}"/>
              </a:ext>
            </a:extLst>
          </p:cNvPr>
          <p:cNvSpPr txBox="1"/>
          <p:nvPr/>
        </p:nvSpPr>
        <p:spPr>
          <a:xfrm>
            <a:off x="1028700" y="4464054"/>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2</a:t>
            </a:r>
            <a:endParaRPr/>
          </a:p>
        </p:txBody>
      </p:sp>
      <p:sp>
        <p:nvSpPr>
          <p:cNvPr id="133" name="Google Shape;133;p15">
            <a:extLst>
              <a:ext uri="{FF2B5EF4-FFF2-40B4-BE49-F238E27FC236}">
                <a16:creationId xmlns:a16="http://schemas.microsoft.com/office/drawing/2014/main" id="{0D927587-2125-D742-18D9-69A61F181E27}"/>
              </a:ext>
            </a:extLst>
          </p:cNvPr>
          <p:cNvSpPr txBox="1"/>
          <p:nvPr/>
        </p:nvSpPr>
        <p:spPr>
          <a:xfrm>
            <a:off x="1028700" y="620331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3</a:t>
            </a:r>
            <a:endParaRPr/>
          </a:p>
        </p:txBody>
      </p:sp>
      <p:sp>
        <p:nvSpPr>
          <p:cNvPr id="134" name="Google Shape;134;p15">
            <a:extLst>
              <a:ext uri="{FF2B5EF4-FFF2-40B4-BE49-F238E27FC236}">
                <a16:creationId xmlns:a16="http://schemas.microsoft.com/office/drawing/2014/main" id="{570AD10F-4BBA-FECA-21E1-59D20AA973DF}"/>
              </a:ext>
            </a:extLst>
          </p:cNvPr>
          <p:cNvSpPr txBox="1"/>
          <p:nvPr/>
        </p:nvSpPr>
        <p:spPr>
          <a:xfrm>
            <a:off x="1989600" y="2923232"/>
            <a:ext cx="6111543"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chemeClr val="bg1">
                    <a:lumMod val="50000"/>
                  </a:schemeClr>
                </a:solidFill>
                <a:latin typeface="DM Sans"/>
                <a:ea typeface="DM Sans"/>
                <a:cs typeface="DM Sans"/>
                <a:sym typeface="DM Sans"/>
              </a:rPr>
              <a:t>Invasive species and climate change: </a:t>
            </a:r>
            <a:r>
              <a:rPr lang="en-US" sz="3200" b="1" i="0" u="sng" strike="noStrike" cap="none" dirty="0">
                <a:solidFill>
                  <a:schemeClr val="bg1">
                    <a:lumMod val="50000"/>
                  </a:schemeClr>
                </a:solidFill>
                <a:latin typeface="DM Sans"/>
                <a:ea typeface="DM Sans"/>
                <a:cs typeface="DM Sans"/>
                <a:sym typeface="DM Sans"/>
              </a:rPr>
              <a:t>R.I.S.C.C.-y </a:t>
            </a:r>
            <a:r>
              <a:rPr lang="en-US" sz="3200" b="1" i="0" u="none" strike="noStrike" cap="none" dirty="0">
                <a:solidFill>
                  <a:schemeClr val="bg1">
                    <a:lumMod val="50000"/>
                  </a:schemeClr>
                </a:solidFill>
                <a:latin typeface="DM Sans"/>
                <a:ea typeface="DM Sans"/>
                <a:cs typeface="DM Sans"/>
                <a:sym typeface="DM Sans"/>
              </a:rPr>
              <a:t>business</a:t>
            </a:r>
            <a:endParaRPr dirty="0">
              <a:solidFill>
                <a:schemeClr val="bg1">
                  <a:lumMod val="50000"/>
                </a:schemeClr>
              </a:solidFill>
            </a:endParaRPr>
          </a:p>
        </p:txBody>
      </p:sp>
      <p:sp>
        <p:nvSpPr>
          <p:cNvPr id="135" name="Google Shape;135;p15">
            <a:extLst>
              <a:ext uri="{FF2B5EF4-FFF2-40B4-BE49-F238E27FC236}">
                <a16:creationId xmlns:a16="http://schemas.microsoft.com/office/drawing/2014/main" id="{E3946228-83BD-BC0C-94C9-3774ABC81B78}"/>
              </a:ext>
            </a:extLst>
          </p:cNvPr>
          <p:cNvSpPr txBox="1"/>
          <p:nvPr/>
        </p:nvSpPr>
        <p:spPr>
          <a:xfrm>
            <a:off x="1989715" y="5045084"/>
            <a:ext cx="64002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sng" strike="noStrike" cap="none" dirty="0">
                <a:solidFill>
                  <a:srgbClr val="000000"/>
                </a:solidFill>
                <a:latin typeface="DM Sans"/>
                <a:ea typeface="DM Sans"/>
                <a:cs typeface="DM Sans"/>
                <a:sym typeface="DM Sans"/>
              </a:rPr>
              <a:t>M.A.D. </a:t>
            </a:r>
            <a:r>
              <a:rPr lang="en-US" sz="3200" b="1" i="0" u="none" strike="noStrike" cap="none" dirty="0">
                <a:solidFill>
                  <a:srgbClr val="000000"/>
                </a:solidFill>
                <a:latin typeface="DM Sans"/>
                <a:ea typeface="DM Sans"/>
                <a:cs typeface="DM Sans"/>
                <a:sym typeface="DM Sans"/>
              </a:rPr>
              <a:t>about climate change</a:t>
            </a:r>
            <a:endParaRPr dirty="0"/>
          </a:p>
        </p:txBody>
      </p:sp>
      <p:cxnSp>
        <p:nvCxnSpPr>
          <p:cNvPr id="137" name="Google Shape;137;p15">
            <a:extLst>
              <a:ext uri="{FF2B5EF4-FFF2-40B4-BE49-F238E27FC236}">
                <a16:creationId xmlns:a16="http://schemas.microsoft.com/office/drawing/2014/main" id="{26DF6EE7-504E-0D0A-A316-C35327728962}"/>
              </a:ext>
            </a:extLst>
          </p:cNvPr>
          <p:cNvCxnSpPr/>
          <p:nvPr/>
        </p:nvCxnSpPr>
        <p:spPr>
          <a:xfrm rot="10800000">
            <a:off x="-15150" y="423990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8" name="Google Shape;138;p15">
            <a:extLst>
              <a:ext uri="{FF2B5EF4-FFF2-40B4-BE49-F238E27FC236}">
                <a16:creationId xmlns:a16="http://schemas.microsoft.com/office/drawing/2014/main" id="{6F9FBEC6-8200-00B4-9564-7ED2E3D032FB}"/>
              </a:ext>
            </a:extLst>
          </p:cNvPr>
          <p:cNvCxnSpPr/>
          <p:nvPr/>
        </p:nvCxnSpPr>
        <p:spPr>
          <a:xfrm rot="10800000">
            <a:off x="-15150" y="5960119"/>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9" name="Google Shape;139;p15">
            <a:extLst>
              <a:ext uri="{FF2B5EF4-FFF2-40B4-BE49-F238E27FC236}">
                <a16:creationId xmlns:a16="http://schemas.microsoft.com/office/drawing/2014/main" id="{8B1ADC50-3C91-3A88-6AFE-AB35015372C5}"/>
              </a:ext>
            </a:extLst>
          </p:cNvPr>
          <p:cNvCxnSpPr/>
          <p:nvPr/>
        </p:nvCxnSpPr>
        <p:spPr>
          <a:xfrm rot="10800000">
            <a:off x="-15150" y="769938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40" name="Google Shape;140;p15">
            <a:extLst>
              <a:ext uri="{FF2B5EF4-FFF2-40B4-BE49-F238E27FC236}">
                <a16:creationId xmlns:a16="http://schemas.microsoft.com/office/drawing/2014/main" id="{E7704677-E68B-01F6-886B-C4FC9337D4D8}"/>
              </a:ext>
            </a:extLst>
          </p:cNvPr>
          <p:cNvCxnSpPr/>
          <p:nvPr/>
        </p:nvCxnSpPr>
        <p:spPr>
          <a:xfrm rot="10800000">
            <a:off x="9153525" y="-45048"/>
            <a:ext cx="0" cy="10377096"/>
          </a:xfrm>
          <a:prstGeom prst="straightConnector1">
            <a:avLst/>
          </a:prstGeom>
          <a:noFill/>
          <a:ln w="19050" cap="flat" cmpd="sng">
            <a:solidFill>
              <a:srgbClr val="000000"/>
            </a:solidFill>
            <a:prstDash val="solid"/>
            <a:round/>
            <a:headEnd type="none" w="sm" len="sm"/>
            <a:tailEnd type="none" w="sm" len="sm"/>
          </a:ln>
        </p:spPr>
      </p:cxnSp>
      <p:sp>
        <p:nvSpPr>
          <p:cNvPr id="2" name="Google Shape;135;p15">
            <a:extLst>
              <a:ext uri="{FF2B5EF4-FFF2-40B4-BE49-F238E27FC236}">
                <a16:creationId xmlns:a16="http://schemas.microsoft.com/office/drawing/2014/main" id="{18FE6C1B-4265-722E-555D-1C5A70EF16B7}"/>
              </a:ext>
            </a:extLst>
          </p:cNvPr>
          <p:cNvSpPr txBox="1"/>
          <p:nvPr/>
        </p:nvSpPr>
        <p:spPr>
          <a:xfrm>
            <a:off x="1989600" y="6595913"/>
            <a:ext cx="64002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latin typeface="DM Sans"/>
                <a:sym typeface="DM Sans"/>
              </a:rPr>
              <a:t>Relocation-managed</a:t>
            </a:r>
            <a:endParaRPr b="1" dirty="0"/>
          </a:p>
        </p:txBody>
      </p:sp>
      <p:pic>
        <p:nvPicPr>
          <p:cNvPr id="3" name="Google Shape;89;p1" descr="A reflection of trees and grass&#10;&#10;Description automatically generated">
            <a:extLst>
              <a:ext uri="{FF2B5EF4-FFF2-40B4-BE49-F238E27FC236}">
                <a16:creationId xmlns:a16="http://schemas.microsoft.com/office/drawing/2014/main" id="{1E52B3AC-B2E1-41F7-113C-11BA0C215F2B}"/>
              </a:ext>
            </a:extLst>
          </p:cNvPr>
          <p:cNvPicPr preferRelativeResize="0"/>
          <p:nvPr/>
        </p:nvPicPr>
        <p:blipFill rotWithShape="1">
          <a:blip r:embed="rId4">
            <a:alphaModFix/>
          </a:blip>
          <a:srcRect l="24327" t="-2093" b="893"/>
          <a:stretch>
            <a:fillRect/>
          </a:stretch>
        </p:blipFill>
        <p:spPr>
          <a:xfrm rot="10800000">
            <a:off x="9208888" y="394025"/>
            <a:ext cx="9225949" cy="10287001"/>
          </a:xfrm>
          <a:prstGeom prst="rect">
            <a:avLst/>
          </a:prstGeom>
          <a:noFill/>
          <a:ln>
            <a:noFill/>
          </a:ln>
        </p:spPr>
      </p:pic>
      <p:pic>
        <p:nvPicPr>
          <p:cNvPr id="4" name="Google Shape;89;p1" descr="A reflection of trees and grass&#10;&#10;Description automatically generated">
            <a:extLst>
              <a:ext uri="{FF2B5EF4-FFF2-40B4-BE49-F238E27FC236}">
                <a16:creationId xmlns:a16="http://schemas.microsoft.com/office/drawing/2014/main" id="{7E07C833-CF6B-C8B3-192C-D89CC97C1EAC}"/>
              </a:ext>
            </a:extLst>
          </p:cNvPr>
          <p:cNvPicPr preferRelativeResize="0"/>
          <p:nvPr/>
        </p:nvPicPr>
        <p:blipFill rotWithShape="1">
          <a:blip r:embed="rId4">
            <a:alphaModFix/>
          </a:blip>
          <a:srcRect l="23885" t="22496" r="442" b="47268"/>
          <a:stretch>
            <a:fillRect/>
          </a:stretch>
        </p:blipFill>
        <p:spPr>
          <a:xfrm rot="10800000">
            <a:off x="177033" y="7710530"/>
            <a:ext cx="8948809" cy="2764701"/>
          </a:xfrm>
          <a:prstGeom prst="rect">
            <a:avLst/>
          </a:prstGeom>
          <a:noFill/>
          <a:ln>
            <a:noFill/>
          </a:ln>
        </p:spPr>
      </p:pic>
    </p:spTree>
    <p:extLst>
      <p:ext uri="{BB962C8B-B14F-4D97-AF65-F5344CB8AC3E}">
        <p14:creationId xmlns:p14="http://schemas.microsoft.com/office/powerpoint/2010/main" val="2619736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23DB7D16-5228-79AE-A7D8-322982C0B6B3}"/>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A0B85818-3A6C-A0C8-B80F-90BFD2569B2F}"/>
              </a:ext>
            </a:extLst>
          </p:cNvPr>
          <p:cNvSpPr/>
          <p:nvPr/>
        </p:nvSpPr>
        <p:spPr>
          <a:xfrm>
            <a:off x="0" y="2406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77" name="Google Shape;277;p23">
            <a:extLst>
              <a:ext uri="{FF2B5EF4-FFF2-40B4-BE49-F238E27FC236}">
                <a16:creationId xmlns:a16="http://schemas.microsoft.com/office/drawing/2014/main" id="{1F4FA315-6FD9-DF0D-3AEC-EADEA56BBB2B}"/>
              </a:ext>
            </a:extLst>
          </p:cNvPr>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pic>
        <p:nvPicPr>
          <p:cNvPr id="2" name="Google Shape;142;p4" descr="Migrating MA climate projection for summer">
            <a:extLst>
              <a:ext uri="{FF2B5EF4-FFF2-40B4-BE49-F238E27FC236}">
                <a16:creationId xmlns:a16="http://schemas.microsoft.com/office/drawing/2014/main" id="{54943192-59C1-9F1C-8758-4DAF9289D835}"/>
              </a:ext>
            </a:extLst>
          </p:cNvPr>
          <p:cNvPicPr preferRelativeResize="0"/>
          <p:nvPr/>
        </p:nvPicPr>
        <p:blipFill rotWithShape="1">
          <a:blip r:embed="rId4">
            <a:alphaModFix/>
          </a:blip>
          <a:srcRect/>
          <a:stretch/>
        </p:blipFill>
        <p:spPr>
          <a:xfrm>
            <a:off x="9752263" y="264160"/>
            <a:ext cx="7780008" cy="9448800"/>
          </a:xfrm>
          <a:prstGeom prst="rect">
            <a:avLst/>
          </a:prstGeom>
          <a:noFill/>
          <a:ln>
            <a:noFill/>
          </a:ln>
        </p:spPr>
      </p:pic>
      <p:pic>
        <p:nvPicPr>
          <p:cNvPr id="3" name="Content Placeholder 4" descr="A graph showing the temperature of the earth&#10;&#10;AI-generated content may be incorrect.">
            <a:extLst>
              <a:ext uri="{FF2B5EF4-FFF2-40B4-BE49-F238E27FC236}">
                <a16:creationId xmlns:a16="http://schemas.microsoft.com/office/drawing/2014/main" id="{4734799C-C136-8A08-7B14-1B48B115C252}"/>
              </a:ext>
            </a:extLst>
          </p:cNvPr>
          <p:cNvPicPr>
            <a:picLocks noChangeAspect="1"/>
          </p:cNvPicPr>
          <p:nvPr/>
        </p:nvPicPr>
        <p:blipFill>
          <a:blip r:embed="rId5">
            <a:extLst>
              <a:ext uri="{28A0092B-C50C-407E-A947-70E740481C1C}">
                <a14:useLocalDpi xmlns:a14="http://schemas.microsoft.com/office/drawing/2010/main" val="0"/>
              </a:ext>
            </a:extLst>
          </a:blip>
          <a:srcRect t="6598" r="4088"/>
          <a:stretch>
            <a:fillRect/>
          </a:stretch>
        </p:blipFill>
        <p:spPr>
          <a:xfrm>
            <a:off x="305173" y="2776312"/>
            <a:ext cx="8582425" cy="5308908"/>
          </a:xfrm>
          <a:prstGeom prst="rect">
            <a:avLst/>
          </a:prstGeom>
          <a:noFill/>
          <a:ln>
            <a:solidFill>
              <a:schemeClr val="tx1"/>
            </a:solidFill>
          </a:ln>
        </p:spPr>
      </p:pic>
    </p:spTree>
    <p:extLst>
      <p:ext uri="{BB962C8B-B14F-4D97-AF65-F5344CB8AC3E}">
        <p14:creationId xmlns:p14="http://schemas.microsoft.com/office/powerpoint/2010/main" val="3106015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FE4AAD61-18E3-EEFA-8CE5-7F564CA05546}"/>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88E7B270-5B57-A47A-6C27-7347E300F20E}"/>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77" name="Google Shape;277;p23">
            <a:extLst>
              <a:ext uri="{FF2B5EF4-FFF2-40B4-BE49-F238E27FC236}">
                <a16:creationId xmlns:a16="http://schemas.microsoft.com/office/drawing/2014/main" id="{B922C234-D6A3-8870-6380-DF0556341E3F}"/>
              </a:ext>
            </a:extLst>
          </p:cNvPr>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78" name="Google Shape;278;p23">
            <a:extLst>
              <a:ext uri="{FF2B5EF4-FFF2-40B4-BE49-F238E27FC236}">
                <a16:creationId xmlns:a16="http://schemas.microsoft.com/office/drawing/2014/main" id="{5BA8B162-C874-A345-4FE3-AAC8792FD58E}"/>
              </a:ext>
            </a:extLst>
          </p:cNvPr>
          <p:cNvSpPr txBox="1"/>
          <p:nvPr/>
        </p:nvSpPr>
        <p:spPr>
          <a:xfrm>
            <a:off x="755729" y="2927508"/>
            <a:ext cx="7294800" cy="33239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200" b="1" i="0" u="none" strike="noStrike" cap="none" dirty="0">
                <a:solidFill>
                  <a:srgbClr val="000000"/>
                </a:solidFill>
                <a:latin typeface="DM Sans"/>
                <a:ea typeface="DM Sans"/>
                <a:cs typeface="DM Sans"/>
                <a:sym typeface="DM Sans"/>
              </a:rPr>
              <a:t>What does this mean for plants?</a:t>
            </a:r>
            <a:endParaRPr sz="1050" dirty="0"/>
          </a:p>
        </p:txBody>
      </p:sp>
      <p:pic>
        <p:nvPicPr>
          <p:cNvPr id="2" name="Google Shape;142;p4" descr="Migrating MA climate projection for summer">
            <a:extLst>
              <a:ext uri="{FF2B5EF4-FFF2-40B4-BE49-F238E27FC236}">
                <a16:creationId xmlns:a16="http://schemas.microsoft.com/office/drawing/2014/main" id="{14ED55EF-89BA-573E-772D-EC75F7C9430E}"/>
              </a:ext>
            </a:extLst>
          </p:cNvPr>
          <p:cNvPicPr preferRelativeResize="0"/>
          <p:nvPr/>
        </p:nvPicPr>
        <p:blipFill rotWithShape="1">
          <a:blip r:embed="rId4">
            <a:alphaModFix/>
          </a:blip>
          <a:srcRect/>
          <a:stretch/>
        </p:blipFill>
        <p:spPr>
          <a:xfrm>
            <a:off x="9752263" y="264160"/>
            <a:ext cx="7780008" cy="9448800"/>
          </a:xfrm>
          <a:prstGeom prst="rect">
            <a:avLst/>
          </a:prstGeom>
          <a:noFill/>
          <a:ln>
            <a:noFill/>
          </a:ln>
        </p:spPr>
      </p:pic>
    </p:spTree>
    <p:extLst>
      <p:ext uri="{BB962C8B-B14F-4D97-AF65-F5344CB8AC3E}">
        <p14:creationId xmlns:p14="http://schemas.microsoft.com/office/powerpoint/2010/main" val="3705961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FDB0C94F-896C-0A23-0FD0-19906BC5E52D}"/>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914EA1D5-6BEB-7565-9DBE-3AD0F1075DB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3074" name="Picture 2" descr="Long Nose Tree 3 Free Stock Photo - Public Domain Pictures">
            <a:extLst>
              <a:ext uri="{FF2B5EF4-FFF2-40B4-BE49-F238E27FC236}">
                <a16:creationId xmlns:a16="http://schemas.microsoft.com/office/drawing/2014/main" id="{2BEAD3BC-2BE8-BB27-BA22-4D722B6E00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872490"/>
            <a:ext cx="6019800" cy="7810500"/>
          </a:xfrm>
          <a:prstGeom prst="rect">
            <a:avLst/>
          </a:prstGeom>
          <a:noFill/>
          <a:extLst>
            <a:ext uri="{909E8E84-426E-40DD-AFC4-6F175D3DCCD1}">
              <a14:hiddenFill xmlns:a14="http://schemas.microsoft.com/office/drawing/2010/main">
                <a:solidFill>
                  <a:srgbClr val="FFFFFF"/>
                </a:solidFill>
              </a14:hiddenFill>
            </a:ext>
          </a:extLst>
        </p:spPr>
      </p:pic>
      <p:sp>
        <p:nvSpPr>
          <p:cNvPr id="3" name="Cloud Callout 2">
            <a:extLst>
              <a:ext uri="{FF2B5EF4-FFF2-40B4-BE49-F238E27FC236}">
                <a16:creationId xmlns:a16="http://schemas.microsoft.com/office/drawing/2014/main" id="{9A50EA77-409B-1AE0-8728-3D9D82B65C87}"/>
              </a:ext>
            </a:extLst>
          </p:cNvPr>
          <p:cNvSpPr/>
          <p:nvPr/>
        </p:nvSpPr>
        <p:spPr>
          <a:xfrm>
            <a:off x="5871554" y="740064"/>
            <a:ext cx="4206240" cy="2865120"/>
          </a:xfrm>
          <a:prstGeom prst="cloudCallout">
            <a:avLst>
              <a:gd name="adj1" fmla="val -68659"/>
              <a:gd name="adj2" fmla="val 4902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DM Sans" pitchFamily="2" charset="77"/>
              </a:rPr>
              <a:t>I’m </a:t>
            </a:r>
            <a:r>
              <a:rPr lang="en-US" sz="5400" b="1" dirty="0">
                <a:solidFill>
                  <a:sysClr val="windowText" lastClr="000000"/>
                </a:solidFill>
                <a:latin typeface="DM Sans" pitchFamily="2" charset="77"/>
              </a:rPr>
              <a:t>M.A.D. </a:t>
            </a:r>
            <a:r>
              <a:rPr lang="en-US" sz="2800" dirty="0">
                <a:solidFill>
                  <a:sysClr val="windowText" lastClr="000000"/>
                </a:solidFill>
                <a:latin typeface="DM Sans" pitchFamily="2" charset="77"/>
              </a:rPr>
              <a:t>about climate change</a:t>
            </a:r>
          </a:p>
        </p:txBody>
      </p:sp>
      <p:sp>
        <p:nvSpPr>
          <p:cNvPr id="4" name="Google Shape;279;p23">
            <a:extLst>
              <a:ext uri="{FF2B5EF4-FFF2-40B4-BE49-F238E27FC236}">
                <a16:creationId xmlns:a16="http://schemas.microsoft.com/office/drawing/2014/main" id="{9B3851B9-6E4A-06BD-93BB-6C62DA2442A0}"/>
              </a:ext>
            </a:extLst>
          </p:cNvPr>
          <p:cNvSpPr txBox="1"/>
          <p:nvPr/>
        </p:nvSpPr>
        <p:spPr>
          <a:xfrm>
            <a:off x="10402914" y="2517429"/>
            <a:ext cx="7068223"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i="0" u="none" strike="noStrike" cap="none" dirty="0">
                <a:solidFill>
                  <a:srgbClr val="000000"/>
                </a:solidFill>
                <a:latin typeface="DM Sans"/>
                <a:ea typeface="DM Sans"/>
                <a:cs typeface="DM Sans"/>
                <a:sym typeface="DM Sans"/>
              </a:rPr>
              <a:t>Move, Adapt, or Die</a:t>
            </a:r>
            <a:endParaRPr sz="2000" b="1" dirty="0"/>
          </a:p>
        </p:txBody>
      </p:sp>
    </p:spTree>
    <p:extLst>
      <p:ext uri="{BB962C8B-B14F-4D97-AF65-F5344CB8AC3E}">
        <p14:creationId xmlns:p14="http://schemas.microsoft.com/office/powerpoint/2010/main" val="521887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933E1B30-ED40-ED75-FA1B-ACEC61DD6CD9}"/>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3417D9FF-B30C-C2F4-48A6-7C44EC946D41}"/>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3074" name="Picture 2" descr="Long Nose Tree 3 Free Stock Photo - Public Domain Pictures">
            <a:extLst>
              <a:ext uri="{FF2B5EF4-FFF2-40B4-BE49-F238E27FC236}">
                <a16:creationId xmlns:a16="http://schemas.microsoft.com/office/drawing/2014/main" id="{8ADF778E-C398-2DCE-7DF3-6A89FBDC3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872490"/>
            <a:ext cx="6019800" cy="7810500"/>
          </a:xfrm>
          <a:prstGeom prst="rect">
            <a:avLst/>
          </a:prstGeom>
          <a:noFill/>
          <a:extLst>
            <a:ext uri="{909E8E84-426E-40DD-AFC4-6F175D3DCCD1}">
              <a14:hiddenFill xmlns:a14="http://schemas.microsoft.com/office/drawing/2010/main">
                <a:solidFill>
                  <a:srgbClr val="FFFFFF"/>
                </a:solidFill>
              </a14:hiddenFill>
            </a:ext>
          </a:extLst>
        </p:spPr>
      </p:pic>
      <p:sp>
        <p:nvSpPr>
          <p:cNvPr id="3" name="Cloud Callout 2">
            <a:extLst>
              <a:ext uri="{FF2B5EF4-FFF2-40B4-BE49-F238E27FC236}">
                <a16:creationId xmlns:a16="http://schemas.microsoft.com/office/drawing/2014/main" id="{FFF4D42B-FF58-9E49-8365-D17B04EEE1E6}"/>
              </a:ext>
            </a:extLst>
          </p:cNvPr>
          <p:cNvSpPr/>
          <p:nvPr/>
        </p:nvSpPr>
        <p:spPr>
          <a:xfrm>
            <a:off x="5871554" y="740064"/>
            <a:ext cx="4206240" cy="2865120"/>
          </a:xfrm>
          <a:prstGeom prst="cloudCallout">
            <a:avLst>
              <a:gd name="adj1" fmla="val -68659"/>
              <a:gd name="adj2" fmla="val 4902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DM Sans" pitchFamily="2" charset="77"/>
              </a:rPr>
              <a:t>I’m </a:t>
            </a:r>
            <a:r>
              <a:rPr lang="en-US" sz="5400" b="1" dirty="0">
                <a:solidFill>
                  <a:sysClr val="windowText" lastClr="000000"/>
                </a:solidFill>
                <a:latin typeface="DM Sans" pitchFamily="2" charset="77"/>
              </a:rPr>
              <a:t>M</a:t>
            </a:r>
            <a:r>
              <a:rPr lang="en-US" sz="5400" b="1" dirty="0">
                <a:solidFill>
                  <a:schemeClr val="bg1">
                    <a:lumMod val="50000"/>
                  </a:schemeClr>
                </a:solidFill>
                <a:latin typeface="DM Sans" pitchFamily="2" charset="77"/>
              </a:rPr>
              <a:t>.A.D.</a:t>
            </a:r>
            <a:r>
              <a:rPr lang="en-US" sz="5400" b="1" dirty="0">
                <a:solidFill>
                  <a:sysClr val="windowText" lastClr="000000"/>
                </a:solidFill>
                <a:latin typeface="DM Sans" pitchFamily="2" charset="77"/>
              </a:rPr>
              <a:t> </a:t>
            </a:r>
            <a:r>
              <a:rPr lang="en-US" sz="2800" dirty="0">
                <a:solidFill>
                  <a:sysClr val="windowText" lastClr="000000"/>
                </a:solidFill>
                <a:latin typeface="DM Sans" pitchFamily="2" charset="77"/>
              </a:rPr>
              <a:t>about climate change</a:t>
            </a:r>
          </a:p>
        </p:txBody>
      </p:sp>
      <p:sp>
        <p:nvSpPr>
          <p:cNvPr id="4" name="Google Shape;279;p23">
            <a:extLst>
              <a:ext uri="{FF2B5EF4-FFF2-40B4-BE49-F238E27FC236}">
                <a16:creationId xmlns:a16="http://schemas.microsoft.com/office/drawing/2014/main" id="{64D6896C-B31F-3177-EFEB-46C2AD374D01}"/>
              </a:ext>
            </a:extLst>
          </p:cNvPr>
          <p:cNvSpPr txBox="1"/>
          <p:nvPr/>
        </p:nvSpPr>
        <p:spPr>
          <a:xfrm>
            <a:off x="10301314" y="183070"/>
            <a:ext cx="7068223"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b="1" i="0" u="none" strike="noStrike" cap="none" dirty="0">
                <a:solidFill>
                  <a:srgbClr val="000000"/>
                </a:solidFill>
                <a:latin typeface="DM Sans"/>
                <a:ea typeface="DM Sans"/>
                <a:cs typeface="DM Sans"/>
                <a:sym typeface="DM Sans"/>
              </a:rPr>
              <a:t>Move, </a:t>
            </a:r>
            <a:r>
              <a:rPr lang="en-US" sz="3200" b="1" i="0" u="none" strike="noStrike" cap="none" dirty="0">
                <a:solidFill>
                  <a:schemeClr val="bg1">
                    <a:lumMod val="50000"/>
                  </a:schemeClr>
                </a:solidFill>
                <a:latin typeface="DM Sans"/>
                <a:ea typeface="DM Sans"/>
                <a:cs typeface="DM Sans"/>
                <a:sym typeface="DM Sans"/>
              </a:rPr>
              <a:t>Adapt, or Die</a:t>
            </a:r>
            <a:endParaRPr sz="2000" b="1" dirty="0">
              <a:solidFill>
                <a:schemeClr val="bg1">
                  <a:lumMod val="50000"/>
                </a:schemeClr>
              </a:solidFill>
            </a:endParaRPr>
          </a:p>
        </p:txBody>
      </p:sp>
      <p:pic>
        <p:nvPicPr>
          <p:cNvPr id="2" name="Google Shape;152;p5">
            <a:extLst>
              <a:ext uri="{FF2B5EF4-FFF2-40B4-BE49-F238E27FC236}">
                <a16:creationId xmlns:a16="http://schemas.microsoft.com/office/drawing/2014/main" id="{34CE93B8-C0F8-4B88-05A8-EA76BA01F210}"/>
              </a:ext>
            </a:extLst>
          </p:cNvPr>
          <p:cNvPicPr preferRelativeResize="0"/>
          <p:nvPr/>
        </p:nvPicPr>
        <p:blipFill rotWithShape="1">
          <a:blip r:embed="rId5">
            <a:alphaModFix/>
          </a:blip>
          <a:srcRect r="76504" b="10195"/>
          <a:stretch/>
        </p:blipFill>
        <p:spPr>
          <a:xfrm>
            <a:off x="10946648" y="1075898"/>
            <a:ext cx="4864852" cy="8135203"/>
          </a:xfrm>
          <a:prstGeom prst="rect">
            <a:avLst/>
          </a:prstGeom>
          <a:noFill/>
          <a:ln>
            <a:noFill/>
          </a:ln>
        </p:spPr>
      </p:pic>
      <p:pic>
        <p:nvPicPr>
          <p:cNvPr id="5" name="Google Shape;153;p5">
            <a:extLst>
              <a:ext uri="{FF2B5EF4-FFF2-40B4-BE49-F238E27FC236}">
                <a16:creationId xmlns:a16="http://schemas.microsoft.com/office/drawing/2014/main" id="{74875BEF-8627-C371-46F1-24879B051C36}"/>
              </a:ext>
            </a:extLst>
          </p:cNvPr>
          <p:cNvPicPr preferRelativeResize="0"/>
          <p:nvPr/>
        </p:nvPicPr>
        <p:blipFill rotWithShape="1">
          <a:blip r:embed="rId6">
            <a:alphaModFix/>
          </a:blip>
          <a:srcRect/>
          <a:stretch/>
        </p:blipFill>
        <p:spPr>
          <a:xfrm>
            <a:off x="8676640" y="9318842"/>
            <a:ext cx="8462800" cy="768062"/>
          </a:xfrm>
          <a:prstGeom prst="rect">
            <a:avLst/>
          </a:prstGeom>
          <a:noFill/>
          <a:ln>
            <a:noFill/>
          </a:ln>
        </p:spPr>
      </p:pic>
      <p:sp>
        <p:nvSpPr>
          <p:cNvPr id="6" name="Google Shape;158;p5">
            <a:extLst>
              <a:ext uri="{FF2B5EF4-FFF2-40B4-BE49-F238E27FC236}">
                <a16:creationId xmlns:a16="http://schemas.microsoft.com/office/drawing/2014/main" id="{053226DE-492F-709B-E117-F46DCD8321FB}"/>
              </a:ext>
            </a:extLst>
          </p:cNvPr>
          <p:cNvSpPr txBox="1"/>
          <p:nvPr/>
        </p:nvSpPr>
        <p:spPr>
          <a:xfrm>
            <a:off x="467656" y="9902258"/>
            <a:ext cx="2783544"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Bradley et al. 2024</a:t>
            </a:r>
            <a:endParaRPr dirty="0"/>
          </a:p>
        </p:txBody>
      </p:sp>
    </p:spTree>
    <p:extLst>
      <p:ext uri="{BB962C8B-B14F-4D97-AF65-F5344CB8AC3E}">
        <p14:creationId xmlns:p14="http://schemas.microsoft.com/office/powerpoint/2010/main" val="4096342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2894A285-0A68-7290-3AD9-98516264BDD7}"/>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CDCD91A1-9255-DF2C-6BA4-E128C7D6F69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7" name="Google Shape;163;p6">
            <a:extLst>
              <a:ext uri="{FF2B5EF4-FFF2-40B4-BE49-F238E27FC236}">
                <a16:creationId xmlns:a16="http://schemas.microsoft.com/office/drawing/2014/main" id="{C4024251-F2C9-0203-7555-FA1F64C2709E}"/>
              </a:ext>
            </a:extLst>
          </p:cNvPr>
          <p:cNvPicPr preferRelativeResize="0"/>
          <p:nvPr/>
        </p:nvPicPr>
        <p:blipFill rotWithShape="1">
          <a:blip r:embed="rId4">
            <a:alphaModFix/>
          </a:blip>
          <a:srcRect/>
          <a:stretch/>
        </p:blipFill>
        <p:spPr>
          <a:xfrm>
            <a:off x="121920" y="1158240"/>
            <a:ext cx="18044160" cy="7640320"/>
          </a:xfrm>
          <a:prstGeom prst="rect">
            <a:avLst/>
          </a:prstGeom>
          <a:noFill/>
          <a:ln>
            <a:noFill/>
          </a:ln>
        </p:spPr>
      </p:pic>
    </p:spTree>
    <p:extLst>
      <p:ext uri="{BB962C8B-B14F-4D97-AF65-F5344CB8AC3E}">
        <p14:creationId xmlns:p14="http://schemas.microsoft.com/office/powerpoint/2010/main" val="3417867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228046C7-A34E-2EA9-4017-166CAEC9650D}"/>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CDCA0B3F-E9F4-B710-ACED-89F6E83EA6E1}"/>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Google Shape;177;p7">
            <a:extLst>
              <a:ext uri="{FF2B5EF4-FFF2-40B4-BE49-F238E27FC236}">
                <a16:creationId xmlns:a16="http://schemas.microsoft.com/office/drawing/2014/main" id="{30854725-F948-5A2E-240D-795D7FF2DEA9}"/>
              </a:ext>
            </a:extLst>
          </p:cNvPr>
          <p:cNvSpPr txBox="1"/>
          <p:nvPr/>
        </p:nvSpPr>
        <p:spPr>
          <a:xfrm>
            <a:off x="12949255" y="3007674"/>
            <a:ext cx="4629806" cy="23082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chemeClr val="dk1"/>
                </a:solidFill>
                <a:latin typeface="DM Sans" pitchFamily="2" charset="77"/>
                <a:sym typeface="Arial"/>
              </a:rPr>
              <a:t>Non-native species are shifting their ranges </a:t>
            </a:r>
            <a:r>
              <a:rPr lang="en-US" sz="3600" b="1" dirty="0">
                <a:solidFill>
                  <a:schemeClr val="dk1"/>
                </a:solidFill>
                <a:latin typeface="DM Sans" pitchFamily="2" charset="77"/>
                <a:sym typeface="Arial"/>
              </a:rPr>
              <a:t>100x faster </a:t>
            </a:r>
            <a:r>
              <a:rPr lang="en-US" sz="3600" dirty="0">
                <a:solidFill>
                  <a:schemeClr val="dk1"/>
                </a:solidFill>
                <a:latin typeface="DM Sans" pitchFamily="2" charset="77"/>
                <a:sym typeface="Arial"/>
              </a:rPr>
              <a:t>than native species</a:t>
            </a:r>
            <a:endParaRPr dirty="0">
              <a:latin typeface="DM Sans" pitchFamily="2" charset="77"/>
            </a:endParaRPr>
          </a:p>
        </p:txBody>
      </p:sp>
      <p:sp>
        <p:nvSpPr>
          <p:cNvPr id="12" name="Rectangle 11">
            <a:extLst>
              <a:ext uri="{FF2B5EF4-FFF2-40B4-BE49-F238E27FC236}">
                <a16:creationId xmlns:a16="http://schemas.microsoft.com/office/drawing/2014/main" id="{ADDF932B-0807-3C0A-D3A9-5F2CF0967C6E}"/>
              </a:ext>
            </a:extLst>
          </p:cNvPr>
          <p:cNvSpPr/>
          <p:nvPr/>
        </p:nvSpPr>
        <p:spPr>
          <a:xfrm>
            <a:off x="223520" y="695436"/>
            <a:ext cx="11785600" cy="92410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oogle Shape;178;p7">
            <a:extLst>
              <a:ext uri="{FF2B5EF4-FFF2-40B4-BE49-F238E27FC236}">
                <a16:creationId xmlns:a16="http://schemas.microsoft.com/office/drawing/2014/main" id="{EA538295-D55A-4DB2-29A7-F81AA0C1E43B}"/>
              </a:ext>
            </a:extLst>
          </p:cNvPr>
          <p:cNvGrpSpPr/>
          <p:nvPr/>
        </p:nvGrpSpPr>
        <p:grpSpPr>
          <a:xfrm>
            <a:off x="489992" y="695436"/>
            <a:ext cx="11072088" cy="8976884"/>
            <a:chOff x="294757" y="1982497"/>
            <a:chExt cx="4961050" cy="4184965"/>
          </a:xfrm>
        </p:grpSpPr>
        <p:pic>
          <p:nvPicPr>
            <p:cNvPr id="4" name="Google Shape;179;p7">
              <a:extLst>
                <a:ext uri="{FF2B5EF4-FFF2-40B4-BE49-F238E27FC236}">
                  <a16:creationId xmlns:a16="http://schemas.microsoft.com/office/drawing/2014/main" id="{F8281F00-BB83-CED8-FF55-684FCD86E228}"/>
                </a:ext>
              </a:extLst>
            </p:cNvPr>
            <p:cNvPicPr preferRelativeResize="0"/>
            <p:nvPr/>
          </p:nvPicPr>
          <p:blipFill rotWithShape="1">
            <a:blip r:embed="rId4">
              <a:alphaModFix/>
            </a:blip>
            <a:srcRect/>
            <a:stretch/>
          </p:blipFill>
          <p:spPr>
            <a:xfrm>
              <a:off x="294757" y="5855015"/>
              <a:ext cx="4961050" cy="312447"/>
            </a:xfrm>
            <a:prstGeom prst="rect">
              <a:avLst/>
            </a:prstGeom>
            <a:noFill/>
            <a:ln>
              <a:noFill/>
            </a:ln>
          </p:spPr>
        </p:pic>
        <p:grpSp>
          <p:nvGrpSpPr>
            <p:cNvPr id="5" name="Google Shape;180;p7">
              <a:extLst>
                <a:ext uri="{FF2B5EF4-FFF2-40B4-BE49-F238E27FC236}">
                  <a16:creationId xmlns:a16="http://schemas.microsoft.com/office/drawing/2014/main" id="{5AE3855B-EF30-C142-B894-FC60A457B703}"/>
                </a:ext>
              </a:extLst>
            </p:cNvPr>
            <p:cNvGrpSpPr/>
            <p:nvPr/>
          </p:nvGrpSpPr>
          <p:grpSpPr>
            <a:xfrm>
              <a:off x="1113477" y="1982497"/>
              <a:ext cx="2903472" cy="3833926"/>
              <a:chOff x="1113477" y="1982497"/>
              <a:chExt cx="2903472" cy="3833926"/>
            </a:xfrm>
          </p:grpSpPr>
          <p:grpSp>
            <p:nvGrpSpPr>
              <p:cNvPr id="8" name="Google Shape;181;p7">
                <a:extLst>
                  <a:ext uri="{FF2B5EF4-FFF2-40B4-BE49-F238E27FC236}">
                    <a16:creationId xmlns:a16="http://schemas.microsoft.com/office/drawing/2014/main" id="{83E58E55-71B6-5A30-B23E-E2A0DC8040AB}"/>
                  </a:ext>
                </a:extLst>
              </p:cNvPr>
              <p:cNvGrpSpPr/>
              <p:nvPr/>
            </p:nvGrpSpPr>
            <p:grpSpPr>
              <a:xfrm>
                <a:off x="1113477" y="2119423"/>
                <a:ext cx="2903472" cy="3697000"/>
                <a:chOff x="5589226" y="1821040"/>
                <a:chExt cx="2903472" cy="3697000"/>
              </a:xfrm>
            </p:grpSpPr>
            <p:pic>
              <p:nvPicPr>
                <p:cNvPr id="10" name="Google Shape;182;p7">
                  <a:extLst>
                    <a:ext uri="{FF2B5EF4-FFF2-40B4-BE49-F238E27FC236}">
                      <a16:creationId xmlns:a16="http://schemas.microsoft.com/office/drawing/2014/main" id="{609CEB5C-3A6B-DB11-640F-57812D90A9F2}"/>
                    </a:ext>
                  </a:extLst>
                </p:cNvPr>
                <p:cNvPicPr preferRelativeResize="0"/>
                <p:nvPr/>
              </p:nvPicPr>
              <p:blipFill rotWithShape="1">
                <a:blip r:embed="rId5">
                  <a:alphaModFix/>
                </a:blip>
                <a:srcRect/>
                <a:stretch/>
              </p:blipFill>
              <p:spPr>
                <a:xfrm>
                  <a:off x="5589226" y="1821040"/>
                  <a:ext cx="1013548" cy="3215919"/>
                </a:xfrm>
                <a:prstGeom prst="rect">
                  <a:avLst/>
                </a:prstGeom>
                <a:noFill/>
                <a:ln>
                  <a:noFill/>
                </a:ln>
              </p:spPr>
            </p:pic>
            <p:pic>
              <p:nvPicPr>
                <p:cNvPr id="11" name="Google Shape;183;p7">
                  <a:extLst>
                    <a:ext uri="{FF2B5EF4-FFF2-40B4-BE49-F238E27FC236}">
                      <a16:creationId xmlns:a16="http://schemas.microsoft.com/office/drawing/2014/main" id="{FA54CC2A-9026-23B5-61EF-C64471C00D5F}"/>
                    </a:ext>
                  </a:extLst>
                </p:cNvPr>
                <p:cNvPicPr preferRelativeResize="0"/>
                <p:nvPr/>
              </p:nvPicPr>
              <p:blipFill rotWithShape="1">
                <a:blip r:embed="rId6">
                  <a:alphaModFix/>
                </a:blip>
                <a:srcRect/>
                <a:stretch/>
              </p:blipFill>
              <p:spPr>
                <a:xfrm>
                  <a:off x="6602774" y="1898226"/>
                  <a:ext cx="1889924" cy="3619814"/>
                </a:xfrm>
                <a:prstGeom prst="rect">
                  <a:avLst/>
                </a:prstGeom>
                <a:noFill/>
                <a:ln>
                  <a:noFill/>
                </a:ln>
              </p:spPr>
            </p:pic>
          </p:grpSp>
          <p:sp>
            <p:nvSpPr>
              <p:cNvPr id="9" name="Google Shape;184;p7">
                <a:extLst>
                  <a:ext uri="{FF2B5EF4-FFF2-40B4-BE49-F238E27FC236}">
                    <a16:creationId xmlns:a16="http://schemas.microsoft.com/office/drawing/2014/main" id="{B1E39920-5F5E-5152-F4F4-83965FCCA9AB}"/>
                  </a:ext>
                </a:extLst>
              </p:cNvPr>
              <p:cNvSpPr/>
              <p:nvPr/>
            </p:nvSpPr>
            <p:spPr>
              <a:xfrm>
                <a:off x="2040397" y="1982497"/>
                <a:ext cx="173255" cy="1948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Tree>
    <p:extLst>
      <p:ext uri="{BB962C8B-B14F-4D97-AF65-F5344CB8AC3E}">
        <p14:creationId xmlns:p14="http://schemas.microsoft.com/office/powerpoint/2010/main" val="365433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p:nvPr/>
        </p:nvSpPr>
        <p:spPr>
          <a:xfrm>
            <a:off x="0" y="39402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dirty="0"/>
          </a:p>
        </p:txBody>
      </p:sp>
      <p:sp>
        <p:nvSpPr>
          <p:cNvPr id="129" name="Google Shape;129;p15"/>
          <p:cNvSpPr txBox="1"/>
          <p:nvPr/>
        </p:nvSpPr>
        <p:spPr>
          <a:xfrm>
            <a:off x="1028700" y="995675"/>
            <a:ext cx="79272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dirty="0">
                <a:solidFill>
                  <a:srgbClr val="000000"/>
                </a:solidFill>
                <a:latin typeface="DM Sans"/>
                <a:ea typeface="DM Sans"/>
                <a:cs typeface="DM Sans"/>
                <a:sym typeface="DM Sans"/>
              </a:rPr>
              <a:t>AGENDA</a:t>
            </a:r>
            <a:endParaRPr dirty="0"/>
          </a:p>
        </p:txBody>
      </p:sp>
      <p:cxnSp>
        <p:nvCxnSpPr>
          <p:cNvPr id="130" name="Google Shape;130;p15"/>
          <p:cNvCxnSpPr/>
          <p:nvPr/>
        </p:nvCxnSpPr>
        <p:spPr>
          <a:xfrm rot="10800000">
            <a:off x="-15150" y="2501265"/>
            <a:ext cx="9178200" cy="0"/>
          </a:xfrm>
          <a:prstGeom prst="straightConnector1">
            <a:avLst/>
          </a:prstGeom>
          <a:noFill/>
          <a:ln w="19050" cap="flat" cmpd="sng">
            <a:solidFill>
              <a:srgbClr val="000000"/>
            </a:solidFill>
            <a:prstDash val="solid"/>
            <a:round/>
            <a:headEnd type="none" w="sm" len="sm"/>
            <a:tailEnd type="none" w="sm" len="sm"/>
          </a:ln>
        </p:spPr>
      </p:cxnSp>
      <p:sp>
        <p:nvSpPr>
          <p:cNvPr id="131" name="Google Shape;131;p15"/>
          <p:cNvSpPr txBox="1"/>
          <p:nvPr/>
        </p:nvSpPr>
        <p:spPr>
          <a:xfrm>
            <a:off x="1028700" y="272478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1</a:t>
            </a:r>
            <a:endParaRPr/>
          </a:p>
        </p:txBody>
      </p:sp>
      <p:sp>
        <p:nvSpPr>
          <p:cNvPr id="132" name="Google Shape;132;p15"/>
          <p:cNvSpPr txBox="1"/>
          <p:nvPr/>
        </p:nvSpPr>
        <p:spPr>
          <a:xfrm>
            <a:off x="1028700" y="4464054"/>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2</a:t>
            </a:r>
            <a:endParaRPr/>
          </a:p>
        </p:txBody>
      </p:sp>
      <p:sp>
        <p:nvSpPr>
          <p:cNvPr id="133" name="Google Shape;133;p15"/>
          <p:cNvSpPr txBox="1"/>
          <p:nvPr/>
        </p:nvSpPr>
        <p:spPr>
          <a:xfrm>
            <a:off x="1028700" y="620331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3</a:t>
            </a:r>
            <a:endParaRPr/>
          </a:p>
        </p:txBody>
      </p:sp>
      <p:sp>
        <p:nvSpPr>
          <p:cNvPr id="134" name="Google Shape;134;p15"/>
          <p:cNvSpPr txBox="1"/>
          <p:nvPr/>
        </p:nvSpPr>
        <p:spPr>
          <a:xfrm>
            <a:off x="1989600" y="2923232"/>
            <a:ext cx="6111543"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000000"/>
                </a:solidFill>
                <a:latin typeface="DM Sans"/>
                <a:ea typeface="DM Sans"/>
                <a:cs typeface="DM Sans"/>
                <a:sym typeface="DM Sans"/>
              </a:rPr>
              <a:t>Invasive species and climate change: </a:t>
            </a:r>
            <a:r>
              <a:rPr lang="en-US" sz="3200" b="1" i="0" u="sng" strike="noStrike" cap="none" dirty="0">
                <a:solidFill>
                  <a:srgbClr val="000000"/>
                </a:solidFill>
                <a:latin typeface="DM Sans"/>
                <a:ea typeface="DM Sans"/>
                <a:cs typeface="DM Sans"/>
                <a:sym typeface="DM Sans"/>
              </a:rPr>
              <a:t>R.I.S.C.C.-y </a:t>
            </a:r>
            <a:r>
              <a:rPr lang="en-US" sz="3200" b="1" i="0" u="none" strike="noStrike" cap="none" dirty="0">
                <a:solidFill>
                  <a:srgbClr val="000000"/>
                </a:solidFill>
                <a:latin typeface="DM Sans"/>
                <a:ea typeface="DM Sans"/>
                <a:cs typeface="DM Sans"/>
                <a:sym typeface="DM Sans"/>
              </a:rPr>
              <a:t>business</a:t>
            </a:r>
            <a:endParaRPr dirty="0"/>
          </a:p>
        </p:txBody>
      </p:sp>
      <p:sp>
        <p:nvSpPr>
          <p:cNvPr id="135" name="Google Shape;135;p15"/>
          <p:cNvSpPr txBox="1"/>
          <p:nvPr/>
        </p:nvSpPr>
        <p:spPr>
          <a:xfrm>
            <a:off x="1989715" y="5045084"/>
            <a:ext cx="64002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sng" strike="noStrike" cap="none" dirty="0">
                <a:solidFill>
                  <a:srgbClr val="000000"/>
                </a:solidFill>
                <a:latin typeface="DM Sans"/>
                <a:ea typeface="DM Sans"/>
                <a:cs typeface="DM Sans"/>
                <a:sym typeface="DM Sans"/>
              </a:rPr>
              <a:t>M.A.D. </a:t>
            </a:r>
            <a:r>
              <a:rPr lang="en-US" sz="3200" b="1" i="0" u="none" strike="noStrike" cap="none" dirty="0">
                <a:solidFill>
                  <a:srgbClr val="000000"/>
                </a:solidFill>
                <a:latin typeface="DM Sans"/>
                <a:ea typeface="DM Sans"/>
                <a:cs typeface="DM Sans"/>
                <a:sym typeface="DM Sans"/>
              </a:rPr>
              <a:t>about climate change</a:t>
            </a:r>
            <a:endParaRPr dirty="0"/>
          </a:p>
        </p:txBody>
      </p:sp>
      <p:cxnSp>
        <p:nvCxnSpPr>
          <p:cNvPr id="137" name="Google Shape;137;p15"/>
          <p:cNvCxnSpPr/>
          <p:nvPr/>
        </p:nvCxnSpPr>
        <p:spPr>
          <a:xfrm rot="10800000">
            <a:off x="-15150" y="423990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8" name="Google Shape;138;p15"/>
          <p:cNvCxnSpPr/>
          <p:nvPr/>
        </p:nvCxnSpPr>
        <p:spPr>
          <a:xfrm rot="10800000">
            <a:off x="-15150" y="5960119"/>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9" name="Google Shape;139;p15"/>
          <p:cNvCxnSpPr/>
          <p:nvPr/>
        </p:nvCxnSpPr>
        <p:spPr>
          <a:xfrm rot="10800000">
            <a:off x="-15150" y="769938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40" name="Google Shape;140;p15"/>
          <p:cNvCxnSpPr/>
          <p:nvPr/>
        </p:nvCxnSpPr>
        <p:spPr>
          <a:xfrm rot="10800000">
            <a:off x="9153525" y="-45048"/>
            <a:ext cx="0" cy="10377096"/>
          </a:xfrm>
          <a:prstGeom prst="straightConnector1">
            <a:avLst/>
          </a:prstGeom>
          <a:noFill/>
          <a:ln w="19050" cap="flat" cmpd="sng">
            <a:solidFill>
              <a:srgbClr val="000000"/>
            </a:solidFill>
            <a:prstDash val="solid"/>
            <a:round/>
            <a:headEnd type="none" w="sm" len="sm"/>
            <a:tailEnd type="none" w="sm" len="sm"/>
          </a:ln>
        </p:spPr>
      </p:cxnSp>
      <p:sp>
        <p:nvSpPr>
          <p:cNvPr id="2" name="Google Shape;135;p15">
            <a:extLst>
              <a:ext uri="{FF2B5EF4-FFF2-40B4-BE49-F238E27FC236}">
                <a16:creationId xmlns:a16="http://schemas.microsoft.com/office/drawing/2014/main" id="{17D5C2C1-8ED8-5835-5B03-DCA680641E75}"/>
              </a:ext>
            </a:extLst>
          </p:cNvPr>
          <p:cNvSpPr txBox="1"/>
          <p:nvPr/>
        </p:nvSpPr>
        <p:spPr>
          <a:xfrm>
            <a:off x="1989600" y="6595913"/>
            <a:ext cx="64002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latin typeface="DM Sans"/>
                <a:sym typeface="DM Sans"/>
              </a:rPr>
              <a:t>Relocation-managed</a:t>
            </a:r>
            <a:endParaRPr b="1" dirty="0"/>
          </a:p>
        </p:txBody>
      </p:sp>
      <p:pic>
        <p:nvPicPr>
          <p:cNvPr id="3" name="Google Shape;89;p1" descr="A reflection of trees and grass&#10;&#10;Description automatically generated">
            <a:extLst>
              <a:ext uri="{FF2B5EF4-FFF2-40B4-BE49-F238E27FC236}">
                <a16:creationId xmlns:a16="http://schemas.microsoft.com/office/drawing/2014/main" id="{5D0EA3AB-A82B-ACA1-8298-29C7398C9E61}"/>
              </a:ext>
            </a:extLst>
          </p:cNvPr>
          <p:cNvPicPr preferRelativeResize="0"/>
          <p:nvPr/>
        </p:nvPicPr>
        <p:blipFill rotWithShape="1">
          <a:blip r:embed="rId4">
            <a:alphaModFix/>
          </a:blip>
          <a:srcRect l="24327" t="-2093" b="893"/>
          <a:stretch>
            <a:fillRect/>
          </a:stretch>
        </p:blipFill>
        <p:spPr>
          <a:xfrm rot="10800000">
            <a:off x="9208888" y="394025"/>
            <a:ext cx="9225949" cy="10287001"/>
          </a:xfrm>
          <a:prstGeom prst="rect">
            <a:avLst/>
          </a:prstGeom>
          <a:noFill/>
          <a:ln>
            <a:noFill/>
          </a:ln>
        </p:spPr>
      </p:pic>
      <p:pic>
        <p:nvPicPr>
          <p:cNvPr id="4" name="Google Shape;89;p1" descr="A reflection of trees and grass&#10;&#10;Description automatically generated">
            <a:extLst>
              <a:ext uri="{FF2B5EF4-FFF2-40B4-BE49-F238E27FC236}">
                <a16:creationId xmlns:a16="http://schemas.microsoft.com/office/drawing/2014/main" id="{1560E3BC-3742-AF40-F12A-ED8EAC1F0FFB}"/>
              </a:ext>
            </a:extLst>
          </p:cNvPr>
          <p:cNvPicPr preferRelativeResize="0"/>
          <p:nvPr/>
        </p:nvPicPr>
        <p:blipFill rotWithShape="1">
          <a:blip r:embed="rId4">
            <a:alphaModFix/>
          </a:blip>
          <a:srcRect l="23885" t="22496" r="442" b="47268"/>
          <a:stretch>
            <a:fillRect/>
          </a:stretch>
        </p:blipFill>
        <p:spPr>
          <a:xfrm rot="10800000">
            <a:off x="177033" y="7710530"/>
            <a:ext cx="8948809" cy="27647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A6B3D7F9-7E12-4DBD-B55C-9C54FB5491EE}"/>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417866B8-8034-85D9-8762-66E14981C6B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Google Shape;177;p7">
            <a:extLst>
              <a:ext uri="{FF2B5EF4-FFF2-40B4-BE49-F238E27FC236}">
                <a16:creationId xmlns:a16="http://schemas.microsoft.com/office/drawing/2014/main" id="{5285E0F3-1859-8A5E-080B-BF492F7996BE}"/>
              </a:ext>
            </a:extLst>
          </p:cNvPr>
          <p:cNvSpPr txBox="1"/>
          <p:nvPr/>
        </p:nvSpPr>
        <p:spPr>
          <a:xfrm>
            <a:off x="12949255" y="3007674"/>
            <a:ext cx="4629806" cy="23082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chemeClr val="dk1"/>
                </a:solidFill>
                <a:latin typeface="DM Sans" pitchFamily="2" charset="77"/>
                <a:sym typeface="Arial"/>
              </a:rPr>
              <a:t>Non-native species are shifting their ranges </a:t>
            </a:r>
            <a:r>
              <a:rPr lang="en-US" sz="3600" b="1" dirty="0">
                <a:solidFill>
                  <a:schemeClr val="dk1"/>
                </a:solidFill>
                <a:latin typeface="DM Sans" pitchFamily="2" charset="77"/>
                <a:sym typeface="Arial"/>
              </a:rPr>
              <a:t>100x faster </a:t>
            </a:r>
            <a:r>
              <a:rPr lang="en-US" sz="3600" dirty="0">
                <a:solidFill>
                  <a:schemeClr val="dk1"/>
                </a:solidFill>
                <a:latin typeface="DM Sans" pitchFamily="2" charset="77"/>
                <a:sym typeface="Arial"/>
              </a:rPr>
              <a:t>than native species</a:t>
            </a:r>
            <a:endParaRPr dirty="0">
              <a:latin typeface="DM Sans" pitchFamily="2" charset="77"/>
            </a:endParaRPr>
          </a:p>
        </p:txBody>
      </p:sp>
      <p:sp>
        <p:nvSpPr>
          <p:cNvPr id="12" name="Rectangle 11">
            <a:extLst>
              <a:ext uri="{FF2B5EF4-FFF2-40B4-BE49-F238E27FC236}">
                <a16:creationId xmlns:a16="http://schemas.microsoft.com/office/drawing/2014/main" id="{5649BD3D-F4CC-7DD4-83E6-5FEB317D5DDB}"/>
              </a:ext>
            </a:extLst>
          </p:cNvPr>
          <p:cNvSpPr/>
          <p:nvPr/>
        </p:nvSpPr>
        <p:spPr>
          <a:xfrm>
            <a:off x="223520" y="695436"/>
            <a:ext cx="11785600" cy="92410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oogle Shape;178;p7">
            <a:extLst>
              <a:ext uri="{FF2B5EF4-FFF2-40B4-BE49-F238E27FC236}">
                <a16:creationId xmlns:a16="http://schemas.microsoft.com/office/drawing/2014/main" id="{F80D1292-1F67-EB4C-2CF3-3D053D0AFBBF}"/>
              </a:ext>
            </a:extLst>
          </p:cNvPr>
          <p:cNvGrpSpPr/>
          <p:nvPr/>
        </p:nvGrpSpPr>
        <p:grpSpPr>
          <a:xfrm>
            <a:off x="489992" y="695436"/>
            <a:ext cx="11072088" cy="8976884"/>
            <a:chOff x="294757" y="1982497"/>
            <a:chExt cx="4961050" cy="4184965"/>
          </a:xfrm>
        </p:grpSpPr>
        <p:pic>
          <p:nvPicPr>
            <p:cNvPr id="4" name="Google Shape;179;p7">
              <a:extLst>
                <a:ext uri="{FF2B5EF4-FFF2-40B4-BE49-F238E27FC236}">
                  <a16:creationId xmlns:a16="http://schemas.microsoft.com/office/drawing/2014/main" id="{D91A7239-CE38-243C-0916-773204A9086A}"/>
                </a:ext>
              </a:extLst>
            </p:cNvPr>
            <p:cNvPicPr preferRelativeResize="0"/>
            <p:nvPr/>
          </p:nvPicPr>
          <p:blipFill rotWithShape="1">
            <a:blip r:embed="rId4">
              <a:alphaModFix/>
            </a:blip>
            <a:srcRect/>
            <a:stretch/>
          </p:blipFill>
          <p:spPr>
            <a:xfrm>
              <a:off x="294757" y="5855015"/>
              <a:ext cx="4961050" cy="312447"/>
            </a:xfrm>
            <a:prstGeom prst="rect">
              <a:avLst/>
            </a:prstGeom>
            <a:noFill/>
            <a:ln>
              <a:noFill/>
            </a:ln>
          </p:spPr>
        </p:pic>
        <p:grpSp>
          <p:nvGrpSpPr>
            <p:cNvPr id="5" name="Google Shape;180;p7">
              <a:extLst>
                <a:ext uri="{FF2B5EF4-FFF2-40B4-BE49-F238E27FC236}">
                  <a16:creationId xmlns:a16="http://schemas.microsoft.com/office/drawing/2014/main" id="{DFCEE020-6BF5-AABD-8D0C-15B63A16A508}"/>
                </a:ext>
              </a:extLst>
            </p:cNvPr>
            <p:cNvGrpSpPr/>
            <p:nvPr/>
          </p:nvGrpSpPr>
          <p:grpSpPr>
            <a:xfrm>
              <a:off x="1113477" y="1982497"/>
              <a:ext cx="2903472" cy="3833926"/>
              <a:chOff x="1113477" y="1982497"/>
              <a:chExt cx="2903472" cy="3833926"/>
            </a:xfrm>
          </p:grpSpPr>
          <p:grpSp>
            <p:nvGrpSpPr>
              <p:cNvPr id="8" name="Google Shape;181;p7">
                <a:extLst>
                  <a:ext uri="{FF2B5EF4-FFF2-40B4-BE49-F238E27FC236}">
                    <a16:creationId xmlns:a16="http://schemas.microsoft.com/office/drawing/2014/main" id="{537BA060-7679-398C-1B26-A1673F119332}"/>
                  </a:ext>
                </a:extLst>
              </p:cNvPr>
              <p:cNvGrpSpPr/>
              <p:nvPr/>
            </p:nvGrpSpPr>
            <p:grpSpPr>
              <a:xfrm>
                <a:off x="1113477" y="2119423"/>
                <a:ext cx="2903472" cy="3697000"/>
                <a:chOff x="5589226" y="1821040"/>
                <a:chExt cx="2903472" cy="3697000"/>
              </a:xfrm>
            </p:grpSpPr>
            <p:pic>
              <p:nvPicPr>
                <p:cNvPr id="10" name="Google Shape;182;p7">
                  <a:extLst>
                    <a:ext uri="{FF2B5EF4-FFF2-40B4-BE49-F238E27FC236}">
                      <a16:creationId xmlns:a16="http://schemas.microsoft.com/office/drawing/2014/main" id="{77600776-3E72-2F95-89E2-BF94E9F858B8}"/>
                    </a:ext>
                  </a:extLst>
                </p:cNvPr>
                <p:cNvPicPr preferRelativeResize="0"/>
                <p:nvPr/>
              </p:nvPicPr>
              <p:blipFill rotWithShape="1">
                <a:blip r:embed="rId5">
                  <a:alphaModFix/>
                </a:blip>
                <a:srcRect/>
                <a:stretch/>
              </p:blipFill>
              <p:spPr>
                <a:xfrm>
                  <a:off x="5589226" y="1821040"/>
                  <a:ext cx="1013548" cy="3215919"/>
                </a:xfrm>
                <a:prstGeom prst="rect">
                  <a:avLst/>
                </a:prstGeom>
                <a:noFill/>
                <a:ln>
                  <a:noFill/>
                </a:ln>
              </p:spPr>
            </p:pic>
            <p:pic>
              <p:nvPicPr>
                <p:cNvPr id="11" name="Google Shape;183;p7">
                  <a:extLst>
                    <a:ext uri="{FF2B5EF4-FFF2-40B4-BE49-F238E27FC236}">
                      <a16:creationId xmlns:a16="http://schemas.microsoft.com/office/drawing/2014/main" id="{1D35D763-2F5B-8FBE-19BB-583C319A1891}"/>
                    </a:ext>
                  </a:extLst>
                </p:cNvPr>
                <p:cNvPicPr preferRelativeResize="0"/>
                <p:nvPr/>
              </p:nvPicPr>
              <p:blipFill rotWithShape="1">
                <a:blip r:embed="rId6">
                  <a:alphaModFix/>
                </a:blip>
                <a:srcRect/>
                <a:stretch/>
              </p:blipFill>
              <p:spPr>
                <a:xfrm>
                  <a:off x="6602774" y="1898226"/>
                  <a:ext cx="1889924" cy="3619814"/>
                </a:xfrm>
                <a:prstGeom prst="rect">
                  <a:avLst/>
                </a:prstGeom>
                <a:noFill/>
                <a:ln>
                  <a:noFill/>
                </a:ln>
              </p:spPr>
            </p:pic>
          </p:grpSp>
          <p:sp>
            <p:nvSpPr>
              <p:cNvPr id="9" name="Google Shape;184;p7">
                <a:extLst>
                  <a:ext uri="{FF2B5EF4-FFF2-40B4-BE49-F238E27FC236}">
                    <a16:creationId xmlns:a16="http://schemas.microsoft.com/office/drawing/2014/main" id="{BE0E03CB-34F3-122B-F1C7-737BA90B6C34}"/>
                  </a:ext>
                </a:extLst>
              </p:cNvPr>
              <p:cNvSpPr/>
              <p:nvPr/>
            </p:nvSpPr>
            <p:spPr>
              <a:xfrm>
                <a:off x="2040397" y="1982497"/>
                <a:ext cx="173255" cy="1948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13" name="Down Arrow 12">
            <a:extLst>
              <a:ext uri="{FF2B5EF4-FFF2-40B4-BE49-F238E27FC236}">
                <a16:creationId xmlns:a16="http://schemas.microsoft.com/office/drawing/2014/main" id="{15385FC3-3240-FEA9-1BAC-283F8FFAD4CD}"/>
              </a:ext>
            </a:extLst>
          </p:cNvPr>
          <p:cNvSpPr/>
          <p:nvPr/>
        </p:nvSpPr>
        <p:spPr>
          <a:xfrm>
            <a:off x="5204591" y="5069743"/>
            <a:ext cx="529389" cy="11971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69E3D3A9-32B3-8615-4748-25420A4848A4}"/>
              </a:ext>
            </a:extLst>
          </p:cNvPr>
          <p:cNvSpPr/>
          <p:nvPr/>
        </p:nvSpPr>
        <p:spPr>
          <a:xfrm>
            <a:off x="7189304" y="4888364"/>
            <a:ext cx="529389" cy="11971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BAEA01B6-C7AC-3D3F-4142-11BFFA9A1077}"/>
              </a:ext>
            </a:extLst>
          </p:cNvPr>
          <p:cNvSpPr/>
          <p:nvPr/>
        </p:nvSpPr>
        <p:spPr>
          <a:xfrm>
            <a:off x="5619584" y="2409103"/>
            <a:ext cx="529389" cy="11971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2C051189-4801-2556-DC83-1D8408C6D2BF}"/>
              </a:ext>
            </a:extLst>
          </p:cNvPr>
          <p:cNvSpPr/>
          <p:nvPr/>
        </p:nvSpPr>
        <p:spPr>
          <a:xfrm>
            <a:off x="7670567" y="2312851"/>
            <a:ext cx="529389" cy="11971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560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5BA2C2BF-2628-E407-A16C-32EEDD0A5131}"/>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565AE27F-6FD2-FFCC-AA32-C70D89144C2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Google Shape;177;p7">
            <a:extLst>
              <a:ext uri="{FF2B5EF4-FFF2-40B4-BE49-F238E27FC236}">
                <a16:creationId xmlns:a16="http://schemas.microsoft.com/office/drawing/2014/main" id="{C79F062E-5D8A-4A3E-9BE7-2F1EF679B4DE}"/>
              </a:ext>
            </a:extLst>
          </p:cNvPr>
          <p:cNvSpPr txBox="1"/>
          <p:nvPr/>
        </p:nvSpPr>
        <p:spPr>
          <a:xfrm>
            <a:off x="12949255" y="3007674"/>
            <a:ext cx="4629806" cy="23082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chemeClr val="dk1"/>
                </a:solidFill>
                <a:latin typeface="DM Sans" pitchFamily="2" charset="77"/>
                <a:sym typeface="Arial"/>
              </a:rPr>
              <a:t>Non-native species are shifting their ranges </a:t>
            </a:r>
            <a:r>
              <a:rPr lang="en-US" sz="3600" b="1" dirty="0">
                <a:solidFill>
                  <a:schemeClr val="dk1"/>
                </a:solidFill>
                <a:latin typeface="DM Sans" pitchFamily="2" charset="77"/>
                <a:sym typeface="Arial"/>
              </a:rPr>
              <a:t>100x faster </a:t>
            </a:r>
            <a:r>
              <a:rPr lang="en-US" sz="3600" dirty="0">
                <a:solidFill>
                  <a:schemeClr val="dk1"/>
                </a:solidFill>
                <a:latin typeface="DM Sans" pitchFamily="2" charset="77"/>
                <a:sym typeface="Arial"/>
              </a:rPr>
              <a:t>than native species</a:t>
            </a:r>
            <a:endParaRPr dirty="0">
              <a:latin typeface="DM Sans" pitchFamily="2" charset="77"/>
            </a:endParaRPr>
          </a:p>
        </p:txBody>
      </p:sp>
      <p:sp>
        <p:nvSpPr>
          <p:cNvPr id="12" name="Rectangle 11">
            <a:extLst>
              <a:ext uri="{FF2B5EF4-FFF2-40B4-BE49-F238E27FC236}">
                <a16:creationId xmlns:a16="http://schemas.microsoft.com/office/drawing/2014/main" id="{72427BE4-BD37-FB37-E46E-7E1866857894}"/>
              </a:ext>
            </a:extLst>
          </p:cNvPr>
          <p:cNvSpPr/>
          <p:nvPr/>
        </p:nvSpPr>
        <p:spPr>
          <a:xfrm>
            <a:off x="223520" y="695436"/>
            <a:ext cx="11785600" cy="92410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oogle Shape;178;p7">
            <a:extLst>
              <a:ext uri="{FF2B5EF4-FFF2-40B4-BE49-F238E27FC236}">
                <a16:creationId xmlns:a16="http://schemas.microsoft.com/office/drawing/2014/main" id="{9F571C86-8E9C-76E2-1BA1-04765C72550C}"/>
              </a:ext>
            </a:extLst>
          </p:cNvPr>
          <p:cNvGrpSpPr/>
          <p:nvPr/>
        </p:nvGrpSpPr>
        <p:grpSpPr>
          <a:xfrm>
            <a:off x="489992" y="695436"/>
            <a:ext cx="11072088" cy="8976884"/>
            <a:chOff x="294757" y="1982497"/>
            <a:chExt cx="4961050" cy="4184965"/>
          </a:xfrm>
        </p:grpSpPr>
        <p:pic>
          <p:nvPicPr>
            <p:cNvPr id="4" name="Google Shape;179;p7">
              <a:extLst>
                <a:ext uri="{FF2B5EF4-FFF2-40B4-BE49-F238E27FC236}">
                  <a16:creationId xmlns:a16="http://schemas.microsoft.com/office/drawing/2014/main" id="{729518B4-CC64-8EE3-175C-132B3C37B9D2}"/>
                </a:ext>
              </a:extLst>
            </p:cNvPr>
            <p:cNvPicPr preferRelativeResize="0"/>
            <p:nvPr/>
          </p:nvPicPr>
          <p:blipFill rotWithShape="1">
            <a:blip r:embed="rId4">
              <a:alphaModFix/>
            </a:blip>
            <a:srcRect/>
            <a:stretch/>
          </p:blipFill>
          <p:spPr>
            <a:xfrm>
              <a:off x="294757" y="5855015"/>
              <a:ext cx="4961050" cy="312447"/>
            </a:xfrm>
            <a:prstGeom prst="rect">
              <a:avLst/>
            </a:prstGeom>
            <a:noFill/>
            <a:ln>
              <a:noFill/>
            </a:ln>
          </p:spPr>
        </p:pic>
        <p:grpSp>
          <p:nvGrpSpPr>
            <p:cNvPr id="5" name="Google Shape;180;p7">
              <a:extLst>
                <a:ext uri="{FF2B5EF4-FFF2-40B4-BE49-F238E27FC236}">
                  <a16:creationId xmlns:a16="http://schemas.microsoft.com/office/drawing/2014/main" id="{E9280BA8-55D7-DE4A-EF3F-D3FB9994FA93}"/>
                </a:ext>
              </a:extLst>
            </p:cNvPr>
            <p:cNvGrpSpPr/>
            <p:nvPr/>
          </p:nvGrpSpPr>
          <p:grpSpPr>
            <a:xfrm>
              <a:off x="1113477" y="1982497"/>
              <a:ext cx="2903472" cy="3833926"/>
              <a:chOff x="1113477" y="1982497"/>
              <a:chExt cx="2903472" cy="3833926"/>
            </a:xfrm>
          </p:grpSpPr>
          <p:grpSp>
            <p:nvGrpSpPr>
              <p:cNvPr id="8" name="Google Shape;181;p7">
                <a:extLst>
                  <a:ext uri="{FF2B5EF4-FFF2-40B4-BE49-F238E27FC236}">
                    <a16:creationId xmlns:a16="http://schemas.microsoft.com/office/drawing/2014/main" id="{7A8F2A10-E11E-ABE4-884A-87D54A32634D}"/>
                  </a:ext>
                </a:extLst>
              </p:cNvPr>
              <p:cNvGrpSpPr/>
              <p:nvPr/>
            </p:nvGrpSpPr>
            <p:grpSpPr>
              <a:xfrm>
                <a:off x="1113477" y="2119423"/>
                <a:ext cx="2903472" cy="3697000"/>
                <a:chOff x="5589226" y="1821040"/>
                <a:chExt cx="2903472" cy="3697000"/>
              </a:xfrm>
            </p:grpSpPr>
            <p:pic>
              <p:nvPicPr>
                <p:cNvPr id="10" name="Google Shape;182;p7">
                  <a:extLst>
                    <a:ext uri="{FF2B5EF4-FFF2-40B4-BE49-F238E27FC236}">
                      <a16:creationId xmlns:a16="http://schemas.microsoft.com/office/drawing/2014/main" id="{8A4498EC-3386-C213-C901-16EDA4554F26}"/>
                    </a:ext>
                  </a:extLst>
                </p:cNvPr>
                <p:cNvPicPr preferRelativeResize="0"/>
                <p:nvPr/>
              </p:nvPicPr>
              <p:blipFill rotWithShape="1">
                <a:blip r:embed="rId5">
                  <a:alphaModFix/>
                </a:blip>
                <a:srcRect/>
                <a:stretch/>
              </p:blipFill>
              <p:spPr>
                <a:xfrm>
                  <a:off x="5589226" y="1821040"/>
                  <a:ext cx="1013548" cy="3215919"/>
                </a:xfrm>
                <a:prstGeom prst="rect">
                  <a:avLst/>
                </a:prstGeom>
                <a:noFill/>
                <a:ln>
                  <a:noFill/>
                </a:ln>
              </p:spPr>
            </p:pic>
            <p:pic>
              <p:nvPicPr>
                <p:cNvPr id="11" name="Google Shape;183;p7">
                  <a:extLst>
                    <a:ext uri="{FF2B5EF4-FFF2-40B4-BE49-F238E27FC236}">
                      <a16:creationId xmlns:a16="http://schemas.microsoft.com/office/drawing/2014/main" id="{24F7AF98-922E-4931-3C55-6DD3D60045F5}"/>
                    </a:ext>
                  </a:extLst>
                </p:cNvPr>
                <p:cNvPicPr preferRelativeResize="0"/>
                <p:nvPr/>
              </p:nvPicPr>
              <p:blipFill rotWithShape="1">
                <a:blip r:embed="rId6">
                  <a:alphaModFix/>
                </a:blip>
                <a:srcRect/>
                <a:stretch/>
              </p:blipFill>
              <p:spPr>
                <a:xfrm>
                  <a:off x="6602774" y="1898226"/>
                  <a:ext cx="1889924" cy="3619814"/>
                </a:xfrm>
                <a:prstGeom prst="rect">
                  <a:avLst/>
                </a:prstGeom>
                <a:noFill/>
                <a:ln>
                  <a:noFill/>
                </a:ln>
              </p:spPr>
            </p:pic>
          </p:grpSp>
          <p:sp>
            <p:nvSpPr>
              <p:cNvPr id="9" name="Google Shape;184;p7">
                <a:extLst>
                  <a:ext uri="{FF2B5EF4-FFF2-40B4-BE49-F238E27FC236}">
                    <a16:creationId xmlns:a16="http://schemas.microsoft.com/office/drawing/2014/main" id="{0E6085A2-E7E9-B86A-E087-E683BDE0018C}"/>
                  </a:ext>
                </a:extLst>
              </p:cNvPr>
              <p:cNvSpPr/>
              <p:nvPr/>
            </p:nvSpPr>
            <p:spPr>
              <a:xfrm>
                <a:off x="2040397" y="1982497"/>
                <a:ext cx="173255" cy="1948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6" name="Up Arrow 5">
            <a:extLst>
              <a:ext uri="{FF2B5EF4-FFF2-40B4-BE49-F238E27FC236}">
                <a16:creationId xmlns:a16="http://schemas.microsoft.com/office/drawing/2014/main" id="{DB047DCB-6D0A-D2D4-771F-5418ABFA9B75}"/>
              </a:ext>
            </a:extLst>
          </p:cNvPr>
          <p:cNvSpPr/>
          <p:nvPr/>
        </p:nvSpPr>
        <p:spPr>
          <a:xfrm>
            <a:off x="4579252" y="5751095"/>
            <a:ext cx="666514" cy="1323473"/>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AF63009F-9270-D0EC-C0C5-E5561185CD3A}"/>
              </a:ext>
            </a:extLst>
          </p:cNvPr>
          <p:cNvSpPr/>
          <p:nvPr/>
        </p:nvSpPr>
        <p:spPr>
          <a:xfrm>
            <a:off x="6608209" y="5751095"/>
            <a:ext cx="666514" cy="1323473"/>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41BE13A-4102-360B-E309-8DD839BF546F}"/>
              </a:ext>
            </a:extLst>
          </p:cNvPr>
          <p:cNvSpPr/>
          <p:nvPr/>
        </p:nvSpPr>
        <p:spPr>
          <a:xfrm>
            <a:off x="5204591" y="5069743"/>
            <a:ext cx="529389" cy="11971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052402FC-924F-2E1C-96FD-3B26E4EE1B2E}"/>
              </a:ext>
            </a:extLst>
          </p:cNvPr>
          <p:cNvSpPr/>
          <p:nvPr/>
        </p:nvSpPr>
        <p:spPr>
          <a:xfrm>
            <a:off x="7189304" y="4888364"/>
            <a:ext cx="529389" cy="11971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EA5163E6-5B7D-945C-757D-F717FE52599C}"/>
              </a:ext>
            </a:extLst>
          </p:cNvPr>
          <p:cNvSpPr/>
          <p:nvPr/>
        </p:nvSpPr>
        <p:spPr>
          <a:xfrm>
            <a:off x="5619584" y="2409103"/>
            <a:ext cx="529389" cy="11971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16360C34-0EC7-4802-B3A1-076733649682}"/>
              </a:ext>
            </a:extLst>
          </p:cNvPr>
          <p:cNvSpPr/>
          <p:nvPr/>
        </p:nvSpPr>
        <p:spPr>
          <a:xfrm>
            <a:off x="7670567" y="2312851"/>
            <a:ext cx="529389" cy="11971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751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BD6A94DC-04AF-45AF-1A53-D8835A3EE61C}"/>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C3D9BA8F-E6E4-D098-5669-E379628A3A3A}"/>
              </a:ext>
            </a:extLst>
          </p:cNvPr>
          <p:cNvSpPr/>
          <p:nvPr/>
        </p:nvSpPr>
        <p:spPr>
          <a:xfrm>
            <a:off x="0" y="2406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77" name="Google Shape;277;p23">
            <a:extLst>
              <a:ext uri="{FF2B5EF4-FFF2-40B4-BE49-F238E27FC236}">
                <a16:creationId xmlns:a16="http://schemas.microsoft.com/office/drawing/2014/main" id="{61FEC34F-C27C-77B9-D255-B7976DF77ADE}"/>
              </a:ext>
            </a:extLst>
          </p:cNvPr>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pic>
        <p:nvPicPr>
          <p:cNvPr id="2" name="Google Shape;142;p4" descr="Migrating MA climate projection for summer">
            <a:extLst>
              <a:ext uri="{FF2B5EF4-FFF2-40B4-BE49-F238E27FC236}">
                <a16:creationId xmlns:a16="http://schemas.microsoft.com/office/drawing/2014/main" id="{781B6625-7100-D8E0-00A9-6AE7BECD3FD8}"/>
              </a:ext>
            </a:extLst>
          </p:cNvPr>
          <p:cNvPicPr preferRelativeResize="0"/>
          <p:nvPr/>
        </p:nvPicPr>
        <p:blipFill rotWithShape="1">
          <a:blip r:embed="rId4">
            <a:alphaModFix/>
          </a:blip>
          <a:srcRect/>
          <a:stretch/>
        </p:blipFill>
        <p:spPr>
          <a:xfrm>
            <a:off x="9752263" y="264160"/>
            <a:ext cx="7780008" cy="9448800"/>
          </a:xfrm>
          <a:prstGeom prst="rect">
            <a:avLst/>
          </a:prstGeom>
          <a:noFill/>
          <a:ln>
            <a:noFill/>
          </a:ln>
        </p:spPr>
      </p:pic>
      <p:pic>
        <p:nvPicPr>
          <p:cNvPr id="3" name="Content Placeholder 4" descr="A graph showing the temperature of the earth&#10;&#10;AI-generated content may be incorrect.">
            <a:extLst>
              <a:ext uri="{FF2B5EF4-FFF2-40B4-BE49-F238E27FC236}">
                <a16:creationId xmlns:a16="http://schemas.microsoft.com/office/drawing/2014/main" id="{5C87EAE9-7EAB-A0A8-BD5D-714CC938F1C1}"/>
              </a:ext>
            </a:extLst>
          </p:cNvPr>
          <p:cNvPicPr>
            <a:picLocks noChangeAspect="1"/>
          </p:cNvPicPr>
          <p:nvPr/>
        </p:nvPicPr>
        <p:blipFill>
          <a:blip r:embed="rId5">
            <a:extLst>
              <a:ext uri="{28A0092B-C50C-407E-A947-70E740481C1C}">
                <a14:useLocalDpi xmlns:a14="http://schemas.microsoft.com/office/drawing/2010/main" val="0"/>
              </a:ext>
            </a:extLst>
          </a:blip>
          <a:srcRect t="6598" r="4088"/>
          <a:stretch>
            <a:fillRect/>
          </a:stretch>
        </p:blipFill>
        <p:spPr>
          <a:xfrm>
            <a:off x="305173" y="2776312"/>
            <a:ext cx="8582425" cy="5308908"/>
          </a:xfrm>
          <a:prstGeom prst="rect">
            <a:avLst/>
          </a:prstGeom>
          <a:noFill/>
          <a:ln>
            <a:solidFill>
              <a:schemeClr val="tx1"/>
            </a:solidFill>
          </a:ln>
        </p:spPr>
      </p:pic>
    </p:spTree>
    <p:extLst>
      <p:ext uri="{BB962C8B-B14F-4D97-AF65-F5344CB8AC3E}">
        <p14:creationId xmlns:p14="http://schemas.microsoft.com/office/powerpoint/2010/main" val="4252605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719A76E1-39C2-936B-C296-53AAECDE347C}"/>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5C385781-99AE-325F-47CE-D0D1D2A42E21}"/>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77" name="Google Shape;277;p23">
            <a:extLst>
              <a:ext uri="{FF2B5EF4-FFF2-40B4-BE49-F238E27FC236}">
                <a16:creationId xmlns:a16="http://schemas.microsoft.com/office/drawing/2014/main" id="{F9388C5D-8EA4-A574-1360-E5C6D4A07D91}"/>
              </a:ext>
            </a:extLst>
          </p:cNvPr>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78" name="Google Shape;278;p23">
            <a:extLst>
              <a:ext uri="{FF2B5EF4-FFF2-40B4-BE49-F238E27FC236}">
                <a16:creationId xmlns:a16="http://schemas.microsoft.com/office/drawing/2014/main" id="{760182F6-AFAF-42C1-0D90-1D0AB9566D1B}"/>
              </a:ext>
            </a:extLst>
          </p:cNvPr>
          <p:cNvSpPr txBox="1"/>
          <p:nvPr/>
        </p:nvSpPr>
        <p:spPr>
          <a:xfrm>
            <a:off x="755729" y="2927508"/>
            <a:ext cx="7294800" cy="33239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200" b="1" dirty="0">
                <a:latin typeface="DM Sans"/>
                <a:sym typeface="DM Sans"/>
              </a:rPr>
              <a:t>What does this mean for invasive plants?</a:t>
            </a:r>
            <a:endParaRPr sz="1050" dirty="0"/>
          </a:p>
        </p:txBody>
      </p:sp>
      <p:pic>
        <p:nvPicPr>
          <p:cNvPr id="2" name="Google Shape;142;p4" descr="Migrating MA climate projection for summer">
            <a:extLst>
              <a:ext uri="{FF2B5EF4-FFF2-40B4-BE49-F238E27FC236}">
                <a16:creationId xmlns:a16="http://schemas.microsoft.com/office/drawing/2014/main" id="{89482641-6B1E-8DC2-20C1-C2171F0CDE73}"/>
              </a:ext>
            </a:extLst>
          </p:cNvPr>
          <p:cNvPicPr preferRelativeResize="0"/>
          <p:nvPr/>
        </p:nvPicPr>
        <p:blipFill rotWithShape="1">
          <a:blip r:embed="rId4">
            <a:alphaModFix/>
          </a:blip>
          <a:srcRect/>
          <a:stretch/>
        </p:blipFill>
        <p:spPr>
          <a:xfrm>
            <a:off x="9752263" y="264160"/>
            <a:ext cx="7780008" cy="9448800"/>
          </a:xfrm>
          <a:prstGeom prst="rect">
            <a:avLst/>
          </a:prstGeom>
          <a:noFill/>
          <a:ln>
            <a:noFill/>
          </a:ln>
        </p:spPr>
      </p:pic>
    </p:spTree>
    <p:extLst>
      <p:ext uri="{BB962C8B-B14F-4D97-AF65-F5344CB8AC3E}">
        <p14:creationId xmlns:p14="http://schemas.microsoft.com/office/powerpoint/2010/main" val="3054543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 name="Google Shape;275;p23">
            <a:extLst>
              <a:ext uri="{FF2B5EF4-FFF2-40B4-BE49-F238E27FC236}">
                <a16:creationId xmlns:a16="http://schemas.microsoft.com/office/drawing/2014/main" id="{4423BE01-B4AB-4F6A-0280-709E2805338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grpSp>
        <p:nvGrpSpPr>
          <p:cNvPr id="273" name="Google Shape;273;p13"/>
          <p:cNvGrpSpPr/>
          <p:nvPr/>
        </p:nvGrpSpPr>
        <p:grpSpPr>
          <a:xfrm>
            <a:off x="1816577" y="1226859"/>
            <a:ext cx="13883581" cy="8954149"/>
            <a:chOff x="3002590" y="1978728"/>
            <a:chExt cx="6141410" cy="4112602"/>
          </a:xfrm>
        </p:grpSpPr>
        <p:pic>
          <p:nvPicPr>
            <p:cNvPr id="274" name="Google Shape;274;p13"/>
            <p:cNvPicPr preferRelativeResize="0"/>
            <p:nvPr/>
          </p:nvPicPr>
          <p:blipFill rotWithShape="1">
            <a:blip r:embed="rId4">
              <a:alphaModFix/>
            </a:blip>
            <a:srcRect r="6668"/>
            <a:stretch/>
          </p:blipFill>
          <p:spPr>
            <a:xfrm>
              <a:off x="3002590" y="1978728"/>
              <a:ext cx="6141410" cy="4112602"/>
            </a:xfrm>
            <a:prstGeom prst="rect">
              <a:avLst/>
            </a:prstGeom>
            <a:noFill/>
            <a:ln>
              <a:solidFill>
                <a:schemeClr val="tx1"/>
              </a:solidFill>
            </a:ln>
          </p:spPr>
        </p:pic>
        <p:sp>
          <p:nvSpPr>
            <p:cNvPr id="275" name="Google Shape;275;p13"/>
            <p:cNvSpPr/>
            <p:nvPr/>
          </p:nvSpPr>
          <p:spPr>
            <a:xfrm>
              <a:off x="3821491" y="2769975"/>
              <a:ext cx="3126672" cy="2042424"/>
            </a:xfrm>
            <a:custGeom>
              <a:avLst/>
              <a:gdLst/>
              <a:ahLst/>
              <a:cxnLst/>
              <a:rect l="l" t="t" r="r" b="b"/>
              <a:pathLst>
                <a:path w="4168896" h="2723232" extrusionOk="0">
                  <a:moveTo>
                    <a:pt x="1070235" y="745350"/>
                  </a:moveTo>
                  <a:cubicBezTo>
                    <a:pt x="1111510" y="573900"/>
                    <a:pt x="1381385" y="446900"/>
                    <a:pt x="1584585" y="326250"/>
                  </a:cubicBezTo>
                  <a:cubicBezTo>
                    <a:pt x="1787785" y="205600"/>
                    <a:pt x="2086235" y="-80150"/>
                    <a:pt x="2289435" y="21450"/>
                  </a:cubicBezTo>
                  <a:cubicBezTo>
                    <a:pt x="2492635" y="123050"/>
                    <a:pt x="2492635" y="675500"/>
                    <a:pt x="2803785" y="935850"/>
                  </a:cubicBezTo>
                  <a:cubicBezTo>
                    <a:pt x="3114935" y="1196200"/>
                    <a:pt x="4051560" y="1300975"/>
                    <a:pt x="4156335" y="1583550"/>
                  </a:cubicBezTo>
                  <a:cubicBezTo>
                    <a:pt x="4261110" y="1866125"/>
                    <a:pt x="3683260" y="2456675"/>
                    <a:pt x="3432435" y="2631300"/>
                  </a:cubicBezTo>
                  <a:cubicBezTo>
                    <a:pt x="3181610" y="2805925"/>
                    <a:pt x="2946660" y="2688450"/>
                    <a:pt x="2651385" y="2631300"/>
                  </a:cubicBezTo>
                  <a:cubicBezTo>
                    <a:pt x="2356110" y="2574150"/>
                    <a:pt x="1965585" y="2355075"/>
                    <a:pt x="1660785" y="2288400"/>
                  </a:cubicBezTo>
                  <a:cubicBezTo>
                    <a:pt x="1355985" y="2221725"/>
                    <a:pt x="1048010" y="2320150"/>
                    <a:pt x="822585" y="2231250"/>
                  </a:cubicBezTo>
                  <a:cubicBezTo>
                    <a:pt x="597160" y="2142350"/>
                    <a:pt x="444760" y="1964550"/>
                    <a:pt x="308235" y="1755000"/>
                  </a:cubicBezTo>
                  <a:cubicBezTo>
                    <a:pt x="171710" y="1545450"/>
                    <a:pt x="25660" y="1215250"/>
                    <a:pt x="3435" y="973950"/>
                  </a:cubicBezTo>
                  <a:cubicBezTo>
                    <a:pt x="-18790" y="732650"/>
                    <a:pt x="70110" y="348475"/>
                    <a:pt x="174885" y="307200"/>
                  </a:cubicBezTo>
                  <a:cubicBezTo>
                    <a:pt x="279660" y="265925"/>
                    <a:pt x="549535" y="535800"/>
                    <a:pt x="632085" y="726300"/>
                  </a:cubicBezTo>
                  <a:cubicBezTo>
                    <a:pt x="714635" y="916800"/>
                    <a:pt x="552710" y="1345425"/>
                    <a:pt x="670185" y="1450200"/>
                  </a:cubicBezTo>
                  <a:cubicBezTo>
                    <a:pt x="787660" y="1554975"/>
                    <a:pt x="1267085" y="1466075"/>
                    <a:pt x="1336935" y="1354950"/>
                  </a:cubicBezTo>
                  <a:cubicBezTo>
                    <a:pt x="1406785" y="1243825"/>
                    <a:pt x="1028960" y="916800"/>
                    <a:pt x="1070235" y="745350"/>
                  </a:cubicBezTo>
                  <a:close/>
                </a:path>
              </a:pathLst>
            </a:custGeom>
            <a:solidFill>
              <a:srgbClr val="F5F28B"/>
            </a:solidFill>
            <a:ln w="19050" cap="flat" cmpd="sng">
              <a:solidFill>
                <a:schemeClr val="tx1"/>
              </a:solidFill>
              <a:prstDash val="solid"/>
              <a:miter lim="800000"/>
              <a:headEnd type="none" w="sm" len="sm"/>
              <a:tailEnd type="none" w="sm" len="sm"/>
            </a:ln>
          </p:spPr>
          <p:txBody>
            <a:bodyPr spcFirstLastPara="1" wrap="square" lIns="137138" tIns="68550" rIns="137138" bIns="68550" anchor="ctr" anchorCtr="0">
              <a:noAutofit/>
            </a:bodyPr>
            <a:lstStyle/>
            <a:p>
              <a:pPr algn="ctr"/>
              <a:endParaRPr sz="2025">
                <a:solidFill>
                  <a:srgbClr val="FFFFFF"/>
                </a:solidFill>
              </a:endParaRPr>
            </a:p>
          </p:txBody>
        </p:sp>
        <p:sp>
          <p:nvSpPr>
            <p:cNvPr id="276" name="Google Shape;276;p13"/>
            <p:cNvSpPr/>
            <p:nvPr/>
          </p:nvSpPr>
          <p:spPr>
            <a:xfrm>
              <a:off x="4870233" y="3096979"/>
              <a:ext cx="949889" cy="938050"/>
            </a:xfrm>
            <a:custGeom>
              <a:avLst/>
              <a:gdLst/>
              <a:ahLst/>
              <a:cxnLst/>
              <a:rect l="l" t="t" r="r" b="b"/>
              <a:pathLst>
                <a:path w="1266518" h="1250733" extrusionOk="0">
                  <a:moveTo>
                    <a:pt x="267772" y="46442"/>
                  </a:moveTo>
                  <a:cubicBezTo>
                    <a:pt x="210622" y="-13883"/>
                    <a:pt x="216972" y="-17058"/>
                    <a:pt x="172522" y="46442"/>
                  </a:cubicBezTo>
                  <a:cubicBezTo>
                    <a:pt x="128072" y="109942"/>
                    <a:pt x="7422" y="278217"/>
                    <a:pt x="1072" y="427442"/>
                  </a:cubicBezTo>
                  <a:cubicBezTo>
                    <a:pt x="-5278" y="576667"/>
                    <a:pt x="13772" y="868767"/>
                    <a:pt x="134422" y="941792"/>
                  </a:cubicBezTo>
                  <a:cubicBezTo>
                    <a:pt x="255072" y="1014817"/>
                    <a:pt x="537647" y="814792"/>
                    <a:pt x="724972" y="865592"/>
                  </a:cubicBezTo>
                  <a:cubicBezTo>
                    <a:pt x="912297" y="916392"/>
                    <a:pt x="1210747" y="1294217"/>
                    <a:pt x="1258372" y="1246592"/>
                  </a:cubicBezTo>
                  <a:cubicBezTo>
                    <a:pt x="1305997" y="1198967"/>
                    <a:pt x="1134547" y="719542"/>
                    <a:pt x="1010722" y="579842"/>
                  </a:cubicBezTo>
                  <a:cubicBezTo>
                    <a:pt x="886897" y="440142"/>
                    <a:pt x="639247" y="503642"/>
                    <a:pt x="515422" y="408392"/>
                  </a:cubicBezTo>
                  <a:cubicBezTo>
                    <a:pt x="391597" y="313142"/>
                    <a:pt x="324922" y="106767"/>
                    <a:pt x="267772" y="46442"/>
                  </a:cubicBezTo>
                  <a:close/>
                </a:path>
              </a:pathLst>
            </a:custGeom>
            <a:solidFill>
              <a:srgbClr val="C00000"/>
            </a:solidFill>
            <a:ln w="19050" cap="flat" cmpd="sng">
              <a:solidFill>
                <a:schemeClr val="tx1"/>
              </a:solidFill>
              <a:prstDash val="solid"/>
              <a:miter lim="800000"/>
              <a:headEnd type="none" w="sm" len="sm"/>
              <a:tailEnd type="none" w="sm" len="sm"/>
            </a:ln>
          </p:spPr>
          <p:txBody>
            <a:bodyPr spcFirstLastPara="1" wrap="square" lIns="137138" tIns="68550" rIns="137138" bIns="68550" anchor="ctr" anchorCtr="0">
              <a:noAutofit/>
            </a:bodyPr>
            <a:lstStyle/>
            <a:p>
              <a:pPr algn="ctr"/>
              <a:endParaRPr sz="2025">
                <a:solidFill>
                  <a:srgbClr val="FFFFFF"/>
                </a:solidFill>
              </a:endParaRPr>
            </a:p>
          </p:txBody>
        </p:sp>
      </p:grpSp>
      <p:sp>
        <p:nvSpPr>
          <p:cNvPr id="277" name="Google Shape;277;p13"/>
          <p:cNvSpPr txBox="1">
            <a:spLocks noGrp="1"/>
          </p:cNvSpPr>
          <p:nvPr>
            <p:ph type="title"/>
          </p:nvPr>
        </p:nvSpPr>
        <p:spPr>
          <a:xfrm>
            <a:off x="2286000" y="105991"/>
            <a:ext cx="13716000" cy="1538288"/>
          </a:xfrm>
          <a:prstGeom prst="rect">
            <a:avLst/>
          </a:prstGeom>
          <a:noFill/>
          <a:ln>
            <a:noFill/>
          </a:ln>
        </p:spPr>
        <p:txBody>
          <a:bodyPr spcFirstLastPara="1" wrap="square" lIns="137138" tIns="68550" rIns="137138" bIns="68550" anchor="ctr" anchorCtr="0">
            <a:normAutofit/>
          </a:bodyPr>
          <a:lstStyle/>
          <a:p>
            <a:pPr>
              <a:lnSpc>
                <a:spcPct val="90000"/>
              </a:lnSpc>
              <a:buSzPts val="4400"/>
            </a:pPr>
            <a:r>
              <a:rPr lang="en-US">
                <a:latin typeface="Arial"/>
                <a:ea typeface="Arial"/>
                <a:cs typeface="Arial"/>
                <a:sym typeface="Arial"/>
              </a:rPr>
              <a:t>Occurrence vs. Abundance Range</a:t>
            </a:r>
            <a:endParaRPr/>
          </a:p>
        </p:txBody>
      </p:sp>
      <p:grpSp>
        <p:nvGrpSpPr>
          <p:cNvPr id="278" name="Google Shape;278;p13"/>
          <p:cNvGrpSpPr/>
          <p:nvPr/>
        </p:nvGrpSpPr>
        <p:grpSpPr>
          <a:xfrm>
            <a:off x="2076809" y="8813618"/>
            <a:ext cx="6719267" cy="1246434"/>
            <a:chOff x="255011" y="3962314"/>
            <a:chExt cx="3945030" cy="830956"/>
          </a:xfrm>
        </p:grpSpPr>
        <p:sp>
          <p:nvSpPr>
            <p:cNvPr id="279" name="Google Shape;279;p13"/>
            <p:cNvSpPr/>
            <p:nvPr/>
          </p:nvSpPr>
          <p:spPr>
            <a:xfrm>
              <a:off x="255011" y="3985419"/>
              <a:ext cx="300038" cy="300038"/>
            </a:xfrm>
            <a:prstGeom prst="rect">
              <a:avLst/>
            </a:prstGeom>
            <a:solidFill>
              <a:srgbClr val="F5F28B"/>
            </a:solidFill>
            <a:ln w="19050" cap="flat" cmpd="sng">
              <a:solidFill>
                <a:schemeClr val="dk1"/>
              </a:solidFill>
              <a:prstDash val="solid"/>
              <a:miter lim="800000"/>
              <a:headEnd type="none" w="sm" len="sm"/>
              <a:tailEnd type="none" w="sm" len="sm"/>
            </a:ln>
          </p:spPr>
          <p:txBody>
            <a:bodyPr spcFirstLastPara="1" wrap="square" lIns="137138" tIns="68550" rIns="137138" bIns="68550" anchor="ctr" anchorCtr="0">
              <a:noAutofit/>
            </a:bodyPr>
            <a:lstStyle/>
            <a:p>
              <a:pPr algn="ctr"/>
              <a:endParaRPr sz="2025">
                <a:solidFill>
                  <a:srgbClr val="FFFFFF"/>
                </a:solidFill>
              </a:endParaRPr>
            </a:p>
          </p:txBody>
        </p:sp>
        <p:sp>
          <p:nvSpPr>
            <p:cNvPr id="280" name="Google Shape;280;p13"/>
            <p:cNvSpPr/>
            <p:nvPr/>
          </p:nvSpPr>
          <p:spPr>
            <a:xfrm>
              <a:off x="555049" y="3962314"/>
              <a:ext cx="3644992" cy="830956"/>
            </a:xfrm>
            <a:prstGeom prst="rect">
              <a:avLst/>
            </a:prstGeom>
            <a:noFill/>
            <a:ln>
              <a:noFill/>
            </a:ln>
          </p:spPr>
          <p:txBody>
            <a:bodyPr spcFirstLastPara="1" wrap="square" lIns="137138" tIns="68550" rIns="137138" bIns="68550" anchor="t" anchorCtr="0">
              <a:spAutoFit/>
            </a:bodyPr>
            <a:lstStyle/>
            <a:p>
              <a:r>
                <a:rPr lang="en-US" sz="3600" dirty="0"/>
                <a:t>Potential occurrence range</a:t>
              </a:r>
              <a:endParaRPr sz="2100" dirty="0"/>
            </a:p>
            <a:p>
              <a:r>
                <a:rPr lang="en-US" sz="3600" dirty="0"/>
                <a:t>(suitable to establishment)</a:t>
              </a:r>
              <a:endParaRPr sz="2100" dirty="0"/>
            </a:p>
          </p:txBody>
        </p:sp>
      </p:grpSp>
      <p:grpSp>
        <p:nvGrpSpPr>
          <p:cNvPr id="281" name="Google Shape;281;p13"/>
          <p:cNvGrpSpPr/>
          <p:nvPr/>
        </p:nvGrpSpPr>
        <p:grpSpPr>
          <a:xfrm>
            <a:off x="9144000" y="8813618"/>
            <a:ext cx="7952852" cy="1246434"/>
            <a:chOff x="255011" y="5899799"/>
            <a:chExt cx="4090851" cy="830956"/>
          </a:xfrm>
        </p:grpSpPr>
        <p:sp>
          <p:nvSpPr>
            <p:cNvPr id="282" name="Google Shape;282;p13"/>
            <p:cNvSpPr/>
            <p:nvPr/>
          </p:nvSpPr>
          <p:spPr>
            <a:xfrm>
              <a:off x="255011" y="5934842"/>
              <a:ext cx="300038" cy="300038"/>
            </a:xfrm>
            <a:prstGeom prst="rect">
              <a:avLst/>
            </a:prstGeom>
            <a:solidFill>
              <a:srgbClr val="C00000"/>
            </a:solidFill>
            <a:ln w="19050" cap="flat" cmpd="sng">
              <a:solidFill>
                <a:schemeClr val="dk1"/>
              </a:solidFill>
              <a:prstDash val="solid"/>
              <a:miter lim="800000"/>
              <a:headEnd type="none" w="sm" len="sm"/>
              <a:tailEnd type="none" w="sm" len="sm"/>
            </a:ln>
          </p:spPr>
          <p:txBody>
            <a:bodyPr spcFirstLastPara="1" wrap="square" lIns="137138" tIns="68550" rIns="137138" bIns="68550" anchor="ctr" anchorCtr="0">
              <a:noAutofit/>
            </a:bodyPr>
            <a:lstStyle/>
            <a:p>
              <a:pPr algn="ctr"/>
              <a:endParaRPr sz="2025">
                <a:solidFill>
                  <a:srgbClr val="FFFFFF"/>
                </a:solidFill>
              </a:endParaRPr>
            </a:p>
          </p:txBody>
        </p:sp>
        <p:sp>
          <p:nvSpPr>
            <p:cNvPr id="283" name="Google Shape;283;p13"/>
            <p:cNvSpPr/>
            <p:nvPr/>
          </p:nvSpPr>
          <p:spPr>
            <a:xfrm>
              <a:off x="580802" y="5899799"/>
              <a:ext cx="3765060" cy="830956"/>
            </a:xfrm>
            <a:prstGeom prst="rect">
              <a:avLst/>
            </a:prstGeom>
            <a:noFill/>
            <a:ln>
              <a:noFill/>
            </a:ln>
          </p:spPr>
          <p:txBody>
            <a:bodyPr spcFirstLastPara="1" wrap="square" lIns="137138" tIns="68550" rIns="137138" bIns="68550" anchor="t" anchorCtr="0">
              <a:spAutoFit/>
            </a:bodyPr>
            <a:lstStyle/>
            <a:p>
              <a:r>
                <a:rPr lang="en-US" sz="3600" dirty="0"/>
                <a:t>Potential abundance range</a:t>
              </a:r>
              <a:endParaRPr sz="2100" dirty="0"/>
            </a:p>
            <a:p>
              <a:r>
                <a:rPr lang="en-US" sz="3600" dirty="0"/>
                <a:t>(high abundance likely)</a:t>
              </a:r>
              <a:endParaRPr sz="2100" dirty="0"/>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Google Shape;275;p23">
            <a:extLst>
              <a:ext uri="{FF2B5EF4-FFF2-40B4-BE49-F238E27FC236}">
                <a16:creationId xmlns:a16="http://schemas.microsoft.com/office/drawing/2014/main" id="{F3489D60-5E40-42C0-B69B-4D762E85B855}"/>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92" name="Google Shape;292;p14"/>
          <p:cNvSpPr txBox="1"/>
          <p:nvPr/>
        </p:nvSpPr>
        <p:spPr>
          <a:xfrm>
            <a:off x="14882270" y="9724282"/>
            <a:ext cx="3284651" cy="553937"/>
          </a:xfrm>
          <a:prstGeom prst="rect">
            <a:avLst/>
          </a:prstGeom>
          <a:noFill/>
          <a:ln>
            <a:noFill/>
          </a:ln>
        </p:spPr>
        <p:txBody>
          <a:bodyPr spcFirstLastPara="1" wrap="square" lIns="137138" tIns="68550" rIns="137138" bIns="68550" anchor="t" anchorCtr="0">
            <a:spAutoFit/>
          </a:bodyPr>
          <a:lstStyle/>
          <a:p>
            <a:r>
              <a:rPr lang="en-US" sz="2700">
                <a:solidFill>
                  <a:schemeClr val="dk1"/>
                </a:solidFill>
                <a:latin typeface="Calibri"/>
                <a:ea typeface="Calibri"/>
                <a:cs typeface="Calibri"/>
                <a:sym typeface="Calibri"/>
              </a:rPr>
              <a:t>Allen &amp; Bradley 2016</a:t>
            </a:r>
            <a:endParaRPr sz="2700">
              <a:solidFill>
                <a:schemeClr val="dk1"/>
              </a:solidFill>
            </a:endParaRPr>
          </a:p>
        </p:txBody>
      </p:sp>
      <p:grpSp>
        <p:nvGrpSpPr>
          <p:cNvPr id="293" name="Google Shape;293;p14"/>
          <p:cNvGrpSpPr/>
          <p:nvPr/>
        </p:nvGrpSpPr>
        <p:grpSpPr>
          <a:xfrm>
            <a:off x="3027681" y="1727200"/>
            <a:ext cx="10641476" cy="7997081"/>
            <a:chOff x="1676400" y="1524000"/>
            <a:chExt cx="5943600" cy="4545774"/>
          </a:xfrm>
        </p:grpSpPr>
        <p:pic>
          <p:nvPicPr>
            <p:cNvPr id="294" name="Google Shape;294;p14"/>
            <p:cNvPicPr preferRelativeResize="0"/>
            <p:nvPr/>
          </p:nvPicPr>
          <p:blipFill rotWithShape="1">
            <a:blip r:embed="rId4">
              <a:alphaModFix/>
            </a:blip>
            <a:srcRect b="20000"/>
            <a:stretch/>
          </p:blipFill>
          <p:spPr>
            <a:xfrm>
              <a:off x="1676400" y="1524000"/>
              <a:ext cx="5943600" cy="4545774"/>
            </a:xfrm>
            <a:prstGeom prst="rect">
              <a:avLst/>
            </a:prstGeom>
            <a:noFill/>
            <a:ln>
              <a:noFill/>
            </a:ln>
          </p:spPr>
        </p:pic>
        <p:sp>
          <p:nvSpPr>
            <p:cNvPr id="295" name="Google Shape;295;p14"/>
            <p:cNvSpPr/>
            <p:nvPr/>
          </p:nvSpPr>
          <p:spPr>
            <a:xfrm>
              <a:off x="6934200" y="5257800"/>
              <a:ext cx="381000" cy="7620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37138" tIns="68550" rIns="137138" bIns="68550" anchor="ctr" anchorCtr="0">
              <a:noAutofit/>
            </a:bodyPr>
            <a:lstStyle/>
            <a:p>
              <a:pPr algn="ctr"/>
              <a:endParaRPr sz="2700">
                <a:solidFill>
                  <a:schemeClr val="lt1"/>
                </a:solidFill>
                <a:latin typeface="Calibri"/>
                <a:ea typeface="Calibri"/>
                <a:cs typeface="Calibri"/>
                <a:sym typeface="Calibri"/>
              </a:endParaRPr>
            </a:p>
          </p:txBody>
        </p:sp>
      </p:grpSp>
      <p:sp>
        <p:nvSpPr>
          <p:cNvPr id="296" name="Google Shape;296;p14"/>
          <p:cNvSpPr txBox="1">
            <a:spLocks noGrp="1"/>
          </p:cNvSpPr>
          <p:nvPr>
            <p:ph type="title"/>
          </p:nvPr>
        </p:nvSpPr>
        <p:spPr>
          <a:xfrm>
            <a:off x="-833120" y="285750"/>
            <a:ext cx="18288000" cy="1714500"/>
          </a:xfrm>
          <a:prstGeom prst="rect">
            <a:avLst/>
          </a:prstGeom>
          <a:noFill/>
          <a:ln>
            <a:noFill/>
          </a:ln>
        </p:spPr>
        <p:txBody>
          <a:bodyPr spcFirstLastPara="1" wrap="square" lIns="137138" tIns="68550" rIns="137138" bIns="68550" anchor="ctr" anchorCtr="0">
            <a:normAutofit/>
          </a:bodyPr>
          <a:lstStyle/>
          <a:p>
            <a:pPr>
              <a:lnSpc>
                <a:spcPct val="90000"/>
              </a:lnSpc>
              <a:buSzPct val="100000"/>
            </a:pPr>
            <a:r>
              <a:rPr lang="en-US" dirty="0">
                <a:latin typeface="DM Sans" pitchFamily="2" charset="77"/>
              </a:rPr>
              <a:t>Modeled establishment ranges for </a:t>
            </a:r>
            <a:br>
              <a:rPr lang="en-US" dirty="0">
                <a:latin typeface="DM Sans" pitchFamily="2" charset="77"/>
              </a:rPr>
            </a:br>
            <a:r>
              <a:rPr lang="en-US" dirty="0">
                <a:latin typeface="DM Sans" pitchFamily="2" charset="77"/>
              </a:rPr>
              <a:t>~900 terrestrial invasive plants</a:t>
            </a:r>
            <a:endParaRPr dirty="0">
              <a:latin typeface="DM Sans" pitchFamily="2" charset="77"/>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2" name="Google Shape;275;p23">
            <a:extLst>
              <a:ext uri="{FF2B5EF4-FFF2-40B4-BE49-F238E27FC236}">
                <a16:creationId xmlns:a16="http://schemas.microsoft.com/office/drawing/2014/main" id="{39E75872-34B6-3342-E9B5-4DFFF50DA1E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305" name="Google Shape;305;p15"/>
          <p:cNvPicPr preferRelativeResize="0"/>
          <p:nvPr/>
        </p:nvPicPr>
        <p:blipFill rotWithShape="1">
          <a:blip r:embed="rId4">
            <a:alphaModFix/>
          </a:blip>
          <a:srcRect/>
          <a:stretch/>
        </p:blipFill>
        <p:spPr>
          <a:xfrm>
            <a:off x="8310880" y="2145900"/>
            <a:ext cx="6393440" cy="7855349"/>
          </a:xfrm>
          <a:prstGeom prst="rect">
            <a:avLst/>
          </a:prstGeom>
          <a:noFill/>
          <a:ln>
            <a:noFill/>
          </a:ln>
        </p:spPr>
      </p:pic>
      <p:sp>
        <p:nvSpPr>
          <p:cNvPr id="306" name="Google Shape;306;p15"/>
          <p:cNvSpPr txBox="1"/>
          <p:nvPr/>
        </p:nvSpPr>
        <p:spPr>
          <a:xfrm>
            <a:off x="271463" y="285750"/>
            <a:ext cx="17130714" cy="1714500"/>
          </a:xfrm>
          <a:prstGeom prst="rect">
            <a:avLst/>
          </a:prstGeom>
          <a:noFill/>
          <a:ln>
            <a:noFill/>
          </a:ln>
        </p:spPr>
        <p:txBody>
          <a:bodyPr spcFirstLastPara="1" wrap="square" lIns="137138" tIns="68550" rIns="137138" bIns="68550" anchor="ctr" anchorCtr="0">
            <a:noAutofit/>
          </a:bodyPr>
          <a:lstStyle/>
          <a:p>
            <a:pPr algn="ctr">
              <a:lnSpc>
                <a:spcPct val="90000"/>
              </a:lnSpc>
              <a:buClr>
                <a:schemeClr val="dk1"/>
              </a:buClr>
              <a:buSzPts val="4000"/>
            </a:pPr>
            <a:r>
              <a:rPr lang="en-US" sz="6000" dirty="0">
                <a:solidFill>
                  <a:schemeClr val="dk1"/>
                </a:solidFill>
                <a:latin typeface="DM Sans" pitchFamily="2" charset="77"/>
                <a:ea typeface="Play"/>
                <a:cs typeface="Play"/>
                <a:sym typeface="Play"/>
              </a:rPr>
              <a:t>And abundance ranges for </a:t>
            </a:r>
            <a:br>
              <a:rPr lang="en-US" sz="6000" dirty="0">
                <a:solidFill>
                  <a:schemeClr val="dk1"/>
                </a:solidFill>
                <a:latin typeface="DM Sans" pitchFamily="2" charset="77"/>
                <a:ea typeface="Play"/>
                <a:cs typeface="Play"/>
                <a:sym typeface="Play"/>
              </a:rPr>
            </a:br>
            <a:r>
              <a:rPr lang="en-US" sz="6000" dirty="0">
                <a:solidFill>
                  <a:schemeClr val="dk1"/>
                </a:solidFill>
                <a:latin typeface="DM Sans" pitchFamily="2" charset="77"/>
                <a:ea typeface="Play"/>
                <a:cs typeface="Play"/>
                <a:sym typeface="Play"/>
              </a:rPr>
              <a:t>144 terrestrial invasive plants</a:t>
            </a:r>
            <a:endParaRPr sz="2100" dirty="0">
              <a:latin typeface="DM Sans" pitchFamily="2" charset="77"/>
            </a:endParaRPr>
          </a:p>
        </p:txBody>
      </p:sp>
      <p:sp>
        <p:nvSpPr>
          <p:cNvPr id="307" name="Google Shape;307;p15"/>
          <p:cNvSpPr txBox="1"/>
          <p:nvPr/>
        </p:nvSpPr>
        <p:spPr>
          <a:xfrm>
            <a:off x="14704319" y="9724252"/>
            <a:ext cx="3583682" cy="553937"/>
          </a:xfrm>
          <a:prstGeom prst="rect">
            <a:avLst/>
          </a:prstGeom>
          <a:noFill/>
          <a:ln>
            <a:noFill/>
          </a:ln>
        </p:spPr>
        <p:txBody>
          <a:bodyPr spcFirstLastPara="1" wrap="square" lIns="137138" tIns="68550" rIns="137138" bIns="68550" anchor="t" anchorCtr="0">
            <a:spAutoFit/>
          </a:bodyPr>
          <a:lstStyle/>
          <a:p>
            <a:r>
              <a:rPr lang="en-US" sz="2700" dirty="0">
                <a:solidFill>
                  <a:schemeClr val="dk1"/>
                </a:solidFill>
              </a:rPr>
              <a:t>Evans et al. 2024</a:t>
            </a:r>
            <a:endParaRPr sz="2100" dirty="0"/>
          </a:p>
        </p:txBody>
      </p:sp>
      <p:pic>
        <p:nvPicPr>
          <p:cNvPr id="308" name="Google Shape;308;p15"/>
          <p:cNvPicPr preferRelativeResize="0"/>
          <p:nvPr/>
        </p:nvPicPr>
        <p:blipFill rotWithShape="1">
          <a:blip r:embed="rId5">
            <a:alphaModFix/>
          </a:blip>
          <a:srcRect/>
          <a:stretch/>
        </p:blipFill>
        <p:spPr>
          <a:xfrm>
            <a:off x="2948998" y="6796014"/>
            <a:ext cx="5361881" cy="26172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4372D4D9-06A2-49E9-9D90-39F6B57C57B6}"/>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E41A005B-EC3E-2911-89B1-D41CBAA3392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Google Shape;177;p7">
            <a:extLst>
              <a:ext uri="{FF2B5EF4-FFF2-40B4-BE49-F238E27FC236}">
                <a16:creationId xmlns:a16="http://schemas.microsoft.com/office/drawing/2014/main" id="{9A0803C0-C73D-0874-B39F-BD3C34C6D91D}"/>
              </a:ext>
            </a:extLst>
          </p:cNvPr>
          <p:cNvSpPr txBox="1"/>
          <p:nvPr/>
        </p:nvSpPr>
        <p:spPr>
          <a:xfrm>
            <a:off x="12949255" y="3007674"/>
            <a:ext cx="4629806" cy="23082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chemeClr val="dk1"/>
                </a:solidFill>
                <a:latin typeface="DM Sans" pitchFamily="2" charset="77"/>
                <a:sym typeface="Arial"/>
              </a:rPr>
              <a:t>Non-native species are shifting their ranges </a:t>
            </a:r>
            <a:r>
              <a:rPr lang="en-US" sz="3600" b="1" dirty="0">
                <a:solidFill>
                  <a:schemeClr val="dk1"/>
                </a:solidFill>
                <a:latin typeface="DM Sans" pitchFamily="2" charset="77"/>
                <a:sym typeface="Arial"/>
              </a:rPr>
              <a:t>100x faster </a:t>
            </a:r>
            <a:r>
              <a:rPr lang="en-US" sz="3600" dirty="0">
                <a:solidFill>
                  <a:schemeClr val="dk1"/>
                </a:solidFill>
                <a:latin typeface="DM Sans" pitchFamily="2" charset="77"/>
                <a:sym typeface="Arial"/>
              </a:rPr>
              <a:t>than native species</a:t>
            </a:r>
            <a:endParaRPr dirty="0">
              <a:latin typeface="DM Sans" pitchFamily="2" charset="77"/>
            </a:endParaRPr>
          </a:p>
        </p:txBody>
      </p:sp>
      <p:sp>
        <p:nvSpPr>
          <p:cNvPr id="12" name="Rectangle 11">
            <a:extLst>
              <a:ext uri="{FF2B5EF4-FFF2-40B4-BE49-F238E27FC236}">
                <a16:creationId xmlns:a16="http://schemas.microsoft.com/office/drawing/2014/main" id="{E5C9F5DA-C975-75AC-8B40-1E514EC5E24B}"/>
              </a:ext>
            </a:extLst>
          </p:cNvPr>
          <p:cNvSpPr/>
          <p:nvPr/>
        </p:nvSpPr>
        <p:spPr>
          <a:xfrm>
            <a:off x="223520" y="695436"/>
            <a:ext cx="11785600" cy="92410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oogle Shape;178;p7">
            <a:extLst>
              <a:ext uri="{FF2B5EF4-FFF2-40B4-BE49-F238E27FC236}">
                <a16:creationId xmlns:a16="http://schemas.microsoft.com/office/drawing/2014/main" id="{A79345D4-2AE8-6642-1A53-FD2142ADD0B4}"/>
              </a:ext>
            </a:extLst>
          </p:cNvPr>
          <p:cNvGrpSpPr/>
          <p:nvPr/>
        </p:nvGrpSpPr>
        <p:grpSpPr>
          <a:xfrm>
            <a:off x="489992" y="695436"/>
            <a:ext cx="11072088" cy="8976884"/>
            <a:chOff x="294757" y="1982497"/>
            <a:chExt cx="4961050" cy="4184965"/>
          </a:xfrm>
        </p:grpSpPr>
        <p:pic>
          <p:nvPicPr>
            <p:cNvPr id="4" name="Google Shape;179;p7">
              <a:extLst>
                <a:ext uri="{FF2B5EF4-FFF2-40B4-BE49-F238E27FC236}">
                  <a16:creationId xmlns:a16="http://schemas.microsoft.com/office/drawing/2014/main" id="{37F38807-00EF-91CB-AFA0-666B48FED9D2}"/>
                </a:ext>
              </a:extLst>
            </p:cNvPr>
            <p:cNvPicPr preferRelativeResize="0"/>
            <p:nvPr/>
          </p:nvPicPr>
          <p:blipFill rotWithShape="1">
            <a:blip r:embed="rId4">
              <a:alphaModFix/>
            </a:blip>
            <a:srcRect/>
            <a:stretch/>
          </p:blipFill>
          <p:spPr>
            <a:xfrm>
              <a:off x="294757" y="5855015"/>
              <a:ext cx="4961050" cy="312447"/>
            </a:xfrm>
            <a:prstGeom prst="rect">
              <a:avLst/>
            </a:prstGeom>
            <a:noFill/>
            <a:ln>
              <a:noFill/>
            </a:ln>
          </p:spPr>
        </p:pic>
        <p:grpSp>
          <p:nvGrpSpPr>
            <p:cNvPr id="5" name="Google Shape;180;p7">
              <a:extLst>
                <a:ext uri="{FF2B5EF4-FFF2-40B4-BE49-F238E27FC236}">
                  <a16:creationId xmlns:a16="http://schemas.microsoft.com/office/drawing/2014/main" id="{6DF92943-B6D0-88E5-5CEA-7D7F2F57B9C0}"/>
                </a:ext>
              </a:extLst>
            </p:cNvPr>
            <p:cNvGrpSpPr/>
            <p:nvPr/>
          </p:nvGrpSpPr>
          <p:grpSpPr>
            <a:xfrm>
              <a:off x="1113477" y="1982497"/>
              <a:ext cx="2903472" cy="3833926"/>
              <a:chOff x="1113477" y="1982497"/>
              <a:chExt cx="2903472" cy="3833926"/>
            </a:xfrm>
          </p:grpSpPr>
          <p:grpSp>
            <p:nvGrpSpPr>
              <p:cNvPr id="8" name="Google Shape;181;p7">
                <a:extLst>
                  <a:ext uri="{FF2B5EF4-FFF2-40B4-BE49-F238E27FC236}">
                    <a16:creationId xmlns:a16="http://schemas.microsoft.com/office/drawing/2014/main" id="{68F9902F-E520-D6D1-E334-98A723A3F296}"/>
                  </a:ext>
                </a:extLst>
              </p:cNvPr>
              <p:cNvGrpSpPr/>
              <p:nvPr/>
            </p:nvGrpSpPr>
            <p:grpSpPr>
              <a:xfrm>
                <a:off x="1113477" y="2119423"/>
                <a:ext cx="2903472" cy="3697000"/>
                <a:chOff x="5589226" y="1821040"/>
                <a:chExt cx="2903472" cy="3697000"/>
              </a:xfrm>
            </p:grpSpPr>
            <p:pic>
              <p:nvPicPr>
                <p:cNvPr id="10" name="Google Shape;182;p7">
                  <a:extLst>
                    <a:ext uri="{FF2B5EF4-FFF2-40B4-BE49-F238E27FC236}">
                      <a16:creationId xmlns:a16="http://schemas.microsoft.com/office/drawing/2014/main" id="{5B4385EA-E062-C07C-5E48-58CD4B60CCFC}"/>
                    </a:ext>
                  </a:extLst>
                </p:cNvPr>
                <p:cNvPicPr preferRelativeResize="0"/>
                <p:nvPr/>
              </p:nvPicPr>
              <p:blipFill rotWithShape="1">
                <a:blip r:embed="rId5">
                  <a:alphaModFix/>
                </a:blip>
                <a:srcRect/>
                <a:stretch/>
              </p:blipFill>
              <p:spPr>
                <a:xfrm>
                  <a:off x="5589226" y="1821040"/>
                  <a:ext cx="1013548" cy="3215919"/>
                </a:xfrm>
                <a:prstGeom prst="rect">
                  <a:avLst/>
                </a:prstGeom>
                <a:noFill/>
                <a:ln>
                  <a:noFill/>
                </a:ln>
              </p:spPr>
            </p:pic>
            <p:pic>
              <p:nvPicPr>
                <p:cNvPr id="11" name="Google Shape;183;p7">
                  <a:extLst>
                    <a:ext uri="{FF2B5EF4-FFF2-40B4-BE49-F238E27FC236}">
                      <a16:creationId xmlns:a16="http://schemas.microsoft.com/office/drawing/2014/main" id="{EA1D8398-5DF0-E518-CE2C-576959CD5C53}"/>
                    </a:ext>
                  </a:extLst>
                </p:cNvPr>
                <p:cNvPicPr preferRelativeResize="0"/>
                <p:nvPr/>
              </p:nvPicPr>
              <p:blipFill rotWithShape="1">
                <a:blip r:embed="rId6">
                  <a:alphaModFix/>
                </a:blip>
                <a:srcRect/>
                <a:stretch/>
              </p:blipFill>
              <p:spPr>
                <a:xfrm>
                  <a:off x="6602774" y="1898226"/>
                  <a:ext cx="1889924" cy="3619814"/>
                </a:xfrm>
                <a:prstGeom prst="rect">
                  <a:avLst/>
                </a:prstGeom>
                <a:noFill/>
                <a:ln>
                  <a:noFill/>
                </a:ln>
              </p:spPr>
            </p:pic>
          </p:grpSp>
          <p:sp>
            <p:nvSpPr>
              <p:cNvPr id="9" name="Google Shape;184;p7">
                <a:extLst>
                  <a:ext uri="{FF2B5EF4-FFF2-40B4-BE49-F238E27FC236}">
                    <a16:creationId xmlns:a16="http://schemas.microsoft.com/office/drawing/2014/main" id="{BC166420-3CB2-8EFB-E997-A81405121E5F}"/>
                  </a:ext>
                </a:extLst>
              </p:cNvPr>
              <p:cNvSpPr/>
              <p:nvPr/>
            </p:nvSpPr>
            <p:spPr>
              <a:xfrm>
                <a:off x="2040397" y="1982497"/>
                <a:ext cx="173255" cy="1948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17" name="Google Shape;177;p7">
            <a:extLst>
              <a:ext uri="{FF2B5EF4-FFF2-40B4-BE49-F238E27FC236}">
                <a16:creationId xmlns:a16="http://schemas.microsoft.com/office/drawing/2014/main" id="{F18507C3-CE9A-7A33-1BAD-D2B4E6061F09}"/>
              </a:ext>
            </a:extLst>
          </p:cNvPr>
          <p:cNvSpPr txBox="1"/>
          <p:nvPr/>
        </p:nvSpPr>
        <p:spPr>
          <a:xfrm>
            <a:off x="12949255" y="6015348"/>
            <a:ext cx="4629806"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dirty="0">
                <a:solidFill>
                  <a:schemeClr val="dk1"/>
                </a:solidFill>
                <a:latin typeface="DM Sans" pitchFamily="2" charset="77"/>
                <a:sym typeface="Arial"/>
              </a:rPr>
              <a:t>WHY?</a:t>
            </a:r>
            <a:endParaRPr dirty="0">
              <a:latin typeface="DM Sans" pitchFamily="2" charset="77"/>
            </a:endParaRPr>
          </a:p>
        </p:txBody>
      </p:sp>
    </p:spTree>
    <p:extLst>
      <p:ext uri="{BB962C8B-B14F-4D97-AF65-F5344CB8AC3E}">
        <p14:creationId xmlns:p14="http://schemas.microsoft.com/office/powerpoint/2010/main" val="258564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57B9D4DB-16F4-B557-FADA-59AA3A01649E}"/>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26EEB138-341F-E8CA-85CE-F8E4825B2D4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17" name="Google Shape;195;p8" descr="http://photos.jibble.org/Trees%20and%20Plants/Blowing%20Dandelions/dandelion_seeds_being_blown.jpg">
            <a:extLst>
              <a:ext uri="{FF2B5EF4-FFF2-40B4-BE49-F238E27FC236}">
                <a16:creationId xmlns:a16="http://schemas.microsoft.com/office/drawing/2014/main" id="{9EF8F40B-E4BB-06C1-113D-DE4B81CFAD2C}"/>
              </a:ext>
            </a:extLst>
          </p:cNvPr>
          <p:cNvPicPr preferRelativeResize="0"/>
          <p:nvPr/>
        </p:nvPicPr>
        <p:blipFill rotWithShape="1">
          <a:blip r:embed="rId4">
            <a:alphaModFix/>
          </a:blip>
          <a:srcRect b="7549"/>
          <a:stretch/>
        </p:blipFill>
        <p:spPr>
          <a:xfrm>
            <a:off x="1070003" y="1383909"/>
            <a:ext cx="5394960" cy="3759591"/>
          </a:xfrm>
          <a:prstGeom prst="rect">
            <a:avLst/>
          </a:prstGeom>
          <a:noFill/>
          <a:ln>
            <a:noFill/>
          </a:ln>
        </p:spPr>
      </p:pic>
      <p:pic>
        <p:nvPicPr>
          <p:cNvPr id="19" name="Google Shape;197;p8" descr="http://ichef.bbci.co.uk/naturelibrary/images/ic/credit/640x395/s/se/seed_dispersal/seed_dispersal_1.jpg">
            <a:extLst>
              <a:ext uri="{FF2B5EF4-FFF2-40B4-BE49-F238E27FC236}">
                <a16:creationId xmlns:a16="http://schemas.microsoft.com/office/drawing/2014/main" id="{05AAFDF1-CFAC-7E36-BA4D-6F7AF0A8C0AC}"/>
              </a:ext>
            </a:extLst>
          </p:cNvPr>
          <p:cNvPicPr preferRelativeResize="0"/>
          <p:nvPr/>
        </p:nvPicPr>
        <p:blipFill rotWithShape="1">
          <a:blip r:embed="rId5">
            <a:alphaModFix/>
          </a:blip>
          <a:srcRect/>
          <a:stretch/>
        </p:blipFill>
        <p:spPr>
          <a:xfrm>
            <a:off x="662496" y="6261250"/>
            <a:ext cx="5802467" cy="3599735"/>
          </a:xfrm>
          <a:prstGeom prst="rect">
            <a:avLst/>
          </a:prstGeom>
          <a:noFill/>
          <a:ln>
            <a:noFill/>
          </a:ln>
        </p:spPr>
      </p:pic>
    </p:spTree>
    <p:extLst>
      <p:ext uri="{BB962C8B-B14F-4D97-AF65-F5344CB8AC3E}">
        <p14:creationId xmlns:p14="http://schemas.microsoft.com/office/powerpoint/2010/main" val="1410451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961197A2-4784-D4BB-8388-ECCD3789F41D}"/>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9D359956-7513-B0CD-5B7A-933D295F35AE}"/>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17" name="Google Shape;195;p8" descr="http://photos.jibble.org/Trees%20and%20Plants/Blowing%20Dandelions/dandelion_seeds_being_blown.jpg">
            <a:extLst>
              <a:ext uri="{FF2B5EF4-FFF2-40B4-BE49-F238E27FC236}">
                <a16:creationId xmlns:a16="http://schemas.microsoft.com/office/drawing/2014/main" id="{27F51BBC-A358-8563-CD31-3C1E4ED81940}"/>
              </a:ext>
            </a:extLst>
          </p:cNvPr>
          <p:cNvPicPr preferRelativeResize="0"/>
          <p:nvPr/>
        </p:nvPicPr>
        <p:blipFill rotWithShape="1">
          <a:blip r:embed="rId4">
            <a:alphaModFix/>
          </a:blip>
          <a:srcRect b="7549"/>
          <a:stretch/>
        </p:blipFill>
        <p:spPr>
          <a:xfrm>
            <a:off x="1070003" y="1383909"/>
            <a:ext cx="5394960" cy="3759591"/>
          </a:xfrm>
          <a:prstGeom prst="rect">
            <a:avLst/>
          </a:prstGeom>
          <a:noFill/>
          <a:ln>
            <a:noFill/>
          </a:ln>
        </p:spPr>
      </p:pic>
      <p:pic>
        <p:nvPicPr>
          <p:cNvPr id="19" name="Google Shape;197;p8" descr="http://ichef.bbci.co.uk/naturelibrary/images/ic/credit/640x395/s/se/seed_dispersal/seed_dispersal_1.jpg">
            <a:extLst>
              <a:ext uri="{FF2B5EF4-FFF2-40B4-BE49-F238E27FC236}">
                <a16:creationId xmlns:a16="http://schemas.microsoft.com/office/drawing/2014/main" id="{EC78E05D-B091-4072-8C56-92B4A74E5E16}"/>
              </a:ext>
            </a:extLst>
          </p:cNvPr>
          <p:cNvPicPr preferRelativeResize="0"/>
          <p:nvPr/>
        </p:nvPicPr>
        <p:blipFill rotWithShape="1">
          <a:blip r:embed="rId5">
            <a:alphaModFix/>
          </a:blip>
          <a:srcRect/>
          <a:stretch/>
        </p:blipFill>
        <p:spPr>
          <a:xfrm>
            <a:off x="662496" y="6261250"/>
            <a:ext cx="5802467" cy="3599735"/>
          </a:xfrm>
          <a:prstGeom prst="rect">
            <a:avLst/>
          </a:prstGeom>
          <a:noFill/>
          <a:ln>
            <a:noFill/>
          </a:ln>
        </p:spPr>
      </p:pic>
      <p:pic>
        <p:nvPicPr>
          <p:cNvPr id="21" name="Google Shape;199;p8" descr="http://www.bamboogarden.com/F.-rufa-10-gallon.jpg">
            <a:extLst>
              <a:ext uri="{FF2B5EF4-FFF2-40B4-BE49-F238E27FC236}">
                <a16:creationId xmlns:a16="http://schemas.microsoft.com/office/drawing/2014/main" id="{74567F8F-19AD-F797-68FA-F716FC660C5D}"/>
              </a:ext>
            </a:extLst>
          </p:cNvPr>
          <p:cNvPicPr preferRelativeResize="0"/>
          <p:nvPr/>
        </p:nvPicPr>
        <p:blipFill rotWithShape="1">
          <a:blip r:embed="rId6">
            <a:alphaModFix/>
          </a:blip>
          <a:srcRect t="10651" b="8284"/>
          <a:stretch/>
        </p:blipFill>
        <p:spPr>
          <a:xfrm>
            <a:off x="7127459" y="1622669"/>
            <a:ext cx="10090538" cy="7041661"/>
          </a:xfrm>
          <a:prstGeom prst="rect">
            <a:avLst/>
          </a:prstGeom>
          <a:noFill/>
          <a:ln>
            <a:noFill/>
          </a:ln>
        </p:spPr>
      </p:pic>
    </p:spTree>
    <p:extLst>
      <p:ext uri="{BB962C8B-B14F-4D97-AF65-F5344CB8AC3E}">
        <p14:creationId xmlns:p14="http://schemas.microsoft.com/office/powerpoint/2010/main" val="337699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5C873871-0B17-18AC-0946-8FBDA6918EE6}"/>
            </a:ext>
          </a:extLst>
        </p:cNvPr>
        <p:cNvGrpSpPr/>
        <p:nvPr/>
      </p:nvGrpSpPr>
      <p:grpSpPr>
        <a:xfrm>
          <a:off x="0" y="0"/>
          <a:ext cx="0" cy="0"/>
          <a:chOff x="0" y="0"/>
          <a:chExt cx="0" cy="0"/>
        </a:xfrm>
      </p:grpSpPr>
      <p:sp>
        <p:nvSpPr>
          <p:cNvPr id="126" name="Google Shape;126;p15">
            <a:extLst>
              <a:ext uri="{FF2B5EF4-FFF2-40B4-BE49-F238E27FC236}">
                <a16:creationId xmlns:a16="http://schemas.microsoft.com/office/drawing/2014/main" id="{1E79986F-2E2E-0264-B938-2514CCF29EF7}"/>
              </a:ext>
            </a:extLst>
          </p:cNvPr>
          <p:cNvSpPr/>
          <p:nvPr/>
        </p:nvSpPr>
        <p:spPr>
          <a:xfrm>
            <a:off x="0" y="39402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dirty="0"/>
          </a:p>
        </p:txBody>
      </p:sp>
      <p:cxnSp>
        <p:nvCxnSpPr>
          <p:cNvPr id="130" name="Google Shape;130;p15">
            <a:extLst>
              <a:ext uri="{FF2B5EF4-FFF2-40B4-BE49-F238E27FC236}">
                <a16:creationId xmlns:a16="http://schemas.microsoft.com/office/drawing/2014/main" id="{58D61625-5098-395B-AD26-B8A13CD89402}"/>
              </a:ext>
            </a:extLst>
          </p:cNvPr>
          <p:cNvCxnSpPr/>
          <p:nvPr/>
        </p:nvCxnSpPr>
        <p:spPr>
          <a:xfrm rot="10800000">
            <a:off x="-15150" y="2501265"/>
            <a:ext cx="9178200" cy="0"/>
          </a:xfrm>
          <a:prstGeom prst="straightConnector1">
            <a:avLst/>
          </a:prstGeom>
          <a:noFill/>
          <a:ln w="19050" cap="flat" cmpd="sng">
            <a:solidFill>
              <a:srgbClr val="000000"/>
            </a:solidFill>
            <a:prstDash val="solid"/>
            <a:round/>
            <a:headEnd type="none" w="sm" len="sm"/>
            <a:tailEnd type="none" w="sm" len="sm"/>
          </a:ln>
        </p:spPr>
      </p:cxnSp>
      <p:sp>
        <p:nvSpPr>
          <p:cNvPr id="131" name="Google Shape;131;p15">
            <a:extLst>
              <a:ext uri="{FF2B5EF4-FFF2-40B4-BE49-F238E27FC236}">
                <a16:creationId xmlns:a16="http://schemas.microsoft.com/office/drawing/2014/main" id="{72DDAE9F-0BEA-99EF-AD34-686A62DB3AD8}"/>
              </a:ext>
            </a:extLst>
          </p:cNvPr>
          <p:cNvSpPr txBox="1"/>
          <p:nvPr/>
        </p:nvSpPr>
        <p:spPr>
          <a:xfrm>
            <a:off x="1028700" y="272478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1</a:t>
            </a:r>
            <a:endParaRPr/>
          </a:p>
        </p:txBody>
      </p:sp>
      <p:sp>
        <p:nvSpPr>
          <p:cNvPr id="132" name="Google Shape;132;p15">
            <a:extLst>
              <a:ext uri="{FF2B5EF4-FFF2-40B4-BE49-F238E27FC236}">
                <a16:creationId xmlns:a16="http://schemas.microsoft.com/office/drawing/2014/main" id="{93AB46F0-8668-6BB5-406E-2B70022E9DD1}"/>
              </a:ext>
            </a:extLst>
          </p:cNvPr>
          <p:cNvSpPr txBox="1"/>
          <p:nvPr/>
        </p:nvSpPr>
        <p:spPr>
          <a:xfrm>
            <a:off x="1028700" y="4464054"/>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2</a:t>
            </a:r>
            <a:endParaRPr/>
          </a:p>
        </p:txBody>
      </p:sp>
      <p:sp>
        <p:nvSpPr>
          <p:cNvPr id="133" name="Google Shape;133;p15">
            <a:extLst>
              <a:ext uri="{FF2B5EF4-FFF2-40B4-BE49-F238E27FC236}">
                <a16:creationId xmlns:a16="http://schemas.microsoft.com/office/drawing/2014/main" id="{C874FE31-BDD5-7033-81F9-22F58AAE3299}"/>
              </a:ext>
            </a:extLst>
          </p:cNvPr>
          <p:cNvSpPr txBox="1"/>
          <p:nvPr/>
        </p:nvSpPr>
        <p:spPr>
          <a:xfrm>
            <a:off x="1028700" y="620331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3</a:t>
            </a:r>
            <a:endParaRPr/>
          </a:p>
        </p:txBody>
      </p:sp>
      <p:sp>
        <p:nvSpPr>
          <p:cNvPr id="134" name="Google Shape;134;p15">
            <a:extLst>
              <a:ext uri="{FF2B5EF4-FFF2-40B4-BE49-F238E27FC236}">
                <a16:creationId xmlns:a16="http://schemas.microsoft.com/office/drawing/2014/main" id="{ECB74FE3-9396-0389-05DC-D65C5BF65508}"/>
              </a:ext>
            </a:extLst>
          </p:cNvPr>
          <p:cNvSpPr txBox="1"/>
          <p:nvPr/>
        </p:nvSpPr>
        <p:spPr>
          <a:xfrm>
            <a:off x="1989600" y="2923232"/>
            <a:ext cx="6111543"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000000"/>
                </a:solidFill>
                <a:latin typeface="DM Sans"/>
                <a:ea typeface="DM Sans"/>
                <a:cs typeface="DM Sans"/>
                <a:sym typeface="DM Sans"/>
              </a:rPr>
              <a:t>Regional cases studies for global challenges</a:t>
            </a:r>
            <a:endParaRPr dirty="0"/>
          </a:p>
        </p:txBody>
      </p:sp>
      <p:cxnSp>
        <p:nvCxnSpPr>
          <p:cNvPr id="137" name="Google Shape;137;p15">
            <a:extLst>
              <a:ext uri="{FF2B5EF4-FFF2-40B4-BE49-F238E27FC236}">
                <a16:creationId xmlns:a16="http://schemas.microsoft.com/office/drawing/2014/main" id="{86B7565C-7F17-5388-A71D-AA21780550CF}"/>
              </a:ext>
            </a:extLst>
          </p:cNvPr>
          <p:cNvCxnSpPr/>
          <p:nvPr/>
        </p:nvCxnSpPr>
        <p:spPr>
          <a:xfrm rot="10800000">
            <a:off x="-15150" y="423990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8" name="Google Shape;138;p15">
            <a:extLst>
              <a:ext uri="{FF2B5EF4-FFF2-40B4-BE49-F238E27FC236}">
                <a16:creationId xmlns:a16="http://schemas.microsoft.com/office/drawing/2014/main" id="{FD34F1A8-0C6E-0048-43B6-4702FB088029}"/>
              </a:ext>
            </a:extLst>
          </p:cNvPr>
          <p:cNvCxnSpPr/>
          <p:nvPr/>
        </p:nvCxnSpPr>
        <p:spPr>
          <a:xfrm rot="10800000">
            <a:off x="-15150" y="5960119"/>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9" name="Google Shape;139;p15">
            <a:extLst>
              <a:ext uri="{FF2B5EF4-FFF2-40B4-BE49-F238E27FC236}">
                <a16:creationId xmlns:a16="http://schemas.microsoft.com/office/drawing/2014/main" id="{0A57B463-B9C5-CAD5-C831-E35D29224014}"/>
              </a:ext>
            </a:extLst>
          </p:cNvPr>
          <p:cNvCxnSpPr/>
          <p:nvPr/>
        </p:nvCxnSpPr>
        <p:spPr>
          <a:xfrm rot="10800000">
            <a:off x="-15150" y="769938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40" name="Google Shape;140;p15">
            <a:extLst>
              <a:ext uri="{FF2B5EF4-FFF2-40B4-BE49-F238E27FC236}">
                <a16:creationId xmlns:a16="http://schemas.microsoft.com/office/drawing/2014/main" id="{61F6B422-923D-1CAE-9BFE-86B16321AA28}"/>
              </a:ext>
            </a:extLst>
          </p:cNvPr>
          <p:cNvCxnSpPr/>
          <p:nvPr/>
        </p:nvCxnSpPr>
        <p:spPr>
          <a:xfrm rot="10800000">
            <a:off x="9153525" y="-45048"/>
            <a:ext cx="0" cy="10377096"/>
          </a:xfrm>
          <a:prstGeom prst="straightConnector1">
            <a:avLst/>
          </a:prstGeom>
          <a:noFill/>
          <a:ln w="19050" cap="flat" cmpd="sng">
            <a:solidFill>
              <a:srgbClr val="000000"/>
            </a:solidFill>
            <a:prstDash val="solid"/>
            <a:round/>
            <a:headEnd type="none" w="sm" len="sm"/>
            <a:tailEnd type="none" w="sm" len="sm"/>
          </a:ln>
        </p:spPr>
      </p:cxnSp>
      <p:pic>
        <p:nvPicPr>
          <p:cNvPr id="3" name="Google Shape;89;p1" descr="A reflection of trees and grass&#10;&#10;Description automatically generated">
            <a:extLst>
              <a:ext uri="{FF2B5EF4-FFF2-40B4-BE49-F238E27FC236}">
                <a16:creationId xmlns:a16="http://schemas.microsoft.com/office/drawing/2014/main" id="{4E0A4B1C-BEDE-682E-5398-D17DCF501077}"/>
              </a:ext>
            </a:extLst>
          </p:cNvPr>
          <p:cNvPicPr preferRelativeResize="0"/>
          <p:nvPr/>
        </p:nvPicPr>
        <p:blipFill rotWithShape="1">
          <a:blip r:embed="rId4">
            <a:alphaModFix/>
          </a:blip>
          <a:srcRect l="24327" t="-2093" b="893"/>
          <a:stretch>
            <a:fillRect/>
          </a:stretch>
        </p:blipFill>
        <p:spPr>
          <a:xfrm rot="10800000">
            <a:off x="9208888" y="394025"/>
            <a:ext cx="9225949" cy="10287001"/>
          </a:xfrm>
          <a:prstGeom prst="rect">
            <a:avLst/>
          </a:prstGeom>
          <a:noFill/>
          <a:ln>
            <a:noFill/>
          </a:ln>
        </p:spPr>
      </p:pic>
      <p:pic>
        <p:nvPicPr>
          <p:cNvPr id="4" name="Google Shape;89;p1" descr="A reflection of trees and grass&#10;&#10;Description automatically generated">
            <a:extLst>
              <a:ext uri="{FF2B5EF4-FFF2-40B4-BE49-F238E27FC236}">
                <a16:creationId xmlns:a16="http://schemas.microsoft.com/office/drawing/2014/main" id="{C3699596-E33D-1E74-B148-D7464CF198D4}"/>
              </a:ext>
            </a:extLst>
          </p:cNvPr>
          <p:cNvPicPr preferRelativeResize="0"/>
          <p:nvPr/>
        </p:nvPicPr>
        <p:blipFill rotWithShape="1">
          <a:blip r:embed="rId4">
            <a:alphaModFix/>
          </a:blip>
          <a:srcRect l="23885" t="22496" r="442" b="47268"/>
          <a:stretch>
            <a:fillRect/>
          </a:stretch>
        </p:blipFill>
        <p:spPr>
          <a:xfrm rot="10800000">
            <a:off x="177033" y="7710530"/>
            <a:ext cx="8948809" cy="2764701"/>
          </a:xfrm>
          <a:prstGeom prst="rect">
            <a:avLst/>
          </a:prstGeom>
          <a:noFill/>
          <a:ln>
            <a:noFill/>
          </a:ln>
        </p:spPr>
      </p:pic>
    </p:spTree>
    <p:extLst>
      <p:ext uri="{BB962C8B-B14F-4D97-AF65-F5344CB8AC3E}">
        <p14:creationId xmlns:p14="http://schemas.microsoft.com/office/powerpoint/2010/main" val="1850785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2" name="Google Shape;275;p23">
            <a:extLst>
              <a:ext uri="{FF2B5EF4-FFF2-40B4-BE49-F238E27FC236}">
                <a16:creationId xmlns:a16="http://schemas.microsoft.com/office/drawing/2014/main" id="{625298AF-BA30-EF39-355F-122B5825CAB2}"/>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r>
              <a:rPr lang="en-US" dirty="0" err="1"/>
              <a:t>xs</a:t>
            </a:r>
            <a:endParaRPr lang="en-US" dirty="0"/>
          </a:p>
        </p:txBody>
      </p:sp>
      <p:sp>
        <p:nvSpPr>
          <p:cNvPr id="328" name="Google Shape;328;p17"/>
          <p:cNvSpPr txBox="1">
            <a:spLocks noGrp="1"/>
          </p:cNvSpPr>
          <p:nvPr>
            <p:ph type="title"/>
          </p:nvPr>
        </p:nvSpPr>
        <p:spPr>
          <a:xfrm>
            <a:off x="1092771" y="191534"/>
            <a:ext cx="16067400" cy="1925400"/>
          </a:xfrm>
          <a:prstGeom prst="rect">
            <a:avLst/>
          </a:prstGeom>
          <a:solidFill>
            <a:schemeClr val="lt1"/>
          </a:solidFill>
          <a:ln>
            <a:solidFill>
              <a:schemeClr val="tx1"/>
            </a:solidFill>
          </a:ln>
        </p:spPr>
        <p:txBody>
          <a:bodyPr spcFirstLastPara="1" wrap="square" lIns="182850" tIns="182850" rIns="182850" bIns="182850" anchor="t" anchorCtr="0">
            <a:noAutofit/>
          </a:bodyPr>
          <a:lstStyle/>
          <a:p>
            <a:pPr>
              <a:lnSpc>
                <a:spcPct val="90000"/>
              </a:lnSpc>
            </a:pPr>
            <a:r>
              <a:rPr lang="en-US" sz="6000" dirty="0">
                <a:highlight>
                  <a:schemeClr val="lt1"/>
                </a:highlight>
                <a:latin typeface="DM Sans" pitchFamily="2" charset="77"/>
                <a:ea typeface="Play"/>
                <a:cs typeface="Play"/>
                <a:sym typeface="Play"/>
              </a:rPr>
              <a:t>Ornamental sales are the primary pathway for invasive plant introduction</a:t>
            </a:r>
            <a:endParaRPr sz="6000" dirty="0">
              <a:highlight>
                <a:schemeClr val="lt1"/>
              </a:highlight>
              <a:latin typeface="DM Sans" pitchFamily="2" charset="77"/>
              <a:ea typeface="Play"/>
              <a:cs typeface="Play"/>
              <a:sym typeface="Play"/>
            </a:endParaRPr>
          </a:p>
        </p:txBody>
      </p:sp>
      <p:pic>
        <p:nvPicPr>
          <p:cNvPr id="329" name="Google Shape;329;p17"/>
          <p:cNvPicPr preferRelativeResize="0"/>
          <p:nvPr/>
        </p:nvPicPr>
        <p:blipFill rotWithShape="1">
          <a:blip r:embed="rId4">
            <a:alphaModFix/>
          </a:blip>
          <a:srcRect l="11514" t="7834" r="12778" b="12382"/>
          <a:stretch/>
        </p:blipFill>
        <p:spPr>
          <a:xfrm rot="-5400000">
            <a:off x="7577072" y="-12728"/>
            <a:ext cx="3098801" cy="11195250"/>
          </a:xfrm>
          <a:prstGeom prst="rect">
            <a:avLst/>
          </a:prstGeom>
          <a:noFill/>
          <a:ln>
            <a:noFill/>
          </a:ln>
        </p:spPr>
      </p:pic>
      <p:sp>
        <p:nvSpPr>
          <p:cNvPr id="330" name="Google Shape;330;p17"/>
          <p:cNvSpPr txBox="1"/>
          <p:nvPr/>
        </p:nvSpPr>
        <p:spPr>
          <a:xfrm>
            <a:off x="10406969" y="2361894"/>
            <a:ext cx="2922000" cy="1497000"/>
          </a:xfrm>
          <a:prstGeom prst="rect">
            <a:avLst/>
          </a:prstGeom>
          <a:noFill/>
          <a:ln>
            <a:noFill/>
          </a:ln>
        </p:spPr>
        <p:txBody>
          <a:bodyPr spcFirstLastPara="1" wrap="square" lIns="182850" tIns="182850" rIns="182850" bIns="182850" anchor="t" anchorCtr="0">
            <a:noAutofit/>
          </a:bodyPr>
          <a:lstStyle/>
          <a:p>
            <a:pPr algn="ctr"/>
            <a:r>
              <a:rPr lang="en-US" sz="3600" dirty="0">
                <a:solidFill>
                  <a:srgbClr val="6AA84F"/>
                </a:solidFill>
                <a:latin typeface="DM Sans" pitchFamily="2" charset="77"/>
              </a:rPr>
              <a:t>Deliberate</a:t>
            </a:r>
            <a:endParaRPr sz="3600" dirty="0">
              <a:solidFill>
                <a:srgbClr val="6AA84F"/>
              </a:solidFill>
              <a:latin typeface="DM Sans" pitchFamily="2" charset="77"/>
            </a:endParaRPr>
          </a:p>
          <a:p>
            <a:pPr algn="ctr"/>
            <a:r>
              <a:rPr lang="en-US" sz="3600" dirty="0">
                <a:solidFill>
                  <a:srgbClr val="6AA84F"/>
                </a:solidFill>
                <a:latin typeface="DM Sans" pitchFamily="2" charset="77"/>
              </a:rPr>
              <a:t>~60%</a:t>
            </a:r>
            <a:endParaRPr sz="3600" dirty="0">
              <a:solidFill>
                <a:srgbClr val="6AA84F"/>
              </a:solidFill>
              <a:latin typeface="DM Sans" pitchFamily="2" charset="77"/>
            </a:endParaRPr>
          </a:p>
        </p:txBody>
      </p:sp>
      <p:sp>
        <p:nvSpPr>
          <p:cNvPr id="331" name="Google Shape;331;p17"/>
          <p:cNvSpPr txBox="1"/>
          <p:nvPr/>
        </p:nvSpPr>
        <p:spPr>
          <a:xfrm>
            <a:off x="5884116" y="2361894"/>
            <a:ext cx="2922000" cy="1497000"/>
          </a:xfrm>
          <a:prstGeom prst="rect">
            <a:avLst/>
          </a:prstGeom>
          <a:noFill/>
          <a:ln>
            <a:noFill/>
          </a:ln>
        </p:spPr>
        <p:txBody>
          <a:bodyPr spcFirstLastPara="1" wrap="square" lIns="182850" tIns="182850" rIns="182850" bIns="182850" anchor="t" anchorCtr="0">
            <a:noAutofit/>
          </a:bodyPr>
          <a:lstStyle/>
          <a:p>
            <a:pPr algn="ctr"/>
            <a:r>
              <a:rPr lang="en-US" sz="3600" dirty="0">
                <a:solidFill>
                  <a:srgbClr val="990000"/>
                </a:solidFill>
                <a:latin typeface="DM Sans" pitchFamily="2" charset="77"/>
              </a:rPr>
              <a:t>Accidental</a:t>
            </a:r>
            <a:endParaRPr sz="3600" dirty="0">
              <a:solidFill>
                <a:srgbClr val="990000"/>
              </a:solidFill>
              <a:latin typeface="DM Sans" pitchFamily="2" charset="77"/>
            </a:endParaRPr>
          </a:p>
          <a:p>
            <a:pPr algn="ctr"/>
            <a:r>
              <a:rPr lang="en-US" sz="3600" dirty="0">
                <a:solidFill>
                  <a:srgbClr val="990000"/>
                </a:solidFill>
                <a:latin typeface="DM Sans" pitchFamily="2" charset="77"/>
              </a:rPr>
              <a:t>~10%</a:t>
            </a:r>
            <a:endParaRPr sz="3600" dirty="0">
              <a:solidFill>
                <a:srgbClr val="990000"/>
              </a:solidFill>
              <a:latin typeface="DM Sans" pitchFamily="2" charset="77"/>
            </a:endParaRPr>
          </a:p>
        </p:txBody>
      </p:sp>
      <p:sp>
        <p:nvSpPr>
          <p:cNvPr id="332" name="Google Shape;332;p17"/>
          <p:cNvSpPr txBox="1"/>
          <p:nvPr/>
        </p:nvSpPr>
        <p:spPr>
          <a:xfrm>
            <a:off x="3128501" y="2361894"/>
            <a:ext cx="2922000" cy="1497000"/>
          </a:xfrm>
          <a:prstGeom prst="rect">
            <a:avLst/>
          </a:prstGeom>
          <a:noFill/>
          <a:ln>
            <a:noFill/>
          </a:ln>
        </p:spPr>
        <p:txBody>
          <a:bodyPr spcFirstLastPara="1" wrap="square" lIns="182850" tIns="182850" rIns="182850" bIns="182850" anchor="t" anchorCtr="0">
            <a:noAutofit/>
          </a:bodyPr>
          <a:lstStyle/>
          <a:p>
            <a:pPr algn="ctr"/>
            <a:r>
              <a:rPr lang="en-US" sz="3600" dirty="0">
                <a:solidFill>
                  <a:srgbClr val="666666"/>
                </a:solidFill>
                <a:latin typeface="DM Sans" pitchFamily="2" charset="77"/>
              </a:rPr>
              <a:t>Unknown</a:t>
            </a:r>
            <a:endParaRPr sz="3600" dirty="0">
              <a:solidFill>
                <a:srgbClr val="666666"/>
              </a:solidFill>
              <a:latin typeface="DM Sans" pitchFamily="2" charset="77"/>
            </a:endParaRPr>
          </a:p>
          <a:p>
            <a:pPr algn="ctr"/>
            <a:r>
              <a:rPr lang="en-US" sz="3600" dirty="0">
                <a:solidFill>
                  <a:srgbClr val="666666"/>
                </a:solidFill>
                <a:latin typeface="DM Sans" pitchFamily="2" charset="77"/>
              </a:rPr>
              <a:t>~30%</a:t>
            </a:r>
            <a:endParaRPr sz="3600" dirty="0">
              <a:solidFill>
                <a:srgbClr val="666666"/>
              </a:solidFill>
              <a:latin typeface="DM Sans" pitchFamily="2" charset="77"/>
            </a:endParaRPr>
          </a:p>
        </p:txBody>
      </p:sp>
      <p:sp>
        <p:nvSpPr>
          <p:cNvPr id="333" name="Google Shape;333;p17"/>
          <p:cNvSpPr txBox="1"/>
          <p:nvPr/>
        </p:nvSpPr>
        <p:spPr>
          <a:xfrm>
            <a:off x="9917000" y="4839950"/>
            <a:ext cx="4350000" cy="1497000"/>
          </a:xfrm>
          <a:prstGeom prst="rect">
            <a:avLst/>
          </a:prstGeom>
          <a:noFill/>
          <a:ln>
            <a:noFill/>
          </a:ln>
        </p:spPr>
        <p:txBody>
          <a:bodyPr spcFirstLastPara="1" wrap="square" lIns="182850" tIns="182850" rIns="182850" bIns="182850" anchor="t" anchorCtr="0">
            <a:noAutofit/>
          </a:bodyPr>
          <a:lstStyle/>
          <a:p>
            <a:pPr algn="ctr"/>
            <a:r>
              <a:rPr lang="en-US" sz="3600" b="1">
                <a:solidFill>
                  <a:schemeClr val="dk1"/>
                </a:solidFill>
              </a:rPr>
              <a:t>Ornamental introductions</a:t>
            </a:r>
            <a:endParaRPr sz="3600" b="1">
              <a:solidFill>
                <a:schemeClr val="dk1"/>
              </a:solidFill>
            </a:endParaRPr>
          </a:p>
        </p:txBody>
      </p:sp>
      <p:sp>
        <p:nvSpPr>
          <p:cNvPr id="334" name="Google Shape;334;p17"/>
          <p:cNvSpPr txBox="1"/>
          <p:nvPr/>
        </p:nvSpPr>
        <p:spPr>
          <a:xfrm>
            <a:off x="15181200" y="9514400"/>
            <a:ext cx="3106800" cy="894600"/>
          </a:xfrm>
          <a:prstGeom prst="rect">
            <a:avLst/>
          </a:prstGeom>
          <a:noFill/>
          <a:ln>
            <a:noFill/>
          </a:ln>
        </p:spPr>
        <p:txBody>
          <a:bodyPr spcFirstLastPara="1" wrap="square" lIns="182850" tIns="182850" rIns="182850" bIns="182850" anchor="t" anchorCtr="0">
            <a:noAutofit/>
          </a:bodyPr>
          <a:lstStyle/>
          <a:p>
            <a:r>
              <a:rPr lang="en-US" sz="2700">
                <a:solidFill>
                  <a:schemeClr val="dk1"/>
                </a:solidFill>
              </a:rPr>
              <a:t>Lehan et al. 2013</a:t>
            </a:r>
            <a:endParaRPr sz="2700">
              <a:solidFill>
                <a:schemeClr val="dk1"/>
              </a:solidFill>
            </a:endParaRPr>
          </a:p>
        </p:txBody>
      </p:sp>
      <p:sp>
        <p:nvSpPr>
          <p:cNvPr id="335" name="Google Shape;335;p17"/>
          <p:cNvSpPr/>
          <p:nvPr/>
        </p:nvSpPr>
        <p:spPr>
          <a:xfrm rot="5400000">
            <a:off x="8888250" y="2331350"/>
            <a:ext cx="592200" cy="11175000"/>
          </a:xfrm>
          <a:prstGeom prst="rightBrace">
            <a:avLst>
              <a:gd name="adj1" fmla="val 50000"/>
              <a:gd name="adj2" fmla="val 50000"/>
            </a:avLst>
          </a:prstGeom>
          <a:noFill/>
          <a:ln w="2857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solidFill>
                <a:schemeClr val="dk1"/>
              </a:solidFill>
            </a:endParaRPr>
          </a:p>
        </p:txBody>
      </p:sp>
      <p:sp>
        <p:nvSpPr>
          <p:cNvPr id="336" name="Google Shape;336;p17"/>
          <p:cNvSpPr txBox="1"/>
          <p:nvPr/>
        </p:nvSpPr>
        <p:spPr>
          <a:xfrm>
            <a:off x="2393300" y="8391950"/>
            <a:ext cx="13912200" cy="894600"/>
          </a:xfrm>
          <a:prstGeom prst="rect">
            <a:avLst/>
          </a:prstGeom>
          <a:noFill/>
          <a:ln>
            <a:noFill/>
          </a:ln>
        </p:spPr>
        <p:txBody>
          <a:bodyPr spcFirstLastPara="1" wrap="square" lIns="182850" tIns="182850" rIns="182850" bIns="182850" anchor="t" anchorCtr="0">
            <a:noAutofit/>
          </a:bodyPr>
          <a:lstStyle/>
          <a:p>
            <a:pPr algn="ctr"/>
            <a:r>
              <a:rPr lang="en-US" sz="3600" dirty="0">
                <a:solidFill>
                  <a:schemeClr val="dk1"/>
                </a:solidFill>
                <a:latin typeface="DM Sans" pitchFamily="2" charset="77"/>
              </a:rPr>
              <a:t>Introduction pathways for ~1000 invasive plants in the U.S</a:t>
            </a:r>
            <a:r>
              <a:rPr lang="en-US" sz="3600" dirty="0">
                <a:solidFill>
                  <a:schemeClr val="dk1"/>
                </a:solidFill>
              </a:rPr>
              <a:t>.</a:t>
            </a:r>
            <a:endParaRPr sz="3600" dirty="0">
              <a:solidFill>
                <a:schemeClr val="dk1"/>
              </a:solidFill>
            </a:endParaRPr>
          </a:p>
        </p:txBody>
      </p:sp>
      <p:sp>
        <p:nvSpPr>
          <p:cNvPr id="337" name="Google Shape;337;p17"/>
          <p:cNvSpPr/>
          <p:nvPr/>
        </p:nvSpPr>
        <p:spPr>
          <a:xfrm>
            <a:off x="3582413" y="4035497"/>
            <a:ext cx="3059019" cy="3098802"/>
          </a:xfrm>
          <a:prstGeom prst="rect">
            <a:avLst/>
          </a:prstGeom>
          <a:solidFill>
            <a:srgbClr val="BFBFBF"/>
          </a:solidFill>
          <a:ln>
            <a:noFill/>
          </a:ln>
        </p:spPr>
        <p:txBody>
          <a:bodyPr spcFirstLastPara="1" wrap="square" lIns="137138" tIns="68550" rIns="137138" bIns="68550" anchor="ctr" anchorCtr="0">
            <a:noAutofit/>
          </a:bodyPr>
          <a:lstStyle/>
          <a:p>
            <a:pPr algn="ctr"/>
            <a:endParaRPr sz="2700">
              <a:solidFill>
                <a:schemeClr val="lt1"/>
              </a:solidFill>
            </a:endParaRPr>
          </a:p>
        </p:txBody>
      </p:sp>
      <p:sp>
        <p:nvSpPr>
          <p:cNvPr id="338" name="Google Shape;338;p17"/>
          <p:cNvSpPr/>
          <p:nvPr/>
        </p:nvSpPr>
        <p:spPr>
          <a:xfrm>
            <a:off x="6641432" y="4035497"/>
            <a:ext cx="1429352" cy="3098802"/>
          </a:xfrm>
          <a:prstGeom prst="rect">
            <a:avLst/>
          </a:prstGeom>
          <a:solidFill>
            <a:srgbClr val="7F340D"/>
          </a:solidFill>
          <a:ln>
            <a:noFill/>
          </a:ln>
        </p:spPr>
        <p:txBody>
          <a:bodyPr spcFirstLastPara="1" wrap="square" lIns="137138" tIns="68550" rIns="137138" bIns="68550" anchor="ctr" anchorCtr="0">
            <a:noAutofit/>
          </a:bodyPr>
          <a:lstStyle/>
          <a:p>
            <a:pPr algn="ctr"/>
            <a:endParaRPr sz="2700">
              <a:solidFill>
                <a:schemeClr val="lt1"/>
              </a:solidFill>
            </a:endParaRPr>
          </a:p>
        </p:txBody>
      </p:sp>
      <p:sp>
        <p:nvSpPr>
          <p:cNvPr id="339" name="Google Shape;339;p17"/>
          <p:cNvSpPr/>
          <p:nvPr/>
        </p:nvSpPr>
        <p:spPr>
          <a:xfrm>
            <a:off x="8070784" y="4035497"/>
            <a:ext cx="6634805" cy="3098802"/>
          </a:xfrm>
          <a:prstGeom prst="rect">
            <a:avLst/>
          </a:prstGeom>
          <a:solidFill>
            <a:srgbClr val="3A7D22"/>
          </a:solidFill>
          <a:ln>
            <a:noFill/>
          </a:ln>
        </p:spPr>
        <p:txBody>
          <a:bodyPr spcFirstLastPara="1" wrap="square" lIns="137138" tIns="68550" rIns="137138" bIns="68550" anchor="ctr" anchorCtr="0">
            <a:noAutofit/>
          </a:bodyPr>
          <a:lstStyle/>
          <a:p>
            <a:pPr algn="ctr"/>
            <a:endParaRPr sz="2700">
              <a:solidFill>
                <a:schemeClr val="lt1"/>
              </a:solidFill>
            </a:endParaRPr>
          </a:p>
        </p:txBody>
      </p:sp>
      <p:sp>
        <p:nvSpPr>
          <p:cNvPr id="340" name="Google Shape;340;p17"/>
          <p:cNvSpPr/>
          <p:nvPr/>
        </p:nvSpPr>
        <p:spPr>
          <a:xfrm>
            <a:off x="9295200" y="4035500"/>
            <a:ext cx="5428800" cy="3099000"/>
          </a:xfrm>
          <a:prstGeom prst="rect">
            <a:avLst/>
          </a:prstGeom>
          <a:noFill/>
          <a:ln w="19050" cap="flat" cmpd="sng">
            <a:solidFill>
              <a:srgbClr val="000000"/>
            </a:solidFill>
            <a:prstDash val="solid"/>
            <a:round/>
            <a:headEnd type="none" w="sm" len="sm"/>
            <a:tailEnd type="none" w="sm" len="sm"/>
          </a:ln>
        </p:spPr>
        <p:txBody>
          <a:bodyPr spcFirstLastPara="1" wrap="square" lIns="182850" tIns="182850" rIns="182850" bIns="182850" anchor="ctr" anchorCtr="0">
            <a:noAutofit/>
          </a:bodyPr>
          <a:lstStyle/>
          <a:p>
            <a:endParaRPr sz="3600">
              <a:solidFill>
                <a:schemeClr val="dk1"/>
              </a:solidFill>
            </a:endParaRPr>
          </a:p>
        </p:txBody>
      </p:sp>
      <p:sp>
        <p:nvSpPr>
          <p:cNvPr id="341" name="Google Shape;341;p17"/>
          <p:cNvSpPr txBox="1"/>
          <p:nvPr/>
        </p:nvSpPr>
        <p:spPr>
          <a:xfrm>
            <a:off x="10504585" y="4961649"/>
            <a:ext cx="2946866" cy="1246434"/>
          </a:xfrm>
          <a:prstGeom prst="rect">
            <a:avLst/>
          </a:prstGeom>
          <a:noFill/>
          <a:ln>
            <a:noFill/>
          </a:ln>
        </p:spPr>
        <p:txBody>
          <a:bodyPr spcFirstLastPara="1" wrap="square" lIns="137138" tIns="68550" rIns="137138" bIns="68550" anchor="t" anchorCtr="0">
            <a:spAutoFit/>
          </a:bodyPr>
          <a:lstStyle/>
          <a:p>
            <a:pPr algn="ctr"/>
            <a:r>
              <a:rPr lang="en-US" sz="3600">
                <a:solidFill>
                  <a:schemeClr val="dk1"/>
                </a:solidFill>
              </a:rPr>
              <a:t>Ornamental</a:t>
            </a:r>
            <a:endParaRPr sz="2100"/>
          </a:p>
          <a:p>
            <a:pPr algn="ctr"/>
            <a:r>
              <a:rPr lang="en-US" sz="3600">
                <a:solidFill>
                  <a:schemeClr val="dk1"/>
                </a:solidFill>
              </a:rPr>
              <a:t>introductions</a:t>
            </a:r>
            <a:endParaRPr sz="2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2" name="Google Shape;275;p23">
            <a:extLst>
              <a:ext uri="{FF2B5EF4-FFF2-40B4-BE49-F238E27FC236}">
                <a16:creationId xmlns:a16="http://schemas.microsoft.com/office/drawing/2014/main" id="{3EC68F04-ABEA-A98F-CA57-FECB18478AF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350" name="Google Shape;350;p18"/>
          <p:cNvSpPr txBox="1">
            <a:spLocks noGrp="1"/>
          </p:cNvSpPr>
          <p:nvPr>
            <p:ph type="title"/>
          </p:nvPr>
        </p:nvSpPr>
        <p:spPr>
          <a:xfrm>
            <a:off x="490889" y="180858"/>
            <a:ext cx="17282160" cy="1988345"/>
          </a:xfrm>
          <a:prstGeom prst="rect">
            <a:avLst/>
          </a:prstGeom>
          <a:noFill/>
          <a:ln>
            <a:noFill/>
          </a:ln>
        </p:spPr>
        <p:txBody>
          <a:bodyPr spcFirstLastPara="1" wrap="square" lIns="137138" tIns="68550" rIns="137138" bIns="68550" anchor="ctr" anchorCtr="0">
            <a:normAutofit/>
          </a:bodyPr>
          <a:lstStyle/>
          <a:p>
            <a:pPr>
              <a:lnSpc>
                <a:spcPct val="90000"/>
              </a:lnSpc>
              <a:buSzPts val="4000"/>
            </a:pPr>
            <a:r>
              <a:rPr lang="en-US" sz="6000" dirty="0">
                <a:latin typeface="DM Sans" pitchFamily="2" charset="77"/>
                <a:ea typeface="Arial"/>
                <a:cs typeface="Arial"/>
                <a:sym typeface="Arial"/>
              </a:rPr>
              <a:t>Ornamental invasive plants remain a problem</a:t>
            </a:r>
            <a:endParaRPr dirty="0">
              <a:latin typeface="DM Sans" pitchFamily="2" charset="77"/>
            </a:endParaRPr>
          </a:p>
        </p:txBody>
      </p:sp>
      <p:pic>
        <p:nvPicPr>
          <p:cNvPr id="351" name="Google Shape;351;p18"/>
          <p:cNvPicPr preferRelativeResize="0"/>
          <p:nvPr/>
        </p:nvPicPr>
        <p:blipFill rotWithShape="1">
          <a:blip r:embed="rId4">
            <a:alphaModFix/>
          </a:blip>
          <a:srcRect/>
          <a:stretch/>
        </p:blipFill>
        <p:spPr>
          <a:xfrm>
            <a:off x="779645" y="1673168"/>
            <a:ext cx="16690208" cy="3679235"/>
          </a:xfrm>
          <a:prstGeom prst="rect">
            <a:avLst/>
          </a:prstGeom>
          <a:noFill/>
          <a:ln>
            <a:solidFill>
              <a:schemeClr val="tx1"/>
            </a:solidFill>
          </a:ln>
        </p:spPr>
      </p:pic>
      <p:grpSp>
        <p:nvGrpSpPr>
          <p:cNvPr id="352" name="Google Shape;352;p18"/>
          <p:cNvGrpSpPr/>
          <p:nvPr/>
        </p:nvGrpSpPr>
        <p:grpSpPr>
          <a:xfrm>
            <a:off x="6844466" y="5385469"/>
            <a:ext cx="11229975" cy="5487603"/>
            <a:chOff x="2464669" y="3276600"/>
            <a:chExt cx="7486650" cy="3658402"/>
          </a:xfrm>
        </p:grpSpPr>
        <p:pic>
          <p:nvPicPr>
            <p:cNvPr id="353" name="Google Shape;353;p18"/>
            <p:cNvPicPr preferRelativeResize="0"/>
            <p:nvPr/>
          </p:nvPicPr>
          <p:blipFill rotWithShape="1">
            <a:blip r:embed="rId5">
              <a:alphaModFix/>
            </a:blip>
            <a:srcRect b="17931"/>
            <a:stretch>
              <a:fillRect/>
            </a:stretch>
          </p:blipFill>
          <p:spPr>
            <a:xfrm>
              <a:off x="4931644" y="3276600"/>
              <a:ext cx="2552700" cy="3658402"/>
            </a:xfrm>
            <a:prstGeom prst="rect">
              <a:avLst/>
            </a:prstGeom>
            <a:noFill/>
            <a:ln>
              <a:noFill/>
            </a:ln>
          </p:spPr>
        </p:pic>
        <p:pic>
          <p:nvPicPr>
            <p:cNvPr id="354" name="Google Shape;354;p18"/>
            <p:cNvPicPr preferRelativeResize="0"/>
            <p:nvPr/>
          </p:nvPicPr>
          <p:blipFill rotWithShape="1">
            <a:blip r:embed="rId6">
              <a:alphaModFix/>
            </a:blip>
            <a:srcRect b="17931"/>
            <a:stretch>
              <a:fillRect/>
            </a:stretch>
          </p:blipFill>
          <p:spPr>
            <a:xfrm>
              <a:off x="7436719" y="3276600"/>
              <a:ext cx="2514600" cy="3658402"/>
            </a:xfrm>
            <a:prstGeom prst="rect">
              <a:avLst/>
            </a:prstGeom>
            <a:noFill/>
            <a:ln>
              <a:noFill/>
            </a:ln>
          </p:spPr>
        </p:pic>
        <p:pic>
          <p:nvPicPr>
            <p:cNvPr id="355" name="Google Shape;355;p18"/>
            <p:cNvPicPr preferRelativeResize="0"/>
            <p:nvPr/>
          </p:nvPicPr>
          <p:blipFill rotWithShape="1">
            <a:blip r:embed="rId7">
              <a:alphaModFix/>
            </a:blip>
            <a:srcRect/>
            <a:stretch/>
          </p:blipFill>
          <p:spPr>
            <a:xfrm>
              <a:off x="2464669" y="3353602"/>
              <a:ext cx="2505075" cy="3581400"/>
            </a:xfrm>
            <a:prstGeom prst="rect">
              <a:avLst/>
            </a:prstGeom>
            <a:noFill/>
            <a:ln>
              <a:noFill/>
            </a:ln>
          </p:spPr>
        </p:pic>
      </p:grpSp>
      <p:sp>
        <p:nvSpPr>
          <p:cNvPr id="356" name="Google Shape;356;p18"/>
          <p:cNvSpPr txBox="1"/>
          <p:nvPr/>
        </p:nvSpPr>
        <p:spPr>
          <a:xfrm>
            <a:off x="490889" y="6321218"/>
            <a:ext cx="6193856" cy="2354430"/>
          </a:xfrm>
          <a:prstGeom prst="rect">
            <a:avLst/>
          </a:prstGeom>
          <a:noFill/>
          <a:ln>
            <a:noFill/>
          </a:ln>
        </p:spPr>
        <p:txBody>
          <a:bodyPr spcFirstLastPara="1" wrap="square" lIns="137138" tIns="68550" rIns="137138" bIns="68550" anchor="t" anchorCtr="0">
            <a:spAutoFit/>
          </a:bodyPr>
          <a:lstStyle/>
          <a:p>
            <a:r>
              <a:rPr lang="en-US" sz="4800" b="1">
                <a:solidFill>
                  <a:srgbClr val="980000"/>
                </a:solidFill>
                <a:latin typeface="DM Sans" pitchFamily="2" charset="77"/>
                <a:ea typeface="Calibri"/>
                <a:cs typeface="Calibri"/>
                <a:sym typeface="Calibri"/>
              </a:rPr>
              <a:t>61%</a:t>
            </a:r>
            <a:r>
              <a:rPr lang="en-US" sz="4800">
                <a:latin typeface="DM Sans" pitchFamily="2" charset="77"/>
                <a:ea typeface="Calibri"/>
                <a:cs typeface="Calibri"/>
                <a:sym typeface="Calibri"/>
              </a:rPr>
              <a:t> of 1,285 invasive plants in the U.S. are still available for sale</a:t>
            </a:r>
            <a:endParaRPr sz="4800">
              <a:solidFill>
                <a:schemeClr val="dk1"/>
              </a:solidFill>
              <a:latin typeface="DM Sans" pitchFamily="2" charset="77"/>
            </a:endParaRPr>
          </a:p>
        </p:txBody>
      </p:sp>
      <p:sp>
        <p:nvSpPr>
          <p:cNvPr id="357" name="Google Shape;357;p18"/>
          <p:cNvSpPr txBox="1"/>
          <p:nvPr/>
        </p:nvSpPr>
        <p:spPr>
          <a:xfrm>
            <a:off x="3144004" y="9733003"/>
            <a:ext cx="3711593" cy="553937"/>
          </a:xfrm>
          <a:prstGeom prst="rect">
            <a:avLst/>
          </a:prstGeom>
          <a:noFill/>
          <a:ln>
            <a:noFill/>
          </a:ln>
        </p:spPr>
        <p:txBody>
          <a:bodyPr spcFirstLastPara="1" wrap="square" lIns="137138" tIns="68550" rIns="137138" bIns="68550" anchor="t" anchorCtr="0">
            <a:spAutoFit/>
          </a:bodyPr>
          <a:lstStyle/>
          <a:p>
            <a:r>
              <a:rPr lang="en-US" sz="2700" dirty="0" err="1">
                <a:solidFill>
                  <a:schemeClr val="dk1"/>
                </a:solidFill>
              </a:rPr>
              <a:t>Beaury</a:t>
            </a:r>
            <a:r>
              <a:rPr lang="en-US" sz="2700" dirty="0">
                <a:solidFill>
                  <a:schemeClr val="dk1"/>
                </a:solidFill>
              </a:rPr>
              <a:t> et al. 2021</a:t>
            </a:r>
            <a:endParaRPr sz="21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2" name="Google Shape;275;p23">
            <a:extLst>
              <a:ext uri="{FF2B5EF4-FFF2-40B4-BE49-F238E27FC236}">
                <a16:creationId xmlns:a16="http://schemas.microsoft.com/office/drawing/2014/main" id="{F55384B4-07AF-12F8-A4B6-82E0389E182E}"/>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dirty="0"/>
          </a:p>
        </p:txBody>
      </p:sp>
      <p:sp>
        <p:nvSpPr>
          <p:cNvPr id="838" name="Google Shape;838;p45"/>
          <p:cNvSpPr txBox="1">
            <a:spLocks noGrp="1"/>
          </p:cNvSpPr>
          <p:nvPr>
            <p:ph type="title"/>
          </p:nvPr>
        </p:nvSpPr>
        <p:spPr>
          <a:xfrm>
            <a:off x="1257300" y="230054"/>
            <a:ext cx="15773400" cy="1988345"/>
          </a:xfrm>
          <a:prstGeom prst="rect">
            <a:avLst/>
          </a:prstGeom>
          <a:noFill/>
          <a:ln>
            <a:noFill/>
          </a:ln>
        </p:spPr>
        <p:txBody>
          <a:bodyPr spcFirstLastPara="1" wrap="square" lIns="137138" tIns="68550" rIns="137138" bIns="68550" anchor="ctr" anchorCtr="0">
            <a:normAutofit/>
          </a:bodyPr>
          <a:lstStyle/>
          <a:p>
            <a:pPr>
              <a:lnSpc>
                <a:spcPct val="90000"/>
              </a:lnSpc>
              <a:buSzPts val="4400"/>
            </a:pPr>
            <a:r>
              <a:rPr lang="en-US" dirty="0">
                <a:latin typeface="DM Sans" pitchFamily="2" charset="77"/>
              </a:rPr>
              <a:t>Introduction patterns influence spread rate</a:t>
            </a:r>
            <a:endParaRPr dirty="0">
              <a:latin typeface="DM Sans" pitchFamily="2" charset="77"/>
            </a:endParaRPr>
          </a:p>
        </p:txBody>
      </p:sp>
      <p:pic>
        <p:nvPicPr>
          <p:cNvPr id="839" name="Google Shape;839;p45"/>
          <p:cNvPicPr preferRelativeResize="0"/>
          <p:nvPr/>
        </p:nvPicPr>
        <p:blipFill rotWithShape="1">
          <a:blip r:embed="rId4">
            <a:alphaModFix/>
          </a:blip>
          <a:srcRect/>
          <a:stretch/>
        </p:blipFill>
        <p:spPr>
          <a:xfrm>
            <a:off x="2109239" y="1828801"/>
            <a:ext cx="13628066" cy="7857342"/>
          </a:xfrm>
          <a:prstGeom prst="rect">
            <a:avLst/>
          </a:prstGeom>
          <a:noFill/>
          <a:ln>
            <a:solidFill>
              <a:schemeClr val="tx1"/>
            </a:solidFill>
          </a:ln>
        </p:spPr>
      </p:pic>
      <p:sp>
        <p:nvSpPr>
          <p:cNvPr id="840" name="Google Shape;840;p45"/>
          <p:cNvSpPr txBox="1"/>
          <p:nvPr/>
        </p:nvSpPr>
        <p:spPr>
          <a:xfrm>
            <a:off x="12825663" y="9317504"/>
            <a:ext cx="5462337" cy="969436"/>
          </a:xfrm>
          <a:prstGeom prst="rect">
            <a:avLst/>
          </a:prstGeom>
          <a:noFill/>
          <a:ln>
            <a:noFill/>
          </a:ln>
        </p:spPr>
        <p:txBody>
          <a:bodyPr spcFirstLastPara="1" wrap="square" lIns="137138" tIns="68550" rIns="137138" bIns="68550" anchor="t" anchorCtr="0">
            <a:spAutoFit/>
          </a:bodyPr>
          <a:lstStyle/>
          <a:p>
            <a:r>
              <a:rPr lang="en-US" sz="2700" dirty="0">
                <a:solidFill>
                  <a:schemeClr val="dk1"/>
                </a:solidFill>
                <a:latin typeface="DM Sans" pitchFamily="2" charset="77"/>
              </a:rPr>
              <a:t>Bradley et al. 2024</a:t>
            </a:r>
            <a:endParaRPr sz="2100" dirty="0">
              <a:latin typeface="DM Sans" pitchFamily="2" charset="77"/>
            </a:endParaRPr>
          </a:p>
          <a:p>
            <a:r>
              <a:rPr lang="en-US" sz="2700" dirty="0" err="1">
                <a:solidFill>
                  <a:schemeClr val="dk1"/>
                </a:solidFill>
                <a:latin typeface="DM Sans" pitchFamily="2" charset="77"/>
              </a:rPr>
              <a:t>Fertakos</a:t>
            </a:r>
            <a:r>
              <a:rPr lang="en-US" sz="2700" dirty="0">
                <a:solidFill>
                  <a:schemeClr val="dk1"/>
                </a:solidFill>
                <a:latin typeface="DM Sans" pitchFamily="2" charset="77"/>
              </a:rPr>
              <a:t> &amp; Bradley 2024</a:t>
            </a:r>
            <a:endParaRPr sz="2100" dirty="0">
              <a:latin typeface="DM Sans" pitchFamily="2" charset="7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DC440108-F4AF-D96E-5F11-F59A39DFD617}"/>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09366458-026D-F3C3-55FF-F65E50C4B9CE}"/>
              </a:ext>
            </a:extLst>
          </p:cNvPr>
          <p:cNvSpPr/>
          <p:nvPr/>
        </p:nvSpPr>
        <p:spPr>
          <a:xfrm>
            <a:off x="0" y="2406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77" name="Google Shape;277;p23">
            <a:extLst>
              <a:ext uri="{FF2B5EF4-FFF2-40B4-BE49-F238E27FC236}">
                <a16:creationId xmlns:a16="http://schemas.microsoft.com/office/drawing/2014/main" id="{DA73CB5F-DCC5-D5DF-C74E-8F1285ED0A33}"/>
              </a:ext>
            </a:extLst>
          </p:cNvPr>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pic>
        <p:nvPicPr>
          <p:cNvPr id="2" name="Google Shape;142;p4" descr="Migrating MA climate projection for summer">
            <a:extLst>
              <a:ext uri="{FF2B5EF4-FFF2-40B4-BE49-F238E27FC236}">
                <a16:creationId xmlns:a16="http://schemas.microsoft.com/office/drawing/2014/main" id="{4C5AA0C8-D960-525D-9C20-2DF1AA2E77E0}"/>
              </a:ext>
            </a:extLst>
          </p:cNvPr>
          <p:cNvPicPr preferRelativeResize="0"/>
          <p:nvPr/>
        </p:nvPicPr>
        <p:blipFill rotWithShape="1">
          <a:blip r:embed="rId4">
            <a:alphaModFix/>
          </a:blip>
          <a:srcRect/>
          <a:stretch/>
        </p:blipFill>
        <p:spPr>
          <a:xfrm>
            <a:off x="9752263" y="264160"/>
            <a:ext cx="7780008" cy="9448800"/>
          </a:xfrm>
          <a:prstGeom prst="rect">
            <a:avLst/>
          </a:prstGeom>
          <a:noFill/>
          <a:ln>
            <a:noFill/>
          </a:ln>
        </p:spPr>
      </p:pic>
      <p:pic>
        <p:nvPicPr>
          <p:cNvPr id="3" name="Content Placeholder 4" descr="A graph showing the temperature of the earth&#10;&#10;AI-generated content may be incorrect.">
            <a:extLst>
              <a:ext uri="{FF2B5EF4-FFF2-40B4-BE49-F238E27FC236}">
                <a16:creationId xmlns:a16="http://schemas.microsoft.com/office/drawing/2014/main" id="{35F0F293-A1EE-AA8B-32EE-48ACBD2584D5}"/>
              </a:ext>
            </a:extLst>
          </p:cNvPr>
          <p:cNvPicPr>
            <a:picLocks noChangeAspect="1"/>
          </p:cNvPicPr>
          <p:nvPr/>
        </p:nvPicPr>
        <p:blipFill>
          <a:blip r:embed="rId5">
            <a:extLst>
              <a:ext uri="{28A0092B-C50C-407E-A947-70E740481C1C}">
                <a14:useLocalDpi xmlns:a14="http://schemas.microsoft.com/office/drawing/2010/main" val="0"/>
              </a:ext>
            </a:extLst>
          </a:blip>
          <a:srcRect t="6598" r="4088"/>
          <a:stretch>
            <a:fillRect/>
          </a:stretch>
        </p:blipFill>
        <p:spPr>
          <a:xfrm>
            <a:off x="305173" y="2776312"/>
            <a:ext cx="8582425" cy="5308908"/>
          </a:xfrm>
          <a:prstGeom prst="rect">
            <a:avLst/>
          </a:prstGeom>
          <a:noFill/>
          <a:ln>
            <a:solidFill>
              <a:schemeClr val="tx1"/>
            </a:solidFill>
          </a:ln>
        </p:spPr>
      </p:pic>
    </p:spTree>
    <p:extLst>
      <p:ext uri="{BB962C8B-B14F-4D97-AF65-F5344CB8AC3E}">
        <p14:creationId xmlns:p14="http://schemas.microsoft.com/office/powerpoint/2010/main" val="2215486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7FE9BE13-56B8-7707-F62A-3B07F1BD1696}"/>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617986D4-5249-B78D-7F8F-AEC582D0A8B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77" name="Google Shape;277;p23">
            <a:extLst>
              <a:ext uri="{FF2B5EF4-FFF2-40B4-BE49-F238E27FC236}">
                <a16:creationId xmlns:a16="http://schemas.microsoft.com/office/drawing/2014/main" id="{F69344E8-C617-D272-795F-A6A948C64680}"/>
              </a:ext>
            </a:extLst>
          </p:cNvPr>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78" name="Google Shape;278;p23">
            <a:extLst>
              <a:ext uri="{FF2B5EF4-FFF2-40B4-BE49-F238E27FC236}">
                <a16:creationId xmlns:a16="http://schemas.microsoft.com/office/drawing/2014/main" id="{9E409A2D-9AF3-EE95-AE74-2D47FB0F8923}"/>
              </a:ext>
            </a:extLst>
          </p:cNvPr>
          <p:cNvSpPr txBox="1"/>
          <p:nvPr/>
        </p:nvSpPr>
        <p:spPr>
          <a:xfrm>
            <a:off x="755729" y="2927508"/>
            <a:ext cx="7294800" cy="443198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200" b="1" dirty="0">
                <a:latin typeface="DM Sans"/>
                <a:sym typeface="DM Sans"/>
              </a:rPr>
              <a:t>How does climate change affect all of this?</a:t>
            </a:r>
            <a:endParaRPr sz="1050" dirty="0"/>
          </a:p>
        </p:txBody>
      </p:sp>
      <p:pic>
        <p:nvPicPr>
          <p:cNvPr id="2" name="Google Shape;142;p4" descr="Migrating MA climate projection for summer">
            <a:extLst>
              <a:ext uri="{FF2B5EF4-FFF2-40B4-BE49-F238E27FC236}">
                <a16:creationId xmlns:a16="http://schemas.microsoft.com/office/drawing/2014/main" id="{DF06E2F0-1977-3F49-C42E-14A78D198C33}"/>
              </a:ext>
            </a:extLst>
          </p:cNvPr>
          <p:cNvPicPr preferRelativeResize="0"/>
          <p:nvPr/>
        </p:nvPicPr>
        <p:blipFill rotWithShape="1">
          <a:blip r:embed="rId4">
            <a:alphaModFix/>
          </a:blip>
          <a:srcRect/>
          <a:stretch/>
        </p:blipFill>
        <p:spPr>
          <a:xfrm>
            <a:off x="9752263" y="264160"/>
            <a:ext cx="7780008" cy="9448800"/>
          </a:xfrm>
          <a:prstGeom prst="rect">
            <a:avLst/>
          </a:prstGeom>
          <a:noFill/>
          <a:ln>
            <a:noFill/>
          </a:ln>
        </p:spPr>
      </p:pic>
    </p:spTree>
    <p:extLst>
      <p:ext uri="{BB962C8B-B14F-4D97-AF65-F5344CB8AC3E}">
        <p14:creationId xmlns:p14="http://schemas.microsoft.com/office/powerpoint/2010/main" val="3061936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AD6A1FC3-72E8-B9D1-3AE8-EC785D1A5D4F}"/>
            </a:ext>
          </a:extLst>
        </p:cNvPr>
        <p:cNvGrpSpPr/>
        <p:nvPr/>
      </p:nvGrpSpPr>
      <p:grpSpPr>
        <a:xfrm>
          <a:off x="0" y="0"/>
          <a:ext cx="0" cy="0"/>
          <a:chOff x="0" y="0"/>
          <a:chExt cx="0" cy="0"/>
        </a:xfrm>
      </p:grpSpPr>
      <p:sp>
        <p:nvSpPr>
          <p:cNvPr id="18" name="Google Shape;275;p23">
            <a:extLst>
              <a:ext uri="{FF2B5EF4-FFF2-40B4-BE49-F238E27FC236}">
                <a16:creationId xmlns:a16="http://schemas.microsoft.com/office/drawing/2014/main" id="{279B2821-C6E3-B1F3-764B-A89A1BA6630C}"/>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r>
              <a:rPr lang="en-US" dirty="0" err="1"/>
              <a:t>xs</a:t>
            </a:r>
            <a:endParaRPr lang="en-US" dirty="0"/>
          </a:p>
        </p:txBody>
      </p:sp>
      <p:pic>
        <p:nvPicPr>
          <p:cNvPr id="9226" name="Picture 10">
            <a:extLst>
              <a:ext uri="{FF2B5EF4-FFF2-40B4-BE49-F238E27FC236}">
                <a16:creationId xmlns:a16="http://schemas.microsoft.com/office/drawing/2014/main" id="{D74B10A7-C384-E673-F896-E68D2B802F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0753" b="13717"/>
          <a:stretch>
            <a:fillRect/>
          </a:stretch>
        </p:blipFill>
        <p:spPr bwMode="auto">
          <a:xfrm>
            <a:off x="6339446" y="3950320"/>
            <a:ext cx="10735524" cy="589050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46D22A21-ABDE-72A1-E1AA-6D429E2803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430" t="82261"/>
          <a:stretch>
            <a:fillRect/>
          </a:stretch>
        </p:blipFill>
        <p:spPr bwMode="auto">
          <a:xfrm>
            <a:off x="12166799" y="446172"/>
            <a:ext cx="5137966" cy="329263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Berberis thunbergii · tunbergo raugerškis | TYT.LT">
            <a:extLst>
              <a:ext uri="{FF2B5EF4-FFF2-40B4-BE49-F238E27FC236}">
                <a16:creationId xmlns:a16="http://schemas.microsoft.com/office/drawing/2014/main" id="{BECB92E4-43F7-675C-1666-EF19C781B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235" y="1395663"/>
            <a:ext cx="9711971" cy="6471984"/>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278;p23">
            <a:extLst>
              <a:ext uri="{FF2B5EF4-FFF2-40B4-BE49-F238E27FC236}">
                <a16:creationId xmlns:a16="http://schemas.microsoft.com/office/drawing/2014/main" id="{95EEEA4E-0306-0AB9-16D6-992C9C06D9AB}"/>
              </a:ext>
            </a:extLst>
          </p:cNvPr>
          <p:cNvSpPr txBox="1"/>
          <p:nvPr/>
        </p:nvSpPr>
        <p:spPr>
          <a:xfrm>
            <a:off x="497166" y="7969327"/>
            <a:ext cx="10198040" cy="11079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200" b="1" i="1" dirty="0">
                <a:latin typeface="DM Sans"/>
                <a:sym typeface="DM Sans"/>
              </a:rPr>
              <a:t>Berberis thunbergii</a:t>
            </a:r>
            <a:endParaRPr sz="1050" i="1" dirty="0"/>
          </a:p>
        </p:txBody>
      </p:sp>
    </p:spTree>
    <p:extLst>
      <p:ext uri="{BB962C8B-B14F-4D97-AF65-F5344CB8AC3E}">
        <p14:creationId xmlns:p14="http://schemas.microsoft.com/office/powerpoint/2010/main" val="1019417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C104D8D9-244D-2EBF-6593-717BF65824E3}"/>
            </a:ext>
          </a:extLst>
        </p:cNvPr>
        <p:cNvGrpSpPr/>
        <p:nvPr/>
      </p:nvGrpSpPr>
      <p:grpSpPr>
        <a:xfrm>
          <a:off x="0" y="0"/>
          <a:ext cx="0" cy="0"/>
          <a:chOff x="0" y="0"/>
          <a:chExt cx="0" cy="0"/>
        </a:xfrm>
      </p:grpSpPr>
      <p:sp>
        <p:nvSpPr>
          <p:cNvPr id="18" name="Google Shape;275;p23">
            <a:extLst>
              <a:ext uri="{FF2B5EF4-FFF2-40B4-BE49-F238E27FC236}">
                <a16:creationId xmlns:a16="http://schemas.microsoft.com/office/drawing/2014/main" id="{333C855E-4401-8274-3A71-CA5DC6B2356C}"/>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r>
              <a:rPr lang="en-US" dirty="0" err="1"/>
              <a:t>xs</a:t>
            </a:r>
            <a:endParaRPr lang="en-US" dirty="0"/>
          </a:p>
        </p:txBody>
      </p:sp>
      <p:pic>
        <p:nvPicPr>
          <p:cNvPr id="9224" name="Picture 8" descr="Berberis thunbergii · tunbergo raugerškis | TYT.LT">
            <a:extLst>
              <a:ext uri="{FF2B5EF4-FFF2-40B4-BE49-F238E27FC236}">
                <a16:creationId xmlns:a16="http://schemas.microsoft.com/office/drawing/2014/main" id="{0D810E52-6CD0-9C67-5E8D-C1F6548B6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16" y="1588169"/>
            <a:ext cx="9715667" cy="64744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The December garden's brightest lights – Ramblin' through Dave's Garden">
            <a:extLst>
              <a:ext uri="{FF2B5EF4-FFF2-40B4-BE49-F238E27FC236}">
                <a16:creationId xmlns:a16="http://schemas.microsoft.com/office/drawing/2014/main" id="{8F70622E-B99B-9106-6EAC-2D3B7EE3F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3182" y="457201"/>
            <a:ext cx="5326325" cy="71017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Google Shape;278;p23">
            <a:extLst>
              <a:ext uri="{FF2B5EF4-FFF2-40B4-BE49-F238E27FC236}">
                <a16:creationId xmlns:a16="http://schemas.microsoft.com/office/drawing/2014/main" id="{3C200410-488B-EC25-DFAE-0762D3160F15}"/>
              </a:ext>
            </a:extLst>
          </p:cNvPr>
          <p:cNvSpPr txBox="1"/>
          <p:nvPr/>
        </p:nvSpPr>
        <p:spPr>
          <a:xfrm>
            <a:off x="197243" y="8144833"/>
            <a:ext cx="10198040" cy="11079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200" b="1" i="1" dirty="0">
                <a:latin typeface="DM Sans"/>
                <a:sym typeface="DM Sans"/>
              </a:rPr>
              <a:t>Berberis thunbergii</a:t>
            </a:r>
            <a:endParaRPr sz="1050" i="1" dirty="0"/>
          </a:p>
        </p:txBody>
      </p:sp>
      <p:sp>
        <p:nvSpPr>
          <p:cNvPr id="3" name="Google Shape;278;p23">
            <a:extLst>
              <a:ext uri="{FF2B5EF4-FFF2-40B4-BE49-F238E27FC236}">
                <a16:creationId xmlns:a16="http://schemas.microsoft.com/office/drawing/2014/main" id="{70915BF4-7F59-10F1-1DFE-72B6FF1B93E9}"/>
              </a:ext>
            </a:extLst>
          </p:cNvPr>
          <p:cNvSpPr txBox="1"/>
          <p:nvPr/>
        </p:nvSpPr>
        <p:spPr>
          <a:xfrm>
            <a:off x="9242622" y="7785617"/>
            <a:ext cx="10198040" cy="55399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600" b="1" i="1" dirty="0">
                <a:latin typeface="DM Sans"/>
                <a:sym typeface="DM Sans"/>
              </a:rPr>
              <a:t>Berberis (Mahonia) </a:t>
            </a:r>
            <a:r>
              <a:rPr lang="en-US" sz="3600" b="1" i="1" dirty="0" err="1">
                <a:latin typeface="DM Sans"/>
                <a:sym typeface="DM Sans"/>
              </a:rPr>
              <a:t>bealei</a:t>
            </a:r>
            <a:endParaRPr sz="400" i="1" dirty="0"/>
          </a:p>
        </p:txBody>
      </p:sp>
    </p:spTree>
    <p:extLst>
      <p:ext uri="{BB962C8B-B14F-4D97-AF65-F5344CB8AC3E}">
        <p14:creationId xmlns:p14="http://schemas.microsoft.com/office/powerpoint/2010/main" val="1717351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982BC2E0-5A56-0173-664A-2D5826DC3C33}"/>
            </a:ext>
          </a:extLst>
        </p:cNvPr>
        <p:cNvGrpSpPr/>
        <p:nvPr/>
      </p:nvGrpSpPr>
      <p:grpSpPr>
        <a:xfrm>
          <a:off x="0" y="0"/>
          <a:ext cx="0" cy="0"/>
          <a:chOff x="0" y="0"/>
          <a:chExt cx="0" cy="0"/>
        </a:xfrm>
      </p:grpSpPr>
      <p:sp>
        <p:nvSpPr>
          <p:cNvPr id="18" name="Google Shape;275;p23">
            <a:extLst>
              <a:ext uri="{FF2B5EF4-FFF2-40B4-BE49-F238E27FC236}">
                <a16:creationId xmlns:a16="http://schemas.microsoft.com/office/drawing/2014/main" id="{A03502D9-6613-5482-E0F1-1B12264C1158}"/>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r>
              <a:rPr lang="en-US" dirty="0" err="1"/>
              <a:t>xs</a:t>
            </a:r>
            <a:endParaRPr lang="en-US" dirty="0"/>
          </a:p>
        </p:txBody>
      </p:sp>
      <p:pic>
        <p:nvPicPr>
          <p:cNvPr id="9218" name="Picture 2" descr="Invasive Species Facts: Leatherleaf Mahonia">
            <a:extLst>
              <a:ext uri="{FF2B5EF4-FFF2-40B4-BE49-F238E27FC236}">
                <a16:creationId xmlns:a16="http://schemas.microsoft.com/office/drawing/2014/main" id="{938F2EE2-682C-ADC6-0015-28BE3C703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5486400" cy="36617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2" name="Picture 6" descr="The December garden's brightest lights – Ramblin' through Dave's Garden">
            <a:extLst>
              <a:ext uri="{FF2B5EF4-FFF2-40B4-BE49-F238E27FC236}">
                <a16:creationId xmlns:a16="http://schemas.microsoft.com/office/drawing/2014/main" id="{78E48934-D7D0-5E14-C87B-BBFE962FEC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6676" y="2946979"/>
            <a:ext cx="5326325" cy="71017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452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F46EE7C6-C922-768A-CCD9-CAB3F2D49E8A}"/>
            </a:ext>
          </a:extLst>
        </p:cNvPr>
        <p:cNvGrpSpPr/>
        <p:nvPr/>
      </p:nvGrpSpPr>
      <p:grpSpPr>
        <a:xfrm>
          <a:off x="0" y="0"/>
          <a:ext cx="0" cy="0"/>
          <a:chOff x="0" y="0"/>
          <a:chExt cx="0" cy="0"/>
        </a:xfrm>
      </p:grpSpPr>
      <p:sp>
        <p:nvSpPr>
          <p:cNvPr id="18" name="Google Shape;275;p23">
            <a:extLst>
              <a:ext uri="{FF2B5EF4-FFF2-40B4-BE49-F238E27FC236}">
                <a16:creationId xmlns:a16="http://schemas.microsoft.com/office/drawing/2014/main" id="{FA8B663A-FEDF-81FF-2D46-93583C8A3D08}"/>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r>
              <a:rPr lang="en-US" dirty="0" err="1"/>
              <a:t>xs</a:t>
            </a:r>
            <a:endParaRPr lang="en-US" dirty="0"/>
          </a:p>
        </p:txBody>
      </p:sp>
      <p:pic>
        <p:nvPicPr>
          <p:cNvPr id="9218" name="Picture 2" descr="Invasive Species Facts: Leatherleaf Mahonia">
            <a:extLst>
              <a:ext uri="{FF2B5EF4-FFF2-40B4-BE49-F238E27FC236}">
                <a16:creationId xmlns:a16="http://schemas.microsoft.com/office/drawing/2014/main" id="{800F2C5B-232D-612F-460D-31AFD3827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5486400" cy="36617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16" descr="A map of the united states&#10;&#10;AI-generated content may be incorrect.">
            <a:extLst>
              <a:ext uri="{FF2B5EF4-FFF2-40B4-BE49-F238E27FC236}">
                <a16:creationId xmlns:a16="http://schemas.microsoft.com/office/drawing/2014/main" id="{69EED7DF-3E9A-DD0F-C57E-24C0D0271C21}"/>
              </a:ext>
            </a:extLst>
          </p:cNvPr>
          <p:cNvPicPr>
            <a:picLocks noChangeAspect="1"/>
          </p:cNvPicPr>
          <p:nvPr/>
        </p:nvPicPr>
        <p:blipFill>
          <a:blip r:embed="rId5"/>
          <a:stretch>
            <a:fillRect/>
          </a:stretch>
        </p:blipFill>
        <p:spPr>
          <a:xfrm>
            <a:off x="6863716" y="3429074"/>
            <a:ext cx="6591300" cy="6527800"/>
          </a:xfrm>
          <a:prstGeom prst="rect">
            <a:avLst/>
          </a:prstGeom>
          <a:ln>
            <a:solidFill>
              <a:schemeClr val="tx1"/>
            </a:solidFill>
          </a:ln>
        </p:spPr>
      </p:pic>
      <p:pic>
        <p:nvPicPr>
          <p:cNvPr id="9222" name="Picture 6" descr="The December garden's brightest lights – Ramblin' through Dave's Garden">
            <a:extLst>
              <a:ext uri="{FF2B5EF4-FFF2-40B4-BE49-F238E27FC236}">
                <a16:creationId xmlns:a16="http://schemas.microsoft.com/office/drawing/2014/main" id="{750A3476-37AF-2BC4-32AF-5C877AC842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2591" y="2787390"/>
            <a:ext cx="5326325" cy="71017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760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01536ECD-7288-5D20-38E3-40240A8E75A7}"/>
            </a:ext>
          </a:extLst>
        </p:cNvPr>
        <p:cNvGrpSpPr/>
        <p:nvPr/>
      </p:nvGrpSpPr>
      <p:grpSpPr>
        <a:xfrm>
          <a:off x="0" y="0"/>
          <a:ext cx="0" cy="0"/>
          <a:chOff x="0" y="0"/>
          <a:chExt cx="0" cy="0"/>
        </a:xfrm>
      </p:grpSpPr>
      <p:sp>
        <p:nvSpPr>
          <p:cNvPr id="18" name="Google Shape;275;p23">
            <a:extLst>
              <a:ext uri="{FF2B5EF4-FFF2-40B4-BE49-F238E27FC236}">
                <a16:creationId xmlns:a16="http://schemas.microsoft.com/office/drawing/2014/main" id="{CBF2977E-DC68-972A-E6F7-3EDFD6C926D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r>
              <a:rPr lang="en-US" dirty="0" err="1"/>
              <a:t>xs</a:t>
            </a:r>
            <a:endParaRPr lang="en-US" dirty="0"/>
          </a:p>
        </p:txBody>
      </p:sp>
      <p:pic>
        <p:nvPicPr>
          <p:cNvPr id="9218" name="Picture 2" descr="Invasive Species Facts: Leatherleaf Mahonia">
            <a:extLst>
              <a:ext uri="{FF2B5EF4-FFF2-40B4-BE49-F238E27FC236}">
                <a16:creationId xmlns:a16="http://schemas.microsoft.com/office/drawing/2014/main" id="{612867C8-C6CA-1F16-A255-37330FFF3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5486400" cy="36617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5" name="Picture 14" descr="A map of the united states&#10;&#10;AI-generated content may be incorrect.">
            <a:extLst>
              <a:ext uri="{FF2B5EF4-FFF2-40B4-BE49-F238E27FC236}">
                <a16:creationId xmlns:a16="http://schemas.microsoft.com/office/drawing/2014/main" id="{35AB8BD9-5391-9784-4862-85FC491275C1}"/>
              </a:ext>
            </a:extLst>
          </p:cNvPr>
          <p:cNvPicPr>
            <a:picLocks noChangeAspect="1"/>
          </p:cNvPicPr>
          <p:nvPr/>
        </p:nvPicPr>
        <p:blipFill>
          <a:blip r:embed="rId5"/>
          <a:srcRect l="41747" t="-896" r="30793" b="39507"/>
          <a:stretch>
            <a:fillRect/>
          </a:stretch>
        </p:blipFill>
        <p:spPr>
          <a:xfrm>
            <a:off x="11851005" y="330126"/>
            <a:ext cx="6091555" cy="7945649"/>
          </a:xfrm>
          <a:prstGeom prst="rect">
            <a:avLst/>
          </a:prstGeom>
          <a:ln>
            <a:solidFill>
              <a:schemeClr val="tx1"/>
            </a:solidFill>
          </a:ln>
        </p:spPr>
      </p:pic>
      <p:pic>
        <p:nvPicPr>
          <p:cNvPr id="17" name="Picture 16" descr="A map of the united states&#10;&#10;AI-generated content may be incorrect.">
            <a:extLst>
              <a:ext uri="{FF2B5EF4-FFF2-40B4-BE49-F238E27FC236}">
                <a16:creationId xmlns:a16="http://schemas.microsoft.com/office/drawing/2014/main" id="{D1108131-9B5E-E57C-759E-8E3CBBA463AD}"/>
              </a:ext>
            </a:extLst>
          </p:cNvPr>
          <p:cNvPicPr>
            <a:picLocks noChangeAspect="1"/>
          </p:cNvPicPr>
          <p:nvPr/>
        </p:nvPicPr>
        <p:blipFill>
          <a:blip r:embed="rId6"/>
          <a:stretch>
            <a:fillRect/>
          </a:stretch>
        </p:blipFill>
        <p:spPr>
          <a:xfrm>
            <a:off x="6863716" y="3429074"/>
            <a:ext cx="6591300" cy="6527800"/>
          </a:xfrm>
          <a:prstGeom prst="rect">
            <a:avLst/>
          </a:prstGeom>
          <a:ln>
            <a:solidFill>
              <a:schemeClr val="tx1"/>
            </a:solidFill>
          </a:ln>
        </p:spPr>
      </p:pic>
      <p:pic>
        <p:nvPicPr>
          <p:cNvPr id="9222" name="Picture 6" descr="The December garden's brightest lights – Ramblin' through Dave's Garden">
            <a:extLst>
              <a:ext uri="{FF2B5EF4-FFF2-40B4-BE49-F238E27FC236}">
                <a16:creationId xmlns:a16="http://schemas.microsoft.com/office/drawing/2014/main" id="{88A56590-113F-3760-DAEC-994598DBFA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2591" y="2787390"/>
            <a:ext cx="5326325" cy="71017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12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BB5133BD-5AAB-C0E9-3566-07F171936770}"/>
            </a:ext>
          </a:extLst>
        </p:cNvPr>
        <p:cNvGrpSpPr/>
        <p:nvPr/>
      </p:nvGrpSpPr>
      <p:grpSpPr>
        <a:xfrm>
          <a:off x="0" y="0"/>
          <a:ext cx="0" cy="0"/>
          <a:chOff x="0" y="0"/>
          <a:chExt cx="0" cy="0"/>
        </a:xfrm>
      </p:grpSpPr>
      <p:sp>
        <p:nvSpPr>
          <p:cNvPr id="126" name="Google Shape;126;p15">
            <a:extLst>
              <a:ext uri="{FF2B5EF4-FFF2-40B4-BE49-F238E27FC236}">
                <a16:creationId xmlns:a16="http://schemas.microsoft.com/office/drawing/2014/main" id="{18710FA9-C9BD-9E0D-01F2-CC6672CC1FF9}"/>
              </a:ext>
            </a:extLst>
          </p:cNvPr>
          <p:cNvSpPr/>
          <p:nvPr/>
        </p:nvSpPr>
        <p:spPr>
          <a:xfrm>
            <a:off x="0" y="39402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dirty="0"/>
          </a:p>
        </p:txBody>
      </p:sp>
      <p:cxnSp>
        <p:nvCxnSpPr>
          <p:cNvPr id="130" name="Google Shape;130;p15">
            <a:extLst>
              <a:ext uri="{FF2B5EF4-FFF2-40B4-BE49-F238E27FC236}">
                <a16:creationId xmlns:a16="http://schemas.microsoft.com/office/drawing/2014/main" id="{BAF7353F-0B2B-BB26-7684-99DF33E90CB3}"/>
              </a:ext>
            </a:extLst>
          </p:cNvPr>
          <p:cNvCxnSpPr/>
          <p:nvPr/>
        </p:nvCxnSpPr>
        <p:spPr>
          <a:xfrm rot="10800000">
            <a:off x="-15150" y="2501265"/>
            <a:ext cx="9178200" cy="0"/>
          </a:xfrm>
          <a:prstGeom prst="straightConnector1">
            <a:avLst/>
          </a:prstGeom>
          <a:noFill/>
          <a:ln w="19050" cap="flat" cmpd="sng">
            <a:solidFill>
              <a:srgbClr val="000000"/>
            </a:solidFill>
            <a:prstDash val="solid"/>
            <a:round/>
            <a:headEnd type="none" w="sm" len="sm"/>
            <a:tailEnd type="none" w="sm" len="sm"/>
          </a:ln>
        </p:spPr>
      </p:cxnSp>
      <p:sp>
        <p:nvSpPr>
          <p:cNvPr id="131" name="Google Shape;131;p15">
            <a:extLst>
              <a:ext uri="{FF2B5EF4-FFF2-40B4-BE49-F238E27FC236}">
                <a16:creationId xmlns:a16="http://schemas.microsoft.com/office/drawing/2014/main" id="{32F2BBF3-B50D-3525-1FF1-4B78DE4AAD0D}"/>
              </a:ext>
            </a:extLst>
          </p:cNvPr>
          <p:cNvSpPr txBox="1"/>
          <p:nvPr/>
        </p:nvSpPr>
        <p:spPr>
          <a:xfrm>
            <a:off x="1028700" y="272478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1</a:t>
            </a:r>
            <a:endParaRPr/>
          </a:p>
        </p:txBody>
      </p:sp>
      <p:sp>
        <p:nvSpPr>
          <p:cNvPr id="132" name="Google Shape;132;p15">
            <a:extLst>
              <a:ext uri="{FF2B5EF4-FFF2-40B4-BE49-F238E27FC236}">
                <a16:creationId xmlns:a16="http://schemas.microsoft.com/office/drawing/2014/main" id="{F2987AF5-F096-9645-81C3-8513D5E635FD}"/>
              </a:ext>
            </a:extLst>
          </p:cNvPr>
          <p:cNvSpPr txBox="1"/>
          <p:nvPr/>
        </p:nvSpPr>
        <p:spPr>
          <a:xfrm>
            <a:off x="1028700" y="4464054"/>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2</a:t>
            </a:r>
            <a:endParaRPr/>
          </a:p>
        </p:txBody>
      </p:sp>
      <p:sp>
        <p:nvSpPr>
          <p:cNvPr id="133" name="Google Shape;133;p15">
            <a:extLst>
              <a:ext uri="{FF2B5EF4-FFF2-40B4-BE49-F238E27FC236}">
                <a16:creationId xmlns:a16="http://schemas.microsoft.com/office/drawing/2014/main" id="{0FE8BE87-C828-543E-CA50-FD2CABFD8642}"/>
              </a:ext>
            </a:extLst>
          </p:cNvPr>
          <p:cNvSpPr txBox="1"/>
          <p:nvPr/>
        </p:nvSpPr>
        <p:spPr>
          <a:xfrm>
            <a:off x="1028700" y="620331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3</a:t>
            </a:r>
            <a:endParaRPr/>
          </a:p>
        </p:txBody>
      </p:sp>
      <p:sp>
        <p:nvSpPr>
          <p:cNvPr id="134" name="Google Shape;134;p15">
            <a:extLst>
              <a:ext uri="{FF2B5EF4-FFF2-40B4-BE49-F238E27FC236}">
                <a16:creationId xmlns:a16="http://schemas.microsoft.com/office/drawing/2014/main" id="{2D0F56EE-1457-B2EA-5691-F2C650A8419A}"/>
              </a:ext>
            </a:extLst>
          </p:cNvPr>
          <p:cNvSpPr txBox="1"/>
          <p:nvPr/>
        </p:nvSpPr>
        <p:spPr>
          <a:xfrm>
            <a:off x="1989600" y="2923232"/>
            <a:ext cx="6111543"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000000"/>
                </a:solidFill>
                <a:latin typeface="DM Sans"/>
                <a:ea typeface="DM Sans"/>
                <a:cs typeface="DM Sans"/>
                <a:sym typeface="DM Sans"/>
              </a:rPr>
              <a:t>Regional cases studies for global challenges</a:t>
            </a:r>
            <a:endParaRPr dirty="0"/>
          </a:p>
        </p:txBody>
      </p:sp>
      <p:sp>
        <p:nvSpPr>
          <p:cNvPr id="135" name="Google Shape;135;p15">
            <a:extLst>
              <a:ext uri="{FF2B5EF4-FFF2-40B4-BE49-F238E27FC236}">
                <a16:creationId xmlns:a16="http://schemas.microsoft.com/office/drawing/2014/main" id="{A98D65A6-FF6F-9A22-E550-762158F9E26C}"/>
              </a:ext>
            </a:extLst>
          </p:cNvPr>
          <p:cNvSpPr txBox="1"/>
          <p:nvPr/>
        </p:nvSpPr>
        <p:spPr>
          <a:xfrm>
            <a:off x="1989715" y="5045084"/>
            <a:ext cx="64002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sng" strike="noStrike" cap="none" dirty="0">
                <a:solidFill>
                  <a:srgbClr val="000000"/>
                </a:solidFill>
                <a:latin typeface="DM Sans"/>
                <a:ea typeface="DM Sans"/>
                <a:cs typeface="DM Sans"/>
                <a:sym typeface="DM Sans"/>
              </a:rPr>
              <a:t>Ecologist’s perspective </a:t>
            </a:r>
            <a:endParaRPr dirty="0"/>
          </a:p>
        </p:txBody>
      </p:sp>
      <p:cxnSp>
        <p:nvCxnSpPr>
          <p:cNvPr id="137" name="Google Shape;137;p15">
            <a:extLst>
              <a:ext uri="{FF2B5EF4-FFF2-40B4-BE49-F238E27FC236}">
                <a16:creationId xmlns:a16="http://schemas.microsoft.com/office/drawing/2014/main" id="{67F9A458-30EA-3A73-25B4-D63EFA9A3CF7}"/>
              </a:ext>
            </a:extLst>
          </p:cNvPr>
          <p:cNvCxnSpPr/>
          <p:nvPr/>
        </p:nvCxnSpPr>
        <p:spPr>
          <a:xfrm rot="10800000">
            <a:off x="-15150" y="423990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8" name="Google Shape;138;p15">
            <a:extLst>
              <a:ext uri="{FF2B5EF4-FFF2-40B4-BE49-F238E27FC236}">
                <a16:creationId xmlns:a16="http://schemas.microsoft.com/office/drawing/2014/main" id="{241ECF5C-13EC-CD48-7E96-BC951D8D0749}"/>
              </a:ext>
            </a:extLst>
          </p:cNvPr>
          <p:cNvCxnSpPr/>
          <p:nvPr/>
        </p:nvCxnSpPr>
        <p:spPr>
          <a:xfrm rot="10800000">
            <a:off x="-15150" y="5960119"/>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9" name="Google Shape;139;p15">
            <a:extLst>
              <a:ext uri="{FF2B5EF4-FFF2-40B4-BE49-F238E27FC236}">
                <a16:creationId xmlns:a16="http://schemas.microsoft.com/office/drawing/2014/main" id="{F5AFFA23-2893-CB44-8503-123CFA772C25}"/>
              </a:ext>
            </a:extLst>
          </p:cNvPr>
          <p:cNvCxnSpPr/>
          <p:nvPr/>
        </p:nvCxnSpPr>
        <p:spPr>
          <a:xfrm rot="10800000">
            <a:off x="-15150" y="769938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40" name="Google Shape;140;p15">
            <a:extLst>
              <a:ext uri="{FF2B5EF4-FFF2-40B4-BE49-F238E27FC236}">
                <a16:creationId xmlns:a16="http://schemas.microsoft.com/office/drawing/2014/main" id="{6C287DF1-EC3E-EFFE-BF1B-26651D032645}"/>
              </a:ext>
            </a:extLst>
          </p:cNvPr>
          <p:cNvCxnSpPr/>
          <p:nvPr/>
        </p:nvCxnSpPr>
        <p:spPr>
          <a:xfrm rot="10800000">
            <a:off x="9153525" y="-45048"/>
            <a:ext cx="0" cy="10377096"/>
          </a:xfrm>
          <a:prstGeom prst="straightConnector1">
            <a:avLst/>
          </a:prstGeom>
          <a:noFill/>
          <a:ln w="19050" cap="flat" cmpd="sng">
            <a:solidFill>
              <a:srgbClr val="000000"/>
            </a:solidFill>
            <a:prstDash val="solid"/>
            <a:round/>
            <a:headEnd type="none" w="sm" len="sm"/>
            <a:tailEnd type="none" w="sm" len="sm"/>
          </a:ln>
        </p:spPr>
      </p:cxnSp>
      <p:pic>
        <p:nvPicPr>
          <p:cNvPr id="3" name="Google Shape;89;p1" descr="A reflection of trees and grass&#10;&#10;Description automatically generated">
            <a:extLst>
              <a:ext uri="{FF2B5EF4-FFF2-40B4-BE49-F238E27FC236}">
                <a16:creationId xmlns:a16="http://schemas.microsoft.com/office/drawing/2014/main" id="{05BD9130-35BF-E5DD-A097-3137CC714CCE}"/>
              </a:ext>
            </a:extLst>
          </p:cNvPr>
          <p:cNvPicPr preferRelativeResize="0"/>
          <p:nvPr/>
        </p:nvPicPr>
        <p:blipFill rotWithShape="1">
          <a:blip r:embed="rId4">
            <a:alphaModFix/>
          </a:blip>
          <a:srcRect l="24327" t="-2093" b="893"/>
          <a:stretch>
            <a:fillRect/>
          </a:stretch>
        </p:blipFill>
        <p:spPr>
          <a:xfrm rot="10800000">
            <a:off x="9208888" y="394025"/>
            <a:ext cx="9225949" cy="10287001"/>
          </a:xfrm>
          <a:prstGeom prst="rect">
            <a:avLst/>
          </a:prstGeom>
          <a:noFill/>
          <a:ln>
            <a:noFill/>
          </a:ln>
        </p:spPr>
      </p:pic>
      <p:pic>
        <p:nvPicPr>
          <p:cNvPr id="4" name="Google Shape;89;p1" descr="A reflection of trees and grass&#10;&#10;Description automatically generated">
            <a:extLst>
              <a:ext uri="{FF2B5EF4-FFF2-40B4-BE49-F238E27FC236}">
                <a16:creationId xmlns:a16="http://schemas.microsoft.com/office/drawing/2014/main" id="{81FFECB2-62DB-8B1F-3768-3E3AE2E156FE}"/>
              </a:ext>
            </a:extLst>
          </p:cNvPr>
          <p:cNvPicPr preferRelativeResize="0"/>
          <p:nvPr/>
        </p:nvPicPr>
        <p:blipFill rotWithShape="1">
          <a:blip r:embed="rId4">
            <a:alphaModFix/>
          </a:blip>
          <a:srcRect l="23885" t="22496" r="442" b="47268"/>
          <a:stretch>
            <a:fillRect/>
          </a:stretch>
        </p:blipFill>
        <p:spPr>
          <a:xfrm rot="10800000">
            <a:off x="177033" y="7710530"/>
            <a:ext cx="8948809" cy="2764701"/>
          </a:xfrm>
          <a:prstGeom prst="rect">
            <a:avLst/>
          </a:prstGeom>
          <a:noFill/>
          <a:ln>
            <a:noFill/>
          </a:ln>
        </p:spPr>
      </p:pic>
    </p:spTree>
    <p:extLst>
      <p:ext uri="{BB962C8B-B14F-4D97-AF65-F5344CB8AC3E}">
        <p14:creationId xmlns:p14="http://schemas.microsoft.com/office/powerpoint/2010/main" val="1728280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6" name="Google Shape;275;p23">
            <a:extLst>
              <a:ext uri="{FF2B5EF4-FFF2-40B4-BE49-F238E27FC236}">
                <a16:creationId xmlns:a16="http://schemas.microsoft.com/office/drawing/2014/main" id="{B326101C-B001-E6ED-39D7-334A4B50AA6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365" name="Google Shape;365;p19"/>
          <p:cNvPicPr preferRelativeResize="0"/>
          <p:nvPr/>
        </p:nvPicPr>
        <p:blipFill rotWithShape="1">
          <a:blip r:embed="rId4">
            <a:alphaModFix/>
          </a:blip>
          <a:srcRect/>
          <a:stretch/>
        </p:blipFill>
        <p:spPr>
          <a:xfrm>
            <a:off x="530043" y="328423"/>
            <a:ext cx="8054190" cy="9630153"/>
          </a:xfrm>
          <a:prstGeom prst="rect">
            <a:avLst/>
          </a:prstGeom>
          <a:noFill/>
          <a:ln>
            <a:noFill/>
          </a:ln>
        </p:spPr>
      </p:pic>
      <p:sp>
        <p:nvSpPr>
          <p:cNvPr id="366" name="Google Shape;366;p19"/>
          <p:cNvSpPr txBox="1"/>
          <p:nvPr/>
        </p:nvSpPr>
        <p:spPr>
          <a:xfrm>
            <a:off x="9559925" y="4206062"/>
            <a:ext cx="7209708" cy="203126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182850" tIns="182850" rIns="182850" bIns="182850" anchor="t" anchorCtr="0">
            <a:spAutoFit/>
          </a:bodyPr>
          <a:lstStyle/>
          <a:p>
            <a:pPr algn="ctr"/>
            <a:r>
              <a:rPr lang="en-US" sz="3600" dirty="0">
                <a:solidFill>
                  <a:schemeClr val="dk1"/>
                </a:solidFill>
                <a:latin typeface="DM Sans" pitchFamily="2" charset="77"/>
              </a:rPr>
              <a:t>Out-of-range sale locations are within areas of future high invasion risk</a:t>
            </a:r>
            <a:endParaRPr sz="3600" dirty="0">
              <a:solidFill>
                <a:schemeClr val="dk1"/>
              </a:solidFill>
              <a:latin typeface="DM Sans" pitchFamily="2" charset="77"/>
            </a:endParaRPr>
          </a:p>
        </p:txBody>
      </p:sp>
      <p:cxnSp>
        <p:nvCxnSpPr>
          <p:cNvPr id="367" name="Google Shape;367;p19"/>
          <p:cNvCxnSpPr/>
          <p:nvPr/>
        </p:nvCxnSpPr>
        <p:spPr>
          <a:xfrm flipH="1">
            <a:off x="13036748" y="2992974"/>
            <a:ext cx="7200" cy="960120"/>
          </a:xfrm>
          <a:prstGeom prst="straightConnector1">
            <a:avLst/>
          </a:prstGeom>
          <a:noFill/>
          <a:ln w="9525" cap="flat" cmpd="sng">
            <a:solidFill>
              <a:schemeClr val="dk1"/>
            </a:solidFill>
            <a:prstDash val="solid"/>
            <a:round/>
            <a:headEnd type="none" w="sm" len="sm"/>
            <a:tailEnd type="triangle" w="med" len="med"/>
          </a:ln>
        </p:spPr>
      </p:cxnSp>
      <p:cxnSp>
        <p:nvCxnSpPr>
          <p:cNvPr id="368" name="Google Shape;368;p19"/>
          <p:cNvCxnSpPr/>
          <p:nvPr/>
        </p:nvCxnSpPr>
        <p:spPr>
          <a:xfrm flipH="1">
            <a:off x="13036748" y="6582819"/>
            <a:ext cx="7200" cy="960120"/>
          </a:xfrm>
          <a:prstGeom prst="straightConnector1">
            <a:avLst/>
          </a:prstGeom>
          <a:noFill/>
          <a:ln w="9525" cap="flat" cmpd="sng">
            <a:solidFill>
              <a:schemeClr val="dk1"/>
            </a:solidFill>
            <a:prstDash val="solid"/>
            <a:round/>
            <a:headEnd type="none" w="sm" len="sm"/>
            <a:tailEnd type="triangle" w="med" len="med"/>
          </a:ln>
        </p:spPr>
      </p:cxnSp>
      <p:sp>
        <p:nvSpPr>
          <p:cNvPr id="369" name="Google Shape;369;p19"/>
          <p:cNvSpPr txBox="1"/>
          <p:nvPr/>
        </p:nvSpPr>
        <p:spPr>
          <a:xfrm>
            <a:off x="9703768" y="7671542"/>
            <a:ext cx="7058666" cy="1477267"/>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182850" tIns="182850" rIns="182850" bIns="182850" anchor="t" anchorCtr="0">
            <a:spAutoFit/>
          </a:bodyPr>
          <a:lstStyle/>
          <a:p>
            <a:pPr algn="ctr"/>
            <a:r>
              <a:rPr lang="en-US" sz="3600" dirty="0">
                <a:solidFill>
                  <a:schemeClr val="dk1"/>
                </a:solidFill>
                <a:latin typeface="DM Sans" pitchFamily="2" charset="77"/>
              </a:rPr>
              <a:t>Loci of future invasions, </a:t>
            </a:r>
            <a:endParaRPr sz="3600" dirty="0">
              <a:solidFill>
                <a:schemeClr val="dk1"/>
              </a:solidFill>
              <a:latin typeface="DM Sans" pitchFamily="2" charset="77"/>
            </a:endParaRPr>
          </a:p>
          <a:p>
            <a:pPr algn="ctr"/>
            <a:r>
              <a:rPr lang="en-US" sz="3600" dirty="0">
                <a:solidFill>
                  <a:schemeClr val="dk1"/>
                </a:solidFill>
                <a:latin typeface="DM Sans" pitchFamily="2" charset="77"/>
              </a:rPr>
              <a:t>promotes range expansion</a:t>
            </a:r>
            <a:endParaRPr sz="3600" dirty="0">
              <a:solidFill>
                <a:schemeClr val="dk1"/>
              </a:solidFill>
              <a:latin typeface="DM Sans" pitchFamily="2" charset="77"/>
            </a:endParaRPr>
          </a:p>
        </p:txBody>
      </p:sp>
      <p:sp>
        <p:nvSpPr>
          <p:cNvPr id="371" name="Google Shape;371;p19"/>
          <p:cNvSpPr txBox="1"/>
          <p:nvPr/>
        </p:nvSpPr>
        <p:spPr>
          <a:xfrm>
            <a:off x="9559877" y="1731152"/>
            <a:ext cx="7660935" cy="1477267"/>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182850" tIns="182850" rIns="182850" bIns="182850" anchor="t" anchorCtr="0">
            <a:spAutoFit/>
          </a:bodyPr>
          <a:lstStyle/>
          <a:p>
            <a:r>
              <a:rPr lang="en-US" sz="3600" dirty="0">
                <a:solidFill>
                  <a:schemeClr val="dk1"/>
                </a:solidFill>
                <a:latin typeface="DM Sans" pitchFamily="2" charset="77"/>
              </a:rPr>
              <a:t>Selling outside of the current range </a:t>
            </a:r>
            <a:endParaRPr sz="3600" dirty="0">
              <a:solidFill>
                <a:schemeClr val="dk1"/>
              </a:solidFill>
              <a:latin typeface="DM Sans" pitchFamily="2" charset="77"/>
            </a:endParaRPr>
          </a:p>
        </p:txBody>
      </p:sp>
      <p:sp>
        <p:nvSpPr>
          <p:cNvPr id="376" name="Google Shape;376;p19"/>
          <p:cNvSpPr txBox="1"/>
          <p:nvPr/>
        </p:nvSpPr>
        <p:spPr>
          <a:xfrm>
            <a:off x="15017858" y="9733003"/>
            <a:ext cx="3270143" cy="553937"/>
          </a:xfrm>
          <a:prstGeom prst="rect">
            <a:avLst/>
          </a:prstGeom>
          <a:noFill/>
          <a:ln>
            <a:noFill/>
          </a:ln>
        </p:spPr>
        <p:txBody>
          <a:bodyPr spcFirstLastPara="1" wrap="square" lIns="137138" tIns="68550" rIns="137138" bIns="68550" anchor="t" anchorCtr="0">
            <a:spAutoFit/>
          </a:bodyPr>
          <a:lstStyle/>
          <a:p>
            <a:r>
              <a:rPr lang="en-US" sz="2700" dirty="0">
                <a:solidFill>
                  <a:schemeClr val="dk1"/>
                </a:solidFill>
              </a:rPr>
              <a:t>Allen et. al 2022</a:t>
            </a:r>
            <a:endParaRPr sz="2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5;p23">
            <a:extLst>
              <a:ext uri="{FF2B5EF4-FFF2-40B4-BE49-F238E27FC236}">
                <a16:creationId xmlns:a16="http://schemas.microsoft.com/office/drawing/2014/main" id="{C261DF75-B1BE-89EA-2300-FBB0DE8CBA75}"/>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8" name="Picture 7" descr="A screenshot of a web page&#10;&#10;AI-generated content may be incorrect.">
            <a:extLst>
              <a:ext uri="{FF2B5EF4-FFF2-40B4-BE49-F238E27FC236}">
                <a16:creationId xmlns:a16="http://schemas.microsoft.com/office/drawing/2014/main" id="{FBF4EDAF-F24E-CD66-4C67-8E83B61E3A70}"/>
              </a:ext>
            </a:extLst>
          </p:cNvPr>
          <p:cNvPicPr>
            <a:picLocks noChangeAspect="1"/>
          </p:cNvPicPr>
          <p:nvPr/>
        </p:nvPicPr>
        <p:blipFill>
          <a:blip r:embed="rId4"/>
          <a:stretch>
            <a:fillRect/>
          </a:stretch>
        </p:blipFill>
        <p:spPr>
          <a:xfrm>
            <a:off x="1099659" y="287592"/>
            <a:ext cx="10081221" cy="9822426"/>
          </a:xfrm>
          <a:prstGeom prst="rect">
            <a:avLst/>
          </a:prstGeom>
          <a:ln>
            <a:solidFill>
              <a:schemeClr val="tx1"/>
            </a:solidFill>
          </a:ln>
        </p:spPr>
      </p:pic>
      <p:pic>
        <p:nvPicPr>
          <p:cNvPr id="9" name="Picture 8">
            <a:extLst>
              <a:ext uri="{FF2B5EF4-FFF2-40B4-BE49-F238E27FC236}">
                <a16:creationId xmlns:a16="http://schemas.microsoft.com/office/drawing/2014/main" id="{1BEB0369-7797-C846-1D0C-4CDBB9F857C2}"/>
              </a:ext>
            </a:extLst>
          </p:cNvPr>
          <p:cNvPicPr>
            <a:picLocks noChangeAspect="1"/>
          </p:cNvPicPr>
          <p:nvPr/>
        </p:nvPicPr>
        <p:blipFill>
          <a:blip r:embed="rId5"/>
          <a:stretch>
            <a:fillRect/>
          </a:stretch>
        </p:blipFill>
        <p:spPr>
          <a:xfrm>
            <a:off x="12357305" y="1211212"/>
            <a:ext cx="5359196" cy="5359196"/>
          </a:xfrm>
          <a:prstGeom prst="rect">
            <a:avLst/>
          </a:prstGeom>
        </p:spPr>
      </p:pic>
    </p:spTree>
    <p:extLst>
      <p:ext uri="{BB962C8B-B14F-4D97-AF65-F5344CB8AC3E}">
        <p14:creationId xmlns:p14="http://schemas.microsoft.com/office/powerpoint/2010/main" val="2963621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2" name="Google Shape;275;p23">
            <a:extLst>
              <a:ext uri="{FF2B5EF4-FFF2-40B4-BE49-F238E27FC236}">
                <a16:creationId xmlns:a16="http://schemas.microsoft.com/office/drawing/2014/main" id="{AB4798E4-919C-9863-ABB3-A1AAA24D4692}"/>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409" name="Google Shape;409;p21"/>
          <p:cNvSpPr txBox="1">
            <a:spLocks noGrp="1"/>
          </p:cNvSpPr>
          <p:nvPr>
            <p:ph type="title"/>
          </p:nvPr>
        </p:nvSpPr>
        <p:spPr>
          <a:xfrm>
            <a:off x="3104829" y="226787"/>
            <a:ext cx="10198728" cy="1714500"/>
          </a:xfrm>
          <a:prstGeom prst="rect">
            <a:avLst/>
          </a:prstGeom>
          <a:noFill/>
          <a:ln>
            <a:noFill/>
          </a:ln>
        </p:spPr>
        <p:txBody>
          <a:bodyPr spcFirstLastPara="1" wrap="square" lIns="137138" tIns="68550" rIns="137138" bIns="68550" anchor="ctr" anchorCtr="0">
            <a:normAutofit/>
          </a:bodyPr>
          <a:lstStyle/>
          <a:p>
            <a:pPr>
              <a:lnSpc>
                <a:spcPct val="90000"/>
              </a:lnSpc>
              <a:buSzPts val="4000"/>
            </a:pPr>
            <a:r>
              <a:rPr lang="en-US" sz="6000"/>
              <a:t>Species Range Shift Maps</a:t>
            </a:r>
            <a:endParaRPr/>
          </a:p>
        </p:txBody>
      </p:sp>
      <p:pic>
        <p:nvPicPr>
          <p:cNvPr id="410" name="Google Shape;410;p21"/>
          <p:cNvPicPr preferRelativeResize="0"/>
          <p:nvPr/>
        </p:nvPicPr>
        <p:blipFill rotWithShape="1">
          <a:blip r:embed="rId4">
            <a:alphaModFix/>
          </a:blip>
          <a:srcRect/>
          <a:stretch/>
        </p:blipFill>
        <p:spPr>
          <a:xfrm>
            <a:off x="635260" y="2970096"/>
            <a:ext cx="8081711" cy="6824301"/>
          </a:xfrm>
          <a:prstGeom prst="rect">
            <a:avLst/>
          </a:prstGeom>
          <a:noFill/>
          <a:ln>
            <a:noFill/>
          </a:ln>
        </p:spPr>
      </p:pic>
      <p:pic>
        <p:nvPicPr>
          <p:cNvPr id="411" name="Google Shape;411;p21"/>
          <p:cNvPicPr preferRelativeResize="0"/>
          <p:nvPr/>
        </p:nvPicPr>
        <p:blipFill rotWithShape="1">
          <a:blip r:embed="rId5">
            <a:alphaModFix/>
          </a:blip>
          <a:srcRect/>
          <a:stretch/>
        </p:blipFill>
        <p:spPr>
          <a:xfrm>
            <a:off x="634817" y="3716650"/>
            <a:ext cx="1577477" cy="1886114"/>
          </a:xfrm>
          <a:prstGeom prst="rect">
            <a:avLst/>
          </a:prstGeom>
          <a:noFill/>
          <a:ln>
            <a:noFill/>
          </a:ln>
        </p:spPr>
      </p:pic>
      <p:pic>
        <p:nvPicPr>
          <p:cNvPr id="412" name="Google Shape;412;p21"/>
          <p:cNvPicPr preferRelativeResize="0"/>
          <p:nvPr/>
        </p:nvPicPr>
        <p:blipFill rotWithShape="1">
          <a:blip r:embed="rId6">
            <a:alphaModFix/>
          </a:blip>
          <a:srcRect/>
          <a:stretch/>
        </p:blipFill>
        <p:spPr>
          <a:xfrm>
            <a:off x="635260" y="1736067"/>
            <a:ext cx="11099705" cy="1265934"/>
          </a:xfrm>
          <a:prstGeom prst="rect">
            <a:avLst/>
          </a:prstGeom>
          <a:noFill/>
          <a:ln>
            <a:noFill/>
          </a:ln>
        </p:spPr>
      </p:pic>
      <p:pic>
        <p:nvPicPr>
          <p:cNvPr id="413" name="Google Shape;413;p21"/>
          <p:cNvPicPr preferRelativeResize="0"/>
          <p:nvPr/>
        </p:nvPicPr>
        <p:blipFill rotWithShape="1">
          <a:blip r:embed="rId7">
            <a:alphaModFix/>
          </a:blip>
          <a:srcRect/>
          <a:stretch/>
        </p:blipFill>
        <p:spPr>
          <a:xfrm>
            <a:off x="635259" y="642650"/>
            <a:ext cx="3280695" cy="1097375"/>
          </a:xfrm>
          <a:prstGeom prst="rect">
            <a:avLst/>
          </a:prstGeom>
          <a:noFill/>
          <a:ln>
            <a:noFill/>
          </a:ln>
        </p:spPr>
      </p:pic>
      <p:pic>
        <p:nvPicPr>
          <p:cNvPr id="414" name="Google Shape;414;p21"/>
          <p:cNvPicPr preferRelativeResize="0"/>
          <p:nvPr/>
        </p:nvPicPr>
        <p:blipFill rotWithShape="1">
          <a:blip r:embed="rId8">
            <a:alphaModFix/>
          </a:blip>
          <a:srcRect/>
          <a:stretch/>
        </p:blipFill>
        <p:spPr>
          <a:xfrm>
            <a:off x="8717413" y="3353303"/>
            <a:ext cx="7930262" cy="6427515"/>
          </a:xfrm>
          <a:prstGeom prst="rect">
            <a:avLst/>
          </a:prstGeom>
          <a:noFill/>
          <a:ln>
            <a:noFill/>
          </a:ln>
        </p:spPr>
      </p:pic>
      <p:sp>
        <p:nvSpPr>
          <p:cNvPr id="415" name="Google Shape;415;p21"/>
          <p:cNvSpPr/>
          <p:nvPr/>
        </p:nvSpPr>
        <p:spPr>
          <a:xfrm>
            <a:off x="7550585" y="2251505"/>
            <a:ext cx="4522206" cy="736917"/>
          </a:xfrm>
          <a:prstGeom prst="rect">
            <a:avLst/>
          </a:prstGeom>
          <a:solidFill>
            <a:schemeClr val="lt1"/>
          </a:solidFill>
          <a:ln>
            <a:noFill/>
          </a:ln>
        </p:spPr>
        <p:txBody>
          <a:bodyPr spcFirstLastPara="1" wrap="square" lIns="137138" tIns="68550" rIns="137138" bIns="68550" anchor="ctr" anchorCtr="0">
            <a:noAutofit/>
          </a:bodyPr>
          <a:lstStyle/>
          <a:p>
            <a:pPr algn="ctr"/>
            <a:endParaRPr sz="2700">
              <a:solidFill>
                <a:schemeClr val="lt1"/>
              </a:solidFill>
            </a:endParaRPr>
          </a:p>
        </p:txBody>
      </p:sp>
      <p:pic>
        <p:nvPicPr>
          <p:cNvPr id="416" name="Google Shape;416;p21"/>
          <p:cNvPicPr preferRelativeResize="0"/>
          <p:nvPr/>
        </p:nvPicPr>
        <p:blipFill rotWithShape="1">
          <a:blip r:embed="rId9">
            <a:alphaModFix/>
          </a:blip>
          <a:srcRect/>
          <a:stretch/>
        </p:blipFill>
        <p:spPr>
          <a:xfrm>
            <a:off x="15580380" y="5542829"/>
            <a:ext cx="828681" cy="4557747"/>
          </a:xfrm>
          <a:prstGeom prst="rect">
            <a:avLst/>
          </a:prstGeom>
          <a:noFill/>
          <a:ln>
            <a:noFill/>
          </a:ln>
        </p:spPr>
      </p:pic>
      <p:pic>
        <p:nvPicPr>
          <p:cNvPr id="417" name="Google Shape;417;p21"/>
          <p:cNvPicPr preferRelativeResize="0"/>
          <p:nvPr/>
        </p:nvPicPr>
        <p:blipFill rotWithShape="1">
          <a:blip r:embed="rId10">
            <a:alphaModFix/>
          </a:blip>
          <a:srcRect r="2799"/>
          <a:stretch/>
        </p:blipFill>
        <p:spPr>
          <a:xfrm>
            <a:off x="7550587" y="2255449"/>
            <a:ext cx="4184378" cy="732974"/>
          </a:xfrm>
          <a:prstGeom prst="rect">
            <a:avLst/>
          </a:prstGeom>
          <a:noFill/>
          <a:ln>
            <a:noFill/>
          </a:ln>
        </p:spPr>
      </p:pic>
      <p:grpSp>
        <p:nvGrpSpPr>
          <p:cNvPr id="418" name="Google Shape;418;p21"/>
          <p:cNvGrpSpPr/>
          <p:nvPr/>
        </p:nvGrpSpPr>
        <p:grpSpPr>
          <a:xfrm>
            <a:off x="13073796" y="350410"/>
            <a:ext cx="5214204" cy="2651592"/>
            <a:chOff x="9202094" y="516669"/>
            <a:chExt cx="3476136" cy="1767728"/>
          </a:xfrm>
        </p:grpSpPr>
        <p:pic>
          <p:nvPicPr>
            <p:cNvPr id="419" name="Google Shape;419;p21" descr="Image result for northeast ipm center"/>
            <p:cNvPicPr preferRelativeResize="0"/>
            <p:nvPr/>
          </p:nvPicPr>
          <p:blipFill rotWithShape="1">
            <a:blip r:embed="rId11">
              <a:alphaModFix/>
            </a:blip>
            <a:srcRect/>
            <a:stretch/>
          </p:blipFill>
          <p:spPr>
            <a:xfrm>
              <a:off x="9206567" y="1401394"/>
              <a:ext cx="1142246" cy="883003"/>
            </a:xfrm>
            <a:prstGeom prst="rect">
              <a:avLst/>
            </a:prstGeom>
            <a:noFill/>
            <a:ln>
              <a:noFill/>
            </a:ln>
          </p:spPr>
        </p:pic>
        <p:sp>
          <p:nvSpPr>
            <p:cNvPr id="420" name="Google Shape;420;p21"/>
            <p:cNvSpPr/>
            <p:nvPr/>
          </p:nvSpPr>
          <p:spPr>
            <a:xfrm>
              <a:off x="10348813" y="1330330"/>
              <a:ext cx="2329417" cy="954067"/>
            </a:xfrm>
            <a:prstGeom prst="rect">
              <a:avLst/>
            </a:prstGeom>
            <a:solidFill>
              <a:schemeClr val="lt1"/>
            </a:solidFill>
            <a:ln>
              <a:noFill/>
            </a:ln>
          </p:spPr>
          <p:txBody>
            <a:bodyPr spcFirstLastPara="1" wrap="square" lIns="137138" tIns="68550" rIns="137138" bIns="68550" anchor="t" anchorCtr="0">
              <a:spAutoFit/>
            </a:bodyPr>
            <a:lstStyle/>
            <a:p>
              <a:pPr algn="ctr"/>
              <a:r>
                <a:rPr lang="en-US" sz="1200">
                  <a:solidFill>
                    <a:schemeClr val="dk1"/>
                  </a:solidFill>
                  <a:latin typeface="Calibri"/>
                  <a:ea typeface="Calibri"/>
                  <a:cs typeface="Calibri"/>
                  <a:sym typeface="Calibri"/>
                </a:rPr>
                <a:t>Project funded by the Northeastern IPM Center through Grant #2014-70006-22484 from the National Institute of Food and Agriculture, Crop Protection and Pest Management, Regional Coordination Program and by the U.S. Geological Survey and the Northeast Climate Adaptation Science Center through grant # G21AC10233-01. </a:t>
              </a:r>
              <a:endParaRPr sz="1200">
                <a:solidFill>
                  <a:schemeClr val="dk1"/>
                </a:solidFill>
                <a:latin typeface="Calibri"/>
                <a:ea typeface="Calibri"/>
                <a:cs typeface="Calibri"/>
                <a:sym typeface="Calibri"/>
              </a:endParaRPr>
            </a:p>
          </p:txBody>
        </p:sp>
        <p:pic>
          <p:nvPicPr>
            <p:cNvPr id="421" name="Google Shape;421;p21"/>
            <p:cNvPicPr preferRelativeResize="0"/>
            <p:nvPr/>
          </p:nvPicPr>
          <p:blipFill rotWithShape="1">
            <a:blip r:embed="rId12">
              <a:alphaModFix/>
            </a:blip>
            <a:srcRect/>
            <a:stretch/>
          </p:blipFill>
          <p:spPr>
            <a:xfrm>
              <a:off x="9202094" y="516669"/>
              <a:ext cx="2971800" cy="884725"/>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5;p23">
            <a:extLst>
              <a:ext uri="{FF2B5EF4-FFF2-40B4-BE49-F238E27FC236}">
                <a16:creationId xmlns:a16="http://schemas.microsoft.com/office/drawing/2014/main" id="{E588F540-1848-440D-8EED-190474309571}"/>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6" name="Picture 5" descr="A map of the united states&#10;&#10;AI-generated content may be incorrect.">
            <a:extLst>
              <a:ext uri="{FF2B5EF4-FFF2-40B4-BE49-F238E27FC236}">
                <a16:creationId xmlns:a16="http://schemas.microsoft.com/office/drawing/2014/main" id="{2CBE4BB2-859B-1F45-A422-993E6D18B826}"/>
              </a:ext>
            </a:extLst>
          </p:cNvPr>
          <p:cNvPicPr>
            <a:picLocks noChangeAspect="1"/>
          </p:cNvPicPr>
          <p:nvPr/>
        </p:nvPicPr>
        <p:blipFill>
          <a:blip r:embed="rId4"/>
          <a:srcRect l="22019" r="14949" b="23460"/>
          <a:stretch>
            <a:fillRect/>
          </a:stretch>
        </p:blipFill>
        <p:spPr>
          <a:xfrm>
            <a:off x="1419726" y="399796"/>
            <a:ext cx="13391147" cy="9487407"/>
          </a:xfrm>
          <a:prstGeom prst="rect">
            <a:avLst/>
          </a:prstGeom>
          <a:ln>
            <a:solidFill>
              <a:schemeClr val="tx1"/>
            </a:solidFill>
          </a:ln>
        </p:spPr>
      </p:pic>
      <p:pic>
        <p:nvPicPr>
          <p:cNvPr id="9" name="Picture 8" descr="A map of the united states&#10;&#10;AI-generated content may be incorrect.">
            <a:extLst>
              <a:ext uri="{FF2B5EF4-FFF2-40B4-BE49-F238E27FC236}">
                <a16:creationId xmlns:a16="http://schemas.microsoft.com/office/drawing/2014/main" id="{4EA02FBC-4333-E461-4CC1-6204D17BA16A}"/>
              </a:ext>
            </a:extLst>
          </p:cNvPr>
          <p:cNvPicPr>
            <a:picLocks noChangeAspect="1"/>
          </p:cNvPicPr>
          <p:nvPr/>
        </p:nvPicPr>
        <p:blipFill>
          <a:blip r:embed="rId4"/>
          <a:srcRect l="90500" t="86860" r="1138" b="1147"/>
          <a:stretch>
            <a:fillRect/>
          </a:stretch>
        </p:blipFill>
        <p:spPr>
          <a:xfrm>
            <a:off x="13764127" y="6424864"/>
            <a:ext cx="3801979" cy="3181831"/>
          </a:xfrm>
          <a:prstGeom prst="rect">
            <a:avLst/>
          </a:prstGeom>
          <a:ln>
            <a:solidFill>
              <a:schemeClr val="tx1"/>
            </a:solidFill>
          </a:ln>
        </p:spPr>
      </p:pic>
    </p:spTree>
    <p:extLst>
      <p:ext uri="{BB962C8B-B14F-4D97-AF65-F5344CB8AC3E}">
        <p14:creationId xmlns:p14="http://schemas.microsoft.com/office/powerpoint/2010/main" val="1637192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22F0D-77AC-E330-45D2-5A2C9C315C7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B6B1DE2-1330-F379-1CBA-D92C5D499D55}"/>
              </a:ext>
            </a:extLst>
          </p:cNvPr>
          <p:cNvSpPr>
            <a:spLocks noGrp="1"/>
          </p:cNvSpPr>
          <p:nvPr>
            <p:ph type="body" idx="1"/>
          </p:nvPr>
        </p:nvSpPr>
        <p:spPr/>
        <p:txBody>
          <a:bodyPr/>
          <a:lstStyle/>
          <a:p>
            <a:endParaRPr lang="en-US"/>
          </a:p>
        </p:txBody>
      </p:sp>
      <p:sp>
        <p:nvSpPr>
          <p:cNvPr id="4" name="Google Shape;275;p23">
            <a:extLst>
              <a:ext uri="{FF2B5EF4-FFF2-40B4-BE49-F238E27FC236}">
                <a16:creationId xmlns:a16="http://schemas.microsoft.com/office/drawing/2014/main" id="{BC62F94B-DC0B-CE58-1DDF-59413F979AC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10248" name="Picture 8">
            <a:extLst>
              <a:ext uri="{FF2B5EF4-FFF2-40B4-BE49-F238E27FC236}">
                <a16:creationId xmlns:a16="http://schemas.microsoft.com/office/drawing/2014/main" id="{CD5C3E8A-008D-1A57-B404-1D9A127E47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779" y="694823"/>
            <a:ext cx="15817516" cy="88973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121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2" name="Google Shape;275;p23">
            <a:extLst>
              <a:ext uri="{FF2B5EF4-FFF2-40B4-BE49-F238E27FC236}">
                <a16:creationId xmlns:a16="http://schemas.microsoft.com/office/drawing/2014/main" id="{988CFFB8-9A0F-11E6-13CF-3F16FD6C4E3C}"/>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445" name="Google Shape;445;p23"/>
          <p:cNvSpPr txBox="1">
            <a:spLocks noGrp="1"/>
          </p:cNvSpPr>
          <p:nvPr>
            <p:ph type="title"/>
          </p:nvPr>
        </p:nvSpPr>
        <p:spPr>
          <a:xfrm>
            <a:off x="211700" y="85115"/>
            <a:ext cx="17869916" cy="1124817"/>
          </a:xfrm>
          <a:prstGeom prst="rect">
            <a:avLst/>
          </a:prstGeom>
          <a:noFill/>
          <a:ln>
            <a:noFill/>
          </a:ln>
        </p:spPr>
        <p:txBody>
          <a:bodyPr spcFirstLastPara="1" wrap="square" lIns="182850" tIns="182850" rIns="182850" bIns="182850" anchor="t" anchorCtr="0">
            <a:normAutofit/>
          </a:bodyPr>
          <a:lstStyle/>
          <a:p>
            <a:pPr>
              <a:lnSpc>
                <a:spcPct val="90000"/>
              </a:lnSpc>
              <a:buSzPct val="70707"/>
            </a:pPr>
            <a:r>
              <a:rPr lang="en-US" dirty="0">
                <a:latin typeface="DM Sans" pitchFamily="2" charset="77"/>
              </a:rPr>
              <a:t>Proactively addressing new ornamental invasive plants</a:t>
            </a:r>
            <a:endParaRPr dirty="0">
              <a:latin typeface="DM Sans" pitchFamily="2" charset="77"/>
            </a:endParaRPr>
          </a:p>
        </p:txBody>
      </p:sp>
      <p:pic>
        <p:nvPicPr>
          <p:cNvPr id="446" name="Google Shape;446;p23"/>
          <p:cNvPicPr preferRelativeResize="0"/>
          <p:nvPr/>
        </p:nvPicPr>
        <p:blipFill rotWithShape="1">
          <a:blip r:embed="rId4">
            <a:alphaModFix/>
          </a:blip>
          <a:srcRect/>
          <a:stretch/>
        </p:blipFill>
        <p:spPr>
          <a:xfrm>
            <a:off x="211701" y="1215644"/>
            <a:ext cx="5764890" cy="7566416"/>
          </a:xfrm>
          <a:prstGeom prst="rect">
            <a:avLst/>
          </a:prstGeom>
          <a:noFill/>
          <a:ln w="9525" cap="flat" cmpd="sng">
            <a:solidFill>
              <a:srgbClr val="595959"/>
            </a:solidFill>
            <a:prstDash val="solid"/>
            <a:round/>
            <a:headEnd type="none" w="sm" len="sm"/>
            <a:tailEnd type="none" w="sm" len="sm"/>
          </a:ln>
        </p:spPr>
      </p:pic>
      <p:pic>
        <p:nvPicPr>
          <p:cNvPr id="447" name="Google Shape;447;p23"/>
          <p:cNvPicPr preferRelativeResize="0"/>
          <p:nvPr/>
        </p:nvPicPr>
        <p:blipFill rotWithShape="1">
          <a:blip r:embed="rId5">
            <a:alphaModFix/>
          </a:blip>
          <a:srcRect/>
          <a:stretch/>
        </p:blipFill>
        <p:spPr>
          <a:xfrm>
            <a:off x="6199057" y="1204694"/>
            <a:ext cx="5737490" cy="7588292"/>
          </a:xfrm>
          <a:prstGeom prst="rect">
            <a:avLst/>
          </a:prstGeom>
          <a:noFill/>
          <a:ln w="9525" cap="flat" cmpd="sng">
            <a:solidFill>
              <a:srgbClr val="595959"/>
            </a:solidFill>
            <a:prstDash val="solid"/>
            <a:round/>
            <a:headEnd type="none" w="sm" len="sm"/>
            <a:tailEnd type="none" w="sm" len="sm"/>
          </a:ln>
        </p:spPr>
      </p:pic>
      <p:pic>
        <p:nvPicPr>
          <p:cNvPr id="448" name="Google Shape;448;p23"/>
          <p:cNvPicPr preferRelativeResize="0"/>
          <p:nvPr/>
        </p:nvPicPr>
        <p:blipFill rotWithShape="1">
          <a:blip r:embed="rId6">
            <a:alphaModFix/>
          </a:blip>
          <a:srcRect/>
          <a:stretch/>
        </p:blipFill>
        <p:spPr>
          <a:xfrm>
            <a:off x="12159001" y="1204696"/>
            <a:ext cx="5922617" cy="7588298"/>
          </a:xfrm>
          <a:prstGeom prst="rect">
            <a:avLst/>
          </a:prstGeom>
          <a:noFill/>
          <a:ln w="9525" cap="flat" cmpd="sng">
            <a:solidFill>
              <a:srgbClr val="595959"/>
            </a:solidFill>
            <a:prstDash val="solid"/>
            <a:round/>
            <a:headEnd type="none" w="sm" len="sm"/>
            <a:tailEnd type="none" w="sm" len="sm"/>
          </a:ln>
        </p:spPr>
      </p:pic>
      <p:sp>
        <p:nvSpPr>
          <p:cNvPr id="449" name="Google Shape;449;p23"/>
          <p:cNvSpPr txBox="1"/>
          <p:nvPr/>
        </p:nvSpPr>
        <p:spPr>
          <a:xfrm>
            <a:off x="9312442" y="8837086"/>
            <a:ext cx="8975559" cy="553937"/>
          </a:xfrm>
          <a:prstGeom prst="rect">
            <a:avLst/>
          </a:prstGeom>
          <a:noFill/>
          <a:ln>
            <a:noFill/>
          </a:ln>
        </p:spPr>
        <p:txBody>
          <a:bodyPr spcFirstLastPara="1" wrap="square" lIns="137138" tIns="68550" rIns="137138" bIns="68550" anchor="t" anchorCtr="0">
            <a:spAutoFit/>
          </a:bodyPr>
          <a:lstStyle/>
          <a:p>
            <a:r>
              <a:rPr lang="en-US" sz="2700" dirty="0">
                <a:solidFill>
                  <a:schemeClr val="dk1"/>
                </a:solidFill>
                <a:latin typeface="DM Sans" pitchFamily="2" charset="77"/>
              </a:rPr>
              <a:t>https://</a:t>
            </a:r>
            <a:r>
              <a:rPr lang="en-US" sz="2700" dirty="0" err="1">
                <a:solidFill>
                  <a:schemeClr val="dk1"/>
                </a:solidFill>
                <a:latin typeface="DM Sans" pitchFamily="2" charset="77"/>
              </a:rPr>
              <a:t>www.risccnetwork.org</a:t>
            </a:r>
            <a:r>
              <a:rPr lang="en-US" sz="2700" dirty="0">
                <a:solidFill>
                  <a:schemeClr val="dk1"/>
                </a:solidFill>
                <a:latin typeface="DM Sans" pitchFamily="2" charset="77"/>
              </a:rPr>
              <a:t>/research-to-practice</a:t>
            </a:r>
            <a:endParaRPr sz="2100" dirty="0">
              <a:latin typeface="DM Sans" pitchFamily="2" charset="77"/>
            </a:endParaRPr>
          </a:p>
        </p:txBody>
      </p:sp>
      <p:sp>
        <p:nvSpPr>
          <p:cNvPr id="453" name="Google Shape;453;p23"/>
          <p:cNvSpPr txBox="1"/>
          <p:nvPr/>
        </p:nvSpPr>
        <p:spPr>
          <a:xfrm>
            <a:off x="14991347" y="9731009"/>
            <a:ext cx="3296653" cy="553937"/>
          </a:xfrm>
          <a:prstGeom prst="rect">
            <a:avLst/>
          </a:prstGeom>
          <a:noFill/>
          <a:ln>
            <a:noFill/>
          </a:ln>
        </p:spPr>
        <p:txBody>
          <a:bodyPr spcFirstLastPara="1" wrap="square" lIns="137138" tIns="68550" rIns="137138" bIns="68550" anchor="t" anchorCtr="0">
            <a:spAutoFit/>
          </a:bodyPr>
          <a:lstStyle/>
          <a:p>
            <a:r>
              <a:rPr lang="en-US" sz="2700" dirty="0">
                <a:solidFill>
                  <a:schemeClr val="dk1"/>
                </a:solidFill>
                <a:latin typeface="DM Sans" pitchFamily="2" charset="77"/>
              </a:rPr>
              <a:t>Allen et al. 2022</a:t>
            </a:r>
            <a:endParaRPr sz="2100" dirty="0">
              <a:latin typeface="DM Sans" pitchFamily="2" charset="77"/>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1DA078BF-2701-F890-B9E9-50F988E8E99D}"/>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A3311BE5-7396-D2F9-EE0D-CB6A6774F06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77" name="Google Shape;277;p23">
            <a:extLst>
              <a:ext uri="{FF2B5EF4-FFF2-40B4-BE49-F238E27FC236}">
                <a16:creationId xmlns:a16="http://schemas.microsoft.com/office/drawing/2014/main" id="{EC711393-5A2E-0E73-8F8C-96FA9A818ECB}"/>
              </a:ext>
            </a:extLst>
          </p:cNvPr>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78" name="Google Shape;278;p23">
            <a:extLst>
              <a:ext uri="{FF2B5EF4-FFF2-40B4-BE49-F238E27FC236}">
                <a16:creationId xmlns:a16="http://schemas.microsoft.com/office/drawing/2014/main" id="{DCBE4BF1-AFD7-3B67-14A2-6175944312DA}"/>
              </a:ext>
            </a:extLst>
          </p:cNvPr>
          <p:cNvSpPr txBox="1"/>
          <p:nvPr/>
        </p:nvSpPr>
        <p:spPr>
          <a:xfrm>
            <a:off x="755729" y="2927508"/>
            <a:ext cx="7294800" cy="33239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200" b="1" dirty="0">
                <a:latin typeface="DM Sans"/>
                <a:sym typeface="DM Sans"/>
              </a:rPr>
              <a:t>What does this mean for native plants?</a:t>
            </a:r>
            <a:endParaRPr sz="1050" dirty="0"/>
          </a:p>
        </p:txBody>
      </p:sp>
      <p:pic>
        <p:nvPicPr>
          <p:cNvPr id="2" name="Google Shape;142;p4" descr="Migrating MA climate projection for summer">
            <a:extLst>
              <a:ext uri="{FF2B5EF4-FFF2-40B4-BE49-F238E27FC236}">
                <a16:creationId xmlns:a16="http://schemas.microsoft.com/office/drawing/2014/main" id="{85DE168D-EE72-9A04-0F10-E401DCE70F04}"/>
              </a:ext>
            </a:extLst>
          </p:cNvPr>
          <p:cNvPicPr preferRelativeResize="0"/>
          <p:nvPr/>
        </p:nvPicPr>
        <p:blipFill rotWithShape="1">
          <a:blip r:embed="rId4">
            <a:alphaModFix/>
          </a:blip>
          <a:srcRect/>
          <a:stretch/>
        </p:blipFill>
        <p:spPr>
          <a:xfrm>
            <a:off x="9752263" y="264160"/>
            <a:ext cx="7780008" cy="9448800"/>
          </a:xfrm>
          <a:prstGeom prst="rect">
            <a:avLst/>
          </a:prstGeom>
          <a:noFill/>
          <a:ln>
            <a:noFill/>
          </a:ln>
        </p:spPr>
      </p:pic>
    </p:spTree>
    <p:extLst>
      <p:ext uri="{BB962C8B-B14F-4D97-AF65-F5344CB8AC3E}">
        <p14:creationId xmlns:p14="http://schemas.microsoft.com/office/powerpoint/2010/main" val="1869369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75;p23">
            <a:extLst>
              <a:ext uri="{FF2B5EF4-FFF2-40B4-BE49-F238E27FC236}">
                <a16:creationId xmlns:a16="http://schemas.microsoft.com/office/drawing/2014/main" id="{EAFCA570-9A5C-1294-E4FE-E195328A631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3" name="Graphic 2">
            <a:extLst>
              <a:ext uri="{FF2B5EF4-FFF2-40B4-BE49-F238E27FC236}">
                <a16:creationId xmlns:a16="http://schemas.microsoft.com/office/drawing/2014/main" id="{5C2EBCB7-F3CC-2555-259F-083F524EA9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160774"/>
            <a:ext cx="18288000" cy="68579"/>
          </a:xfrm>
          <a:prstGeom prst="rect">
            <a:avLst/>
          </a:prstGeom>
        </p:spPr>
      </p:pic>
      <p:sp>
        <p:nvSpPr>
          <p:cNvPr id="6" name="Title 3">
            <a:extLst>
              <a:ext uri="{FF2B5EF4-FFF2-40B4-BE49-F238E27FC236}">
                <a16:creationId xmlns:a16="http://schemas.microsoft.com/office/drawing/2014/main" id="{E2F68164-DD9F-98C9-645E-818B82D8BC74}"/>
              </a:ext>
            </a:extLst>
          </p:cNvPr>
          <p:cNvSpPr>
            <a:spLocks noGrp="1"/>
          </p:cNvSpPr>
          <p:nvPr>
            <p:ph type="title"/>
          </p:nvPr>
        </p:nvSpPr>
        <p:spPr>
          <a:xfrm>
            <a:off x="100013" y="29202"/>
            <a:ext cx="18087975" cy="1200150"/>
          </a:xfrm>
        </p:spPr>
        <p:txBody>
          <a:bodyPr>
            <a:normAutofit/>
          </a:bodyPr>
          <a:lstStyle/>
          <a:p>
            <a:r>
              <a:rPr lang="en-US" sz="5400" dirty="0">
                <a:latin typeface="DM Sans" pitchFamily="2" charset="77"/>
              </a:rPr>
              <a:t>Native plants support native wildlife.</a:t>
            </a:r>
          </a:p>
        </p:txBody>
      </p:sp>
      <p:pic>
        <p:nvPicPr>
          <p:cNvPr id="6146" name="Picture 2">
            <a:extLst>
              <a:ext uri="{FF2B5EF4-FFF2-40B4-BE49-F238E27FC236}">
                <a16:creationId xmlns:a16="http://schemas.microsoft.com/office/drawing/2014/main" id="{3BF83DB2-2F95-A7ED-FE61-740B37E85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598" y="1423432"/>
            <a:ext cx="8037927" cy="69578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8067402-4019-E088-FD5F-F9BAA408A077}"/>
              </a:ext>
            </a:extLst>
          </p:cNvPr>
          <p:cNvGrpSpPr/>
          <p:nvPr/>
        </p:nvGrpSpPr>
        <p:grpSpPr>
          <a:xfrm>
            <a:off x="10293648" y="3628771"/>
            <a:ext cx="7029450" cy="6084423"/>
            <a:chOff x="6972300" y="1484312"/>
            <a:chExt cx="4686300" cy="4056282"/>
          </a:xfrm>
        </p:grpSpPr>
        <p:pic>
          <p:nvPicPr>
            <p:cNvPr id="6147" name="Picture 3">
              <a:extLst>
                <a:ext uri="{FF2B5EF4-FFF2-40B4-BE49-F238E27FC236}">
                  <a16:creationId xmlns:a16="http://schemas.microsoft.com/office/drawing/2014/main" id="{6E83E44B-4477-77AB-27D0-9B12A4E8CE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2300" y="1484312"/>
              <a:ext cx="4686300" cy="34099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BE2E4C-2370-4970-2657-06134F9609A5}"/>
                </a:ext>
              </a:extLst>
            </p:cNvPr>
            <p:cNvSpPr txBox="1"/>
            <p:nvPr/>
          </p:nvSpPr>
          <p:spPr>
            <a:xfrm>
              <a:off x="8058150" y="4894263"/>
              <a:ext cx="3600450" cy="615553"/>
            </a:xfrm>
            <a:prstGeom prst="rect">
              <a:avLst/>
            </a:prstGeom>
            <a:solidFill>
              <a:srgbClr val="E6E6E6"/>
            </a:solidFill>
          </p:spPr>
          <p:txBody>
            <a:bodyPr wrap="square">
              <a:spAutoFit/>
            </a:bodyPr>
            <a:lstStyle/>
            <a:p>
              <a:r>
                <a:rPr lang="en-US" sz="2700" b="1">
                  <a:solidFill>
                    <a:srgbClr val="006600"/>
                  </a:solidFill>
                  <a:latin typeface="Arial" panose="020B0604020202020204" pitchFamily="34" charset="0"/>
                </a:rPr>
                <a:t>2x</a:t>
              </a:r>
              <a:r>
                <a:rPr lang="en-US" sz="2700">
                  <a:latin typeface="Arial" panose="020B0604020202020204" pitchFamily="34" charset="0"/>
                </a:rPr>
                <a:t> caterpillar diversity in native trees </a:t>
              </a:r>
              <a:endParaRPr lang="en-US" sz="2100"/>
            </a:p>
          </p:txBody>
        </p:sp>
        <p:sp>
          <p:nvSpPr>
            <p:cNvPr id="5" name="Rectangle 4">
              <a:extLst>
                <a:ext uri="{FF2B5EF4-FFF2-40B4-BE49-F238E27FC236}">
                  <a16:creationId xmlns:a16="http://schemas.microsoft.com/office/drawing/2014/main" id="{AF959D9E-FD5F-5378-4586-B78027FC7074}"/>
                </a:ext>
              </a:extLst>
            </p:cNvPr>
            <p:cNvSpPr/>
            <p:nvPr/>
          </p:nvSpPr>
          <p:spPr>
            <a:xfrm>
              <a:off x="6972300" y="4894263"/>
              <a:ext cx="1085850" cy="646331"/>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pic>
          <p:nvPicPr>
            <p:cNvPr id="6150" name="Picture 6">
              <a:extLst>
                <a:ext uri="{FF2B5EF4-FFF2-40B4-BE49-F238E27FC236}">
                  <a16:creationId xmlns:a16="http://schemas.microsoft.com/office/drawing/2014/main" id="{290F3FE6-92F9-B784-9628-F9C14BBB3AA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1251" y="4954333"/>
              <a:ext cx="1033540" cy="33998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8" descr="A close-up of a computer screen&#10;&#10;Description automatically generated">
            <a:extLst>
              <a:ext uri="{FF2B5EF4-FFF2-40B4-BE49-F238E27FC236}">
                <a16:creationId xmlns:a16="http://schemas.microsoft.com/office/drawing/2014/main" id="{84D68CB0-C738-1BF5-CD30-EC6827FEAF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798" y="8539766"/>
            <a:ext cx="7452728" cy="1666595"/>
          </a:xfrm>
          <a:prstGeom prst="rect">
            <a:avLst/>
          </a:prstGeom>
        </p:spPr>
      </p:pic>
      <p:pic>
        <p:nvPicPr>
          <p:cNvPr id="6152" name="Picture 8">
            <a:extLst>
              <a:ext uri="{FF2B5EF4-FFF2-40B4-BE49-F238E27FC236}">
                <a16:creationId xmlns:a16="http://schemas.microsoft.com/office/drawing/2014/main" id="{17A98229-1B98-52CF-134F-6EE8F0CCFC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39344" y="1584136"/>
            <a:ext cx="2538539" cy="169235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D9DBB96E-0D65-A48C-9320-6E4B4F45848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7098" b="17097"/>
          <a:stretch/>
        </p:blipFill>
        <p:spPr bwMode="auto">
          <a:xfrm>
            <a:off x="12677882" y="1584135"/>
            <a:ext cx="2228850" cy="169236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3B620474-E27B-10E1-BAE6-74B5678DE83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906732" y="1584136"/>
            <a:ext cx="2538539" cy="169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1249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5;p23">
            <a:extLst>
              <a:ext uri="{FF2B5EF4-FFF2-40B4-BE49-F238E27FC236}">
                <a16:creationId xmlns:a16="http://schemas.microsoft.com/office/drawing/2014/main" id="{107E5986-B6D7-E327-2C01-EBC6300650A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9" name="Graphic 8">
            <a:extLst>
              <a:ext uri="{FF2B5EF4-FFF2-40B4-BE49-F238E27FC236}">
                <a16:creationId xmlns:a16="http://schemas.microsoft.com/office/drawing/2014/main" id="{2432D123-910D-827B-5314-7857B0C8DD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160774"/>
            <a:ext cx="18288000" cy="68579"/>
          </a:xfrm>
          <a:prstGeom prst="rect">
            <a:avLst/>
          </a:prstGeom>
        </p:spPr>
      </p:pic>
      <p:sp>
        <p:nvSpPr>
          <p:cNvPr id="2" name="Title 1">
            <a:extLst>
              <a:ext uri="{FF2B5EF4-FFF2-40B4-BE49-F238E27FC236}">
                <a16:creationId xmlns:a16="http://schemas.microsoft.com/office/drawing/2014/main" id="{31128AEC-52A5-F752-E8EA-0C282BC36095}"/>
              </a:ext>
            </a:extLst>
          </p:cNvPr>
          <p:cNvSpPr>
            <a:spLocks noGrp="1"/>
          </p:cNvSpPr>
          <p:nvPr>
            <p:ph type="title"/>
          </p:nvPr>
        </p:nvSpPr>
        <p:spPr>
          <a:xfrm>
            <a:off x="101921" y="12420"/>
            <a:ext cx="18096270" cy="1175670"/>
          </a:xfrm>
        </p:spPr>
        <p:txBody>
          <a:bodyPr>
            <a:noAutofit/>
          </a:bodyPr>
          <a:lstStyle/>
          <a:p>
            <a:r>
              <a:rPr lang="en-US" sz="4800" dirty="0">
                <a:latin typeface="DM Sans" pitchFamily="2" charset="77"/>
              </a:rPr>
              <a:t>Native plants have less risk of invasion and subsequent harm.</a:t>
            </a:r>
          </a:p>
        </p:txBody>
      </p:sp>
      <p:pic>
        <p:nvPicPr>
          <p:cNvPr id="9218" name="Picture 2">
            <a:extLst>
              <a:ext uri="{FF2B5EF4-FFF2-40B4-BE49-F238E27FC236}">
                <a16:creationId xmlns:a16="http://schemas.microsoft.com/office/drawing/2014/main" id="{DDC9906A-DA64-7EA8-4A33-5454464FB2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5103"/>
          <a:stretch/>
        </p:blipFill>
        <p:spPr bwMode="auto">
          <a:xfrm>
            <a:off x="3471862" y="2288501"/>
            <a:ext cx="14107027" cy="77094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F8727D-B515-7655-4FD8-E597E832CBE2}"/>
              </a:ext>
            </a:extLst>
          </p:cNvPr>
          <p:cNvSpPr txBox="1"/>
          <p:nvPr/>
        </p:nvSpPr>
        <p:spPr>
          <a:xfrm>
            <a:off x="-100013" y="9743031"/>
            <a:ext cx="3571875" cy="1154162"/>
          </a:xfrm>
          <a:prstGeom prst="rect">
            <a:avLst/>
          </a:prstGeom>
          <a:noFill/>
        </p:spPr>
        <p:txBody>
          <a:bodyPr wrap="square">
            <a:spAutoFit/>
          </a:bodyPr>
          <a:lstStyle/>
          <a:p>
            <a:r>
              <a:rPr lang="en-US" sz="2700">
                <a:latin typeface="Arial" panose="020B0604020202020204" pitchFamily="34" charset="0"/>
              </a:rPr>
              <a:t>Simberloff et al. 2012</a:t>
            </a:r>
            <a:endParaRPr lang="en-US" sz="2100"/>
          </a:p>
          <a:p>
            <a:br>
              <a:rPr lang="en-US" sz="2100"/>
            </a:br>
            <a:endParaRPr lang="en-US" sz="2100"/>
          </a:p>
        </p:txBody>
      </p:sp>
      <p:sp>
        <p:nvSpPr>
          <p:cNvPr id="10" name="TextBox 9">
            <a:extLst>
              <a:ext uri="{FF2B5EF4-FFF2-40B4-BE49-F238E27FC236}">
                <a16:creationId xmlns:a16="http://schemas.microsoft.com/office/drawing/2014/main" id="{53D455CF-4078-1882-2CCE-3F4868151445}"/>
              </a:ext>
            </a:extLst>
          </p:cNvPr>
          <p:cNvSpPr txBox="1"/>
          <p:nvPr/>
        </p:nvSpPr>
        <p:spPr>
          <a:xfrm>
            <a:off x="7088800" y="2390127"/>
            <a:ext cx="10243389" cy="553998"/>
          </a:xfrm>
          <a:prstGeom prst="rect">
            <a:avLst/>
          </a:prstGeom>
          <a:noFill/>
        </p:spPr>
        <p:txBody>
          <a:bodyPr wrap="square" rtlCol="0">
            <a:spAutoFit/>
          </a:bodyPr>
          <a:lstStyle/>
          <a:p>
            <a:r>
              <a:rPr lang="en-US" sz="3000" dirty="0">
                <a:latin typeface="DM Sans" pitchFamily="2" charset="77"/>
              </a:rPr>
              <a:t>“Native Invaders” are rare among plants. </a:t>
            </a:r>
          </a:p>
        </p:txBody>
      </p:sp>
    </p:spTree>
    <p:extLst>
      <p:ext uri="{BB962C8B-B14F-4D97-AF65-F5344CB8AC3E}">
        <p14:creationId xmlns:p14="http://schemas.microsoft.com/office/powerpoint/2010/main" val="4006589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75;p23">
            <a:extLst>
              <a:ext uri="{FF2B5EF4-FFF2-40B4-BE49-F238E27FC236}">
                <a16:creationId xmlns:a16="http://schemas.microsoft.com/office/drawing/2014/main" id="{C9BDC242-A0A6-2F49-F289-B3AE2BE90E5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3074" name="Picture 2">
            <a:extLst>
              <a:ext uri="{FF2B5EF4-FFF2-40B4-BE49-F238E27FC236}">
                <a16:creationId xmlns:a16="http://schemas.microsoft.com/office/drawing/2014/main" id="{4B95D172-31E8-37F8-FB3C-725DAF45A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0634" y="2390123"/>
            <a:ext cx="8835389" cy="6626543"/>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335835E4-4530-6D28-6BCD-1D541F923D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160774"/>
            <a:ext cx="18288000" cy="68579"/>
          </a:xfrm>
          <a:prstGeom prst="rect">
            <a:avLst/>
          </a:prstGeom>
        </p:spPr>
      </p:pic>
      <p:sp>
        <p:nvSpPr>
          <p:cNvPr id="13" name="TextBox 12">
            <a:extLst>
              <a:ext uri="{FF2B5EF4-FFF2-40B4-BE49-F238E27FC236}">
                <a16:creationId xmlns:a16="http://schemas.microsoft.com/office/drawing/2014/main" id="{665E6992-A596-53E6-F032-062942247C63}"/>
              </a:ext>
            </a:extLst>
          </p:cNvPr>
          <p:cNvSpPr txBox="1"/>
          <p:nvPr/>
        </p:nvSpPr>
        <p:spPr>
          <a:xfrm>
            <a:off x="160635" y="139842"/>
            <a:ext cx="15166995" cy="923330"/>
          </a:xfrm>
          <a:prstGeom prst="rect">
            <a:avLst/>
          </a:prstGeom>
          <a:noFill/>
        </p:spPr>
        <p:txBody>
          <a:bodyPr wrap="square" rtlCol="0">
            <a:spAutoFit/>
          </a:bodyPr>
          <a:lstStyle/>
          <a:p>
            <a:r>
              <a:rPr lang="en-US" sz="5400" dirty="0">
                <a:latin typeface="DM Sans" pitchFamily="2" charset="77"/>
              </a:rPr>
              <a:t>And of course, native plants are beautiful!</a:t>
            </a:r>
          </a:p>
        </p:txBody>
      </p:sp>
      <p:pic>
        <p:nvPicPr>
          <p:cNvPr id="5" name="Picture 4" descr="A field of flowers and plants&#10;&#10;AI-generated content may be incorrect.">
            <a:extLst>
              <a:ext uri="{FF2B5EF4-FFF2-40B4-BE49-F238E27FC236}">
                <a16:creationId xmlns:a16="http://schemas.microsoft.com/office/drawing/2014/main" id="{7624D9E9-81D0-5DC7-5485-1DD2638B3D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1980" y="2390124"/>
            <a:ext cx="8835389" cy="6626541"/>
          </a:xfrm>
          <a:prstGeom prst="rect">
            <a:avLst/>
          </a:prstGeom>
        </p:spPr>
      </p:pic>
      <p:sp>
        <p:nvSpPr>
          <p:cNvPr id="4" name="TextBox 3">
            <a:extLst>
              <a:ext uri="{FF2B5EF4-FFF2-40B4-BE49-F238E27FC236}">
                <a16:creationId xmlns:a16="http://schemas.microsoft.com/office/drawing/2014/main" id="{C1C47FC7-AFBD-5C00-E102-221689EAF8C4}"/>
              </a:ext>
            </a:extLst>
          </p:cNvPr>
          <p:cNvSpPr txBox="1"/>
          <p:nvPr/>
        </p:nvSpPr>
        <p:spPr>
          <a:xfrm>
            <a:off x="15327630" y="9733001"/>
            <a:ext cx="3017520" cy="415498"/>
          </a:xfrm>
          <a:prstGeom prst="rect">
            <a:avLst/>
          </a:prstGeom>
          <a:noFill/>
        </p:spPr>
        <p:txBody>
          <a:bodyPr wrap="square" rtlCol="0">
            <a:spAutoFit/>
          </a:bodyPr>
          <a:lstStyle/>
          <a:p>
            <a:r>
              <a:rPr lang="en-US" sz="2100"/>
              <a:t>Photos: B. Bradley</a:t>
            </a:r>
          </a:p>
        </p:txBody>
      </p:sp>
    </p:spTree>
    <p:extLst>
      <p:ext uri="{BB962C8B-B14F-4D97-AF65-F5344CB8AC3E}">
        <p14:creationId xmlns:p14="http://schemas.microsoft.com/office/powerpoint/2010/main" val="221523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B30E2B85-23B0-96FC-B711-BDF4326BB5D7}"/>
            </a:ext>
          </a:extLst>
        </p:cNvPr>
        <p:cNvGrpSpPr/>
        <p:nvPr/>
      </p:nvGrpSpPr>
      <p:grpSpPr>
        <a:xfrm>
          <a:off x="0" y="0"/>
          <a:ext cx="0" cy="0"/>
          <a:chOff x="0" y="0"/>
          <a:chExt cx="0" cy="0"/>
        </a:xfrm>
      </p:grpSpPr>
      <p:sp>
        <p:nvSpPr>
          <p:cNvPr id="126" name="Google Shape;126;p15">
            <a:extLst>
              <a:ext uri="{FF2B5EF4-FFF2-40B4-BE49-F238E27FC236}">
                <a16:creationId xmlns:a16="http://schemas.microsoft.com/office/drawing/2014/main" id="{A4BF61E9-FD3D-FB1E-2EE4-C80B938F3AA3}"/>
              </a:ext>
            </a:extLst>
          </p:cNvPr>
          <p:cNvSpPr/>
          <p:nvPr/>
        </p:nvSpPr>
        <p:spPr>
          <a:xfrm>
            <a:off x="0" y="39402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dirty="0"/>
          </a:p>
        </p:txBody>
      </p:sp>
      <p:cxnSp>
        <p:nvCxnSpPr>
          <p:cNvPr id="130" name="Google Shape;130;p15">
            <a:extLst>
              <a:ext uri="{FF2B5EF4-FFF2-40B4-BE49-F238E27FC236}">
                <a16:creationId xmlns:a16="http://schemas.microsoft.com/office/drawing/2014/main" id="{1FF48835-A4B8-4855-57AB-0C20F3A510AA}"/>
              </a:ext>
            </a:extLst>
          </p:cNvPr>
          <p:cNvCxnSpPr/>
          <p:nvPr/>
        </p:nvCxnSpPr>
        <p:spPr>
          <a:xfrm rot="10800000">
            <a:off x="-15150" y="2501265"/>
            <a:ext cx="9178200" cy="0"/>
          </a:xfrm>
          <a:prstGeom prst="straightConnector1">
            <a:avLst/>
          </a:prstGeom>
          <a:noFill/>
          <a:ln w="19050" cap="flat" cmpd="sng">
            <a:solidFill>
              <a:srgbClr val="000000"/>
            </a:solidFill>
            <a:prstDash val="solid"/>
            <a:round/>
            <a:headEnd type="none" w="sm" len="sm"/>
            <a:tailEnd type="none" w="sm" len="sm"/>
          </a:ln>
        </p:spPr>
      </p:cxnSp>
      <p:sp>
        <p:nvSpPr>
          <p:cNvPr id="131" name="Google Shape;131;p15">
            <a:extLst>
              <a:ext uri="{FF2B5EF4-FFF2-40B4-BE49-F238E27FC236}">
                <a16:creationId xmlns:a16="http://schemas.microsoft.com/office/drawing/2014/main" id="{E166F616-4D95-DF4D-F821-4F10537F95F9}"/>
              </a:ext>
            </a:extLst>
          </p:cNvPr>
          <p:cNvSpPr txBox="1"/>
          <p:nvPr/>
        </p:nvSpPr>
        <p:spPr>
          <a:xfrm>
            <a:off x="1028700" y="272478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1</a:t>
            </a:r>
            <a:endParaRPr/>
          </a:p>
        </p:txBody>
      </p:sp>
      <p:sp>
        <p:nvSpPr>
          <p:cNvPr id="132" name="Google Shape;132;p15">
            <a:extLst>
              <a:ext uri="{FF2B5EF4-FFF2-40B4-BE49-F238E27FC236}">
                <a16:creationId xmlns:a16="http://schemas.microsoft.com/office/drawing/2014/main" id="{4A775B87-F990-60E3-D700-A7E43D50633A}"/>
              </a:ext>
            </a:extLst>
          </p:cNvPr>
          <p:cNvSpPr txBox="1"/>
          <p:nvPr/>
        </p:nvSpPr>
        <p:spPr>
          <a:xfrm>
            <a:off x="1028700" y="4464054"/>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2</a:t>
            </a:r>
            <a:endParaRPr/>
          </a:p>
        </p:txBody>
      </p:sp>
      <p:sp>
        <p:nvSpPr>
          <p:cNvPr id="133" name="Google Shape;133;p15">
            <a:extLst>
              <a:ext uri="{FF2B5EF4-FFF2-40B4-BE49-F238E27FC236}">
                <a16:creationId xmlns:a16="http://schemas.microsoft.com/office/drawing/2014/main" id="{E7D4B2DF-154F-DAEB-5034-EF8B052F4ED6}"/>
              </a:ext>
            </a:extLst>
          </p:cNvPr>
          <p:cNvSpPr txBox="1"/>
          <p:nvPr/>
        </p:nvSpPr>
        <p:spPr>
          <a:xfrm>
            <a:off x="1028700" y="620331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3</a:t>
            </a:r>
            <a:endParaRPr/>
          </a:p>
        </p:txBody>
      </p:sp>
      <p:sp>
        <p:nvSpPr>
          <p:cNvPr id="134" name="Google Shape;134;p15">
            <a:extLst>
              <a:ext uri="{FF2B5EF4-FFF2-40B4-BE49-F238E27FC236}">
                <a16:creationId xmlns:a16="http://schemas.microsoft.com/office/drawing/2014/main" id="{03354382-A90E-C33F-E848-D096D94FBD86}"/>
              </a:ext>
            </a:extLst>
          </p:cNvPr>
          <p:cNvSpPr txBox="1"/>
          <p:nvPr/>
        </p:nvSpPr>
        <p:spPr>
          <a:xfrm>
            <a:off x="1989600" y="2923232"/>
            <a:ext cx="6111543"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rgbClr val="000000"/>
                </a:solidFill>
                <a:latin typeface="DM Sans"/>
                <a:ea typeface="DM Sans"/>
                <a:cs typeface="DM Sans"/>
                <a:sym typeface="DM Sans"/>
              </a:rPr>
              <a:t>Regional cases studies for global challenges</a:t>
            </a:r>
            <a:endParaRPr dirty="0"/>
          </a:p>
        </p:txBody>
      </p:sp>
      <p:sp>
        <p:nvSpPr>
          <p:cNvPr id="135" name="Google Shape;135;p15">
            <a:extLst>
              <a:ext uri="{FF2B5EF4-FFF2-40B4-BE49-F238E27FC236}">
                <a16:creationId xmlns:a16="http://schemas.microsoft.com/office/drawing/2014/main" id="{3101C28A-2138-7514-354E-3FA24A448A2B}"/>
              </a:ext>
            </a:extLst>
          </p:cNvPr>
          <p:cNvSpPr txBox="1"/>
          <p:nvPr/>
        </p:nvSpPr>
        <p:spPr>
          <a:xfrm>
            <a:off x="1989715" y="5045084"/>
            <a:ext cx="64002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sng" strike="noStrike" cap="none" dirty="0">
                <a:solidFill>
                  <a:srgbClr val="000000"/>
                </a:solidFill>
                <a:latin typeface="DM Sans"/>
                <a:ea typeface="DM Sans"/>
                <a:cs typeface="DM Sans"/>
                <a:sym typeface="DM Sans"/>
              </a:rPr>
              <a:t>Ecologist’s perspective </a:t>
            </a:r>
            <a:endParaRPr dirty="0"/>
          </a:p>
        </p:txBody>
      </p:sp>
      <p:cxnSp>
        <p:nvCxnSpPr>
          <p:cNvPr id="137" name="Google Shape;137;p15">
            <a:extLst>
              <a:ext uri="{FF2B5EF4-FFF2-40B4-BE49-F238E27FC236}">
                <a16:creationId xmlns:a16="http://schemas.microsoft.com/office/drawing/2014/main" id="{F2469166-8C15-C4BC-3D32-D111D7B1C553}"/>
              </a:ext>
            </a:extLst>
          </p:cNvPr>
          <p:cNvCxnSpPr/>
          <p:nvPr/>
        </p:nvCxnSpPr>
        <p:spPr>
          <a:xfrm rot="10800000">
            <a:off x="-15150" y="423990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8" name="Google Shape;138;p15">
            <a:extLst>
              <a:ext uri="{FF2B5EF4-FFF2-40B4-BE49-F238E27FC236}">
                <a16:creationId xmlns:a16="http://schemas.microsoft.com/office/drawing/2014/main" id="{AFA98F2F-AC4B-9559-D9F5-8AC3C3935419}"/>
              </a:ext>
            </a:extLst>
          </p:cNvPr>
          <p:cNvCxnSpPr/>
          <p:nvPr/>
        </p:nvCxnSpPr>
        <p:spPr>
          <a:xfrm rot="10800000">
            <a:off x="-15150" y="5960119"/>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9" name="Google Shape;139;p15">
            <a:extLst>
              <a:ext uri="{FF2B5EF4-FFF2-40B4-BE49-F238E27FC236}">
                <a16:creationId xmlns:a16="http://schemas.microsoft.com/office/drawing/2014/main" id="{10FA72CC-A1FA-FADB-264C-D3A118D28F45}"/>
              </a:ext>
            </a:extLst>
          </p:cNvPr>
          <p:cNvCxnSpPr/>
          <p:nvPr/>
        </p:nvCxnSpPr>
        <p:spPr>
          <a:xfrm rot="10800000">
            <a:off x="-15150" y="769938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40" name="Google Shape;140;p15">
            <a:extLst>
              <a:ext uri="{FF2B5EF4-FFF2-40B4-BE49-F238E27FC236}">
                <a16:creationId xmlns:a16="http://schemas.microsoft.com/office/drawing/2014/main" id="{6680F028-805F-4D72-B22A-36BB8B83E859}"/>
              </a:ext>
            </a:extLst>
          </p:cNvPr>
          <p:cNvCxnSpPr/>
          <p:nvPr/>
        </p:nvCxnSpPr>
        <p:spPr>
          <a:xfrm rot="10800000">
            <a:off x="9153525" y="-45048"/>
            <a:ext cx="0" cy="10377096"/>
          </a:xfrm>
          <a:prstGeom prst="straightConnector1">
            <a:avLst/>
          </a:prstGeom>
          <a:noFill/>
          <a:ln w="19050" cap="flat" cmpd="sng">
            <a:solidFill>
              <a:srgbClr val="000000"/>
            </a:solidFill>
            <a:prstDash val="solid"/>
            <a:round/>
            <a:headEnd type="none" w="sm" len="sm"/>
            <a:tailEnd type="none" w="sm" len="sm"/>
          </a:ln>
        </p:spPr>
      </p:cxnSp>
      <p:sp>
        <p:nvSpPr>
          <p:cNvPr id="2" name="Google Shape;135;p15">
            <a:extLst>
              <a:ext uri="{FF2B5EF4-FFF2-40B4-BE49-F238E27FC236}">
                <a16:creationId xmlns:a16="http://schemas.microsoft.com/office/drawing/2014/main" id="{057618D4-1A93-786C-B485-150CDBA434C5}"/>
              </a:ext>
            </a:extLst>
          </p:cNvPr>
          <p:cNvSpPr txBox="1"/>
          <p:nvPr/>
        </p:nvSpPr>
        <p:spPr>
          <a:xfrm>
            <a:off x="1989600" y="6595913"/>
            <a:ext cx="64002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latin typeface="DM Sans"/>
                <a:sym typeface="DM Sans"/>
              </a:rPr>
              <a:t>Potential partnerships</a:t>
            </a:r>
            <a:endParaRPr b="1" dirty="0"/>
          </a:p>
        </p:txBody>
      </p:sp>
      <p:pic>
        <p:nvPicPr>
          <p:cNvPr id="3" name="Google Shape;89;p1" descr="A reflection of trees and grass&#10;&#10;Description automatically generated">
            <a:extLst>
              <a:ext uri="{FF2B5EF4-FFF2-40B4-BE49-F238E27FC236}">
                <a16:creationId xmlns:a16="http://schemas.microsoft.com/office/drawing/2014/main" id="{D470E8A5-25C3-DF71-6D84-A3FD9F4855DE}"/>
              </a:ext>
            </a:extLst>
          </p:cNvPr>
          <p:cNvPicPr preferRelativeResize="0"/>
          <p:nvPr/>
        </p:nvPicPr>
        <p:blipFill rotWithShape="1">
          <a:blip r:embed="rId4">
            <a:alphaModFix/>
          </a:blip>
          <a:srcRect l="24327" t="-2093" b="893"/>
          <a:stretch>
            <a:fillRect/>
          </a:stretch>
        </p:blipFill>
        <p:spPr>
          <a:xfrm rot="10800000">
            <a:off x="9208888" y="394025"/>
            <a:ext cx="9225949" cy="10287001"/>
          </a:xfrm>
          <a:prstGeom prst="rect">
            <a:avLst/>
          </a:prstGeom>
          <a:noFill/>
          <a:ln>
            <a:noFill/>
          </a:ln>
        </p:spPr>
      </p:pic>
      <p:pic>
        <p:nvPicPr>
          <p:cNvPr id="4" name="Google Shape;89;p1" descr="A reflection of trees and grass&#10;&#10;Description automatically generated">
            <a:extLst>
              <a:ext uri="{FF2B5EF4-FFF2-40B4-BE49-F238E27FC236}">
                <a16:creationId xmlns:a16="http://schemas.microsoft.com/office/drawing/2014/main" id="{2D8678F9-C1D8-1E4B-2A5A-25407C8FE36D}"/>
              </a:ext>
            </a:extLst>
          </p:cNvPr>
          <p:cNvPicPr preferRelativeResize="0"/>
          <p:nvPr/>
        </p:nvPicPr>
        <p:blipFill rotWithShape="1">
          <a:blip r:embed="rId4">
            <a:alphaModFix/>
          </a:blip>
          <a:srcRect l="23885" t="22496" r="442" b="47268"/>
          <a:stretch>
            <a:fillRect/>
          </a:stretch>
        </p:blipFill>
        <p:spPr>
          <a:xfrm rot="10800000">
            <a:off x="177033" y="7710530"/>
            <a:ext cx="8948809" cy="2764701"/>
          </a:xfrm>
          <a:prstGeom prst="rect">
            <a:avLst/>
          </a:prstGeom>
          <a:noFill/>
          <a:ln>
            <a:noFill/>
          </a:ln>
        </p:spPr>
      </p:pic>
    </p:spTree>
    <p:extLst>
      <p:ext uri="{BB962C8B-B14F-4D97-AF65-F5344CB8AC3E}">
        <p14:creationId xmlns:p14="http://schemas.microsoft.com/office/powerpoint/2010/main" val="1017713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FF4B3-9F0E-16FA-FDA5-19F63AB5D5FD}"/>
            </a:ext>
          </a:extLst>
        </p:cNvPr>
        <p:cNvGrpSpPr/>
        <p:nvPr/>
      </p:nvGrpSpPr>
      <p:grpSpPr>
        <a:xfrm>
          <a:off x="0" y="0"/>
          <a:ext cx="0" cy="0"/>
          <a:chOff x="0" y="0"/>
          <a:chExt cx="0" cy="0"/>
        </a:xfrm>
      </p:grpSpPr>
      <p:sp>
        <p:nvSpPr>
          <p:cNvPr id="3" name="Google Shape;275;p23">
            <a:extLst>
              <a:ext uri="{FF2B5EF4-FFF2-40B4-BE49-F238E27FC236}">
                <a16:creationId xmlns:a16="http://schemas.microsoft.com/office/drawing/2014/main" id="{FF3E3E07-E003-0979-C4D1-4638D78A5D4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8" name="Title 1">
            <a:extLst>
              <a:ext uri="{FF2B5EF4-FFF2-40B4-BE49-F238E27FC236}">
                <a16:creationId xmlns:a16="http://schemas.microsoft.com/office/drawing/2014/main" id="{686F9E3B-11C2-17DB-B85B-FAE6536D41CD}"/>
              </a:ext>
            </a:extLst>
          </p:cNvPr>
          <p:cNvSpPr txBox="1">
            <a:spLocks/>
          </p:cNvSpPr>
          <p:nvPr/>
        </p:nvSpPr>
        <p:spPr>
          <a:xfrm>
            <a:off x="171450" y="-138544"/>
            <a:ext cx="12206403" cy="1245638"/>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atin typeface="DM Sans" pitchFamily="2" charset="77"/>
              </a:rPr>
              <a:t>Hardiness zones are already shifting</a:t>
            </a:r>
          </a:p>
        </p:txBody>
      </p:sp>
      <p:sp>
        <p:nvSpPr>
          <p:cNvPr id="4" name="TextBox 3">
            <a:extLst>
              <a:ext uri="{FF2B5EF4-FFF2-40B4-BE49-F238E27FC236}">
                <a16:creationId xmlns:a16="http://schemas.microsoft.com/office/drawing/2014/main" id="{689800A8-45DB-4407-7BAC-16AFCC400986}"/>
              </a:ext>
            </a:extLst>
          </p:cNvPr>
          <p:cNvSpPr txBox="1"/>
          <p:nvPr/>
        </p:nvSpPr>
        <p:spPr>
          <a:xfrm>
            <a:off x="1" y="9733002"/>
            <a:ext cx="2029406" cy="415498"/>
          </a:xfrm>
          <a:prstGeom prst="rect">
            <a:avLst/>
          </a:prstGeom>
          <a:noFill/>
        </p:spPr>
        <p:txBody>
          <a:bodyPr wrap="square" rtlCol="0">
            <a:spAutoFit/>
          </a:bodyPr>
          <a:lstStyle/>
          <a:p>
            <a:r>
              <a:rPr lang="en-US" sz="2100">
                <a:latin typeface="DM Sans" pitchFamily="2" charset="77"/>
              </a:rPr>
              <a:t>USDA 2023</a:t>
            </a:r>
          </a:p>
        </p:txBody>
      </p:sp>
      <p:pic>
        <p:nvPicPr>
          <p:cNvPr id="9" name="Picture 8">
            <a:extLst>
              <a:ext uri="{FF2B5EF4-FFF2-40B4-BE49-F238E27FC236}">
                <a16:creationId xmlns:a16="http://schemas.microsoft.com/office/drawing/2014/main" id="{4EA6C90F-A784-6A84-0C7F-9AF039E1D644}"/>
              </a:ext>
            </a:extLst>
          </p:cNvPr>
          <p:cNvPicPr>
            <a:picLocks noChangeAspect="1"/>
          </p:cNvPicPr>
          <p:nvPr/>
        </p:nvPicPr>
        <p:blipFill>
          <a:blip r:embed="rId4"/>
          <a:srcRect l="937" t="3771"/>
          <a:stretch/>
        </p:blipFill>
        <p:spPr>
          <a:xfrm>
            <a:off x="171450" y="2442116"/>
            <a:ext cx="18116550" cy="5467757"/>
          </a:xfrm>
          <a:prstGeom prst="rect">
            <a:avLst/>
          </a:prstGeom>
        </p:spPr>
      </p:pic>
      <p:sp>
        <p:nvSpPr>
          <p:cNvPr id="12" name="TextBox 11">
            <a:extLst>
              <a:ext uri="{FF2B5EF4-FFF2-40B4-BE49-F238E27FC236}">
                <a16:creationId xmlns:a16="http://schemas.microsoft.com/office/drawing/2014/main" id="{F78B6182-90F9-344F-B1B9-538597BD604E}"/>
              </a:ext>
            </a:extLst>
          </p:cNvPr>
          <p:cNvSpPr txBox="1"/>
          <p:nvPr/>
        </p:nvSpPr>
        <p:spPr>
          <a:xfrm>
            <a:off x="451625" y="8229600"/>
            <a:ext cx="17345723" cy="1015663"/>
          </a:xfrm>
          <a:prstGeom prst="rect">
            <a:avLst/>
          </a:prstGeom>
          <a:noFill/>
        </p:spPr>
        <p:txBody>
          <a:bodyPr wrap="square" rtlCol="0">
            <a:spAutoFit/>
          </a:bodyPr>
          <a:lstStyle/>
          <a:p>
            <a:pPr algn="ctr"/>
            <a:r>
              <a:rPr lang="en-US" sz="3000">
                <a:latin typeface="DM Sans" pitchFamily="2" charset="77"/>
              </a:rPr>
              <a:t>Plant hardiness zones are based on minimum winter temperatures, and are an estimate used by gardeners to determine what can grow at a given location.</a:t>
            </a:r>
          </a:p>
        </p:txBody>
      </p:sp>
    </p:spTree>
    <p:extLst>
      <p:ext uri="{BB962C8B-B14F-4D97-AF65-F5344CB8AC3E}">
        <p14:creationId xmlns:p14="http://schemas.microsoft.com/office/powerpoint/2010/main" val="1121536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5;p23">
            <a:extLst>
              <a:ext uri="{FF2B5EF4-FFF2-40B4-BE49-F238E27FC236}">
                <a16:creationId xmlns:a16="http://schemas.microsoft.com/office/drawing/2014/main" id="{F3F2457F-E488-376E-995C-302B405F07CC}"/>
              </a:ext>
            </a:extLst>
          </p:cNvPr>
          <p:cNvSpPr/>
          <p:nvPr/>
        </p:nvSpPr>
        <p:spPr>
          <a:xfrm>
            <a:off x="0" y="-2406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dirty="0"/>
          </a:p>
        </p:txBody>
      </p:sp>
      <p:pic>
        <p:nvPicPr>
          <p:cNvPr id="5" name="Graphic 4">
            <a:extLst>
              <a:ext uri="{FF2B5EF4-FFF2-40B4-BE49-F238E27FC236}">
                <a16:creationId xmlns:a16="http://schemas.microsoft.com/office/drawing/2014/main" id="{2C1840A7-9377-05D2-9826-7B19D11940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654084"/>
            <a:ext cx="18288000" cy="68579"/>
          </a:xfrm>
          <a:prstGeom prst="rect">
            <a:avLst/>
          </a:prstGeom>
        </p:spPr>
      </p:pic>
      <p:sp>
        <p:nvSpPr>
          <p:cNvPr id="6" name="Title 1">
            <a:extLst>
              <a:ext uri="{FF2B5EF4-FFF2-40B4-BE49-F238E27FC236}">
                <a16:creationId xmlns:a16="http://schemas.microsoft.com/office/drawing/2014/main" id="{4DD63A47-5D19-2C27-1FC2-BE0CB0AB0CF6}"/>
              </a:ext>
            </a:extLst>
          </p:cNvPr>
          <p:cNvSpPr txBox="1">
            <a:spLocks/>
          </p:cNvSpPr>
          <p:nvPr/>
        </p:nvSpPr>
        <p:spPr>
          <a:xfrm>
            <a:off x="171450" y="-371336"/>
            <a:ext cx="18116550" cy="1481679"/>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a:p>
        </p:txBody>
      </p:sp>
      <p:sp>
        <p:nvSpPr>
          <p:cNvPr id="9" name="TextBox 8">
            <a:extLst>
              <a:ext uri="{FF2B5EF4-FFF2-40B4-BE49-F238E27FC236}">
                <a16:creationId xmlns:a16="http://schemas.microsoft.com/office/drawing/2014/main" id="{F785A866-7DB6-AB0F-083F-25C0BA4A59CA}"/>
              </a:ext>
            </a:extLst>
          </p:cNvPr>
          <p:cNvSpPr txBox="1"/>
          <p:nvPr/>
        </p:nvSpPr>
        <p:spPr>
          <a:xfrm>
            <a:off x="816130" y="2646662"/>
            <a:ext cx="16484291" cy="1754326"/>
          </a:xfrm>
          <a:prstGeom prst="rect">
            <a:avLst/>
          </a:prstGeom>
          <a:noFill/>
        </p:spPr>
        <p:txBody>
          <a:bodyPr wrap="square">
            <a:spAutoFit/>
          </a:bodyPr>
          <a:lstStyle/>
          <a:p>
            <a:r>
              <a:rPr lang="en-US" sz="3600" b="1"/>
              <a:t>Climate-smart gardening</a:t>
            </a:r>
            <a:r>
              <a:rPr lang="en-US" sz="3600"/>
              <a:t>: Planting for present and future conditions using native and near-native species adapted to both current and future hardiness zones.</a:t>
            </a:r>
          </a:p>
        </p:txBody>
      </p:sp>
      <p:sp>
        <p:nvSpPr>
          <p:cNvPr id="10" name="TextBox 9">
            <a:extLst>
              <a:ext uri="{FF2B5EF4-FFF2-40B4-BE49-F238E27FC236}">
                <a16:creationId xmlns:a16="http://schemas.microsoft.com/office/drawing/2014/main" id="{6462864F-5CBE-0B13-6714-77C3CE592C55}"/>
              </a:ext>
            </a:extLst>
          </p:cNvPr>
          <p:cNvSpPr txBox="1"/>
          <p:nvPr/>
        </p:nvSpPr>
        <p:spPr>
          <a:xfrm>
            <a:off x="0" y="72545"/>
            <a:ext cx="18116550" cy="1569660"/>
          </a:xfrm>
          <a:prstGeom prst="rect">
            <a:avLst/>
          </a:prstGeom>
          <a:noFill/>
        </p:spPr>
        <p:txBody>
          <a:bodyPr wrap="square" rtlCol="0">
            <a:spAutoFit/>
          </a:bodyPr>
          <a:lstStyle/>
          <a:p>
            <a:r>
              <a:rPr lang="en-US" sz="4800" dirty="0"/>
              <a:t>Landscape designers will need to consider what species will persist in their area as the climate continues to change!</a:t>
            </a:r>
          </a:p>
        </p:txBody>
      </p:sp>
    </p:spTree>
    <p:extLst>
      <p:ext uri="{BB962C8B-B14F-4D97-AF65-F5344CB8AC3E}">
        <p14:creationId xmlns:p14="http://schemas.microsoft.com/office/powerpoint/2010/main" val="3411927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96CDF-7768-AF7E-390F-30D9ECB2F405}"/>
            </a:ext>
          </a:extLst>
        </p:cNvPr>
        <p:cNvGrpSpPr/>
        <p:nvPr/>
      </p:nvGrpSpPr>
      <p:grpSpPr>
        <a:xfrm>
          <a:off x="0" y="0"/>
          <a:ext cx="0" cy="0"/>
          <a:chOff x="0" y="0"/>
          <a:chExt cx="0" cy="0"/>
        </a:xfrm>
      </p:grpSpPr>
      <p:sp>
        <p:nvSpPr>
          <p:cNvPr id="3" name="Google Shape;275;p23">
            <a:extLst>
              <a:ext uri="{FF2B5EF4-FFF2-40B4-BE49-F238E27FC236}">
                <a16:creationId xmlns:a16="http://schemas.microsoft.com/office/drawing/2014/main" id="{8CCB3027-FD34-6008-1121-DA99DE3D754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5" name="Graphic 4">
            <a:extLst>
              <a:ext uri="{FF2B5EF4-FFF2-40B4-BE49-F238E27FC236}">
                <a16:creationId xmlns:a16="http://schemas.microsoft.com/office/drawing/2014/main" id="{1BD34ECE-E462-F1C4-0189-8CEDE1A5E7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654084"/>
            <a:ext cx="18288000" cy="68579"/>
          </a:xfrm>
          <a:prstGeom prst="rect">
            <a:avLst/>
          </a:prstGeom>
        </p:spPr>
      </p:pic>
      <p:sp>
        <p:nvSpPr>
          <p:cNvPr id="6" name="Title 1">
            <a:extLst>
              <a:ext uri="{FF2B5EF4-FFF2-40B4-BE49-F238E27FC236}">
                <a16:creationId xmlns:a16="http://schemas.microsoft.com/office/drawing/2014/main" id="{2AF4AEAE-235B-B8A9-DEA1-7BA8A106EC04}"/>
              </a:ext>
            </a:extLst>
          </p:cNvPr>
          <p:cNvSpPr txBox="1">
            <a:spLocks/>
          </p:cNvSpPr>
          <p:nvPr/>
        </p:nvSpPr>
        <p:spPr>
          <a:xfrm>
            <a:off x="171450" y="-371336"/>
            <a:ext cx="18116550" cy="1481679"/>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a:p>
        </p:txBody>
      </p:sp>
      <p:sp>
        <p:nvSpPr>
          <p:cNvPr id="9" name="TextBox 8">
            <a:extLst>
              <a:ext uri="{FF2B5EF4-FFF2-40B4-BE49-F238E27FC236}">
                <a16:creationId xmlns:a16="http://schemas.microsoft.com/office/drawing/2014/main" id="{DF3C60FB-ABA6-94C0-F9E0-A66D2A48F7A7}"/>
              </a:ext>
            </a:extLst>
          </p:cNvPr>
          <p:cNvSpPr txBox="1"/>
          <p:nvPr/>
        </p:nvSpPr>
        <p:spPr>
          <a:xfrm>
            <a:off x="816130" y="2646662"/>
            <a:ext cx="16484291" cy="1754326"/>
          </a:xfrm>
          <a:prstGeom prst="rect">
            <a:avLst/>
          </a:prstGeom>
          <a:noFill/>
        </p:spPr>
        <p:txBody>
          <a:bodyPr wrap="square">
            <a:spAutoFit/>
          </a:bodyPr>
          <a:lstStyle/>
          <a:p>
            <a:r>
              <a:rPr lang="en-US" sz="3600" b="1"/>
              <a:t>Climate-smart gardening</a:t>
            </a:r>
            <a:r>
              <a:rPr lang="en-US" sz="3600"/>
              <a:t>: Planting for present and future conditions using native and near-native species adapted to both current and future hardiness zones.</a:t>
            </a:r>
          </a:p>
        </p:txBody>
      </p:sp>
      <p:sp>
        <p:nvSpPr>
          <p:cNvPr id="12" name="TextBox 11">
            <a:extLst>
              <a:ext uri="{FF2B5EF4-FFF2-40B4-BE49-F238E27FC236}">
                <a16:creationId xmlns:a16="http://schemas.microsoft.com/office/drawing/2014/main" id="{B1F28C78-C84D-C7B0-0FDB-E24D95890CC9}"/>
              </a:ext>
            </a:extLst>
          </p:cNvPr>
          <p:cNvSpPr txBox="1"/>
          <p:nvPr/>
        </p:nvSpPr>
        <p:spPr>
          <a:xfrm>
            <a:off x="816130" y="4300860"/>
            <a:ext cx="16775186" cy="1200329"/>
          </a:xfrm>
          <a:prstGeom prst="rect">
            <a:avLst/>
          </a:prstGeom>
          <a:noFill/>
        </p:spPr>
        <p:txBody>
          <a:bodyPr wrap="square">
            <a:spAutoFit/>
          </a:bodyPr>
          <a:lstStyle/>
          <a:p>
            <a:r>
              <a:rPr lang="en-US" sz="3600" b="1"/>
              <a:t>Persistent species</a:t>
            </a:r>
            <a:r>
              <a:rPr lang="en-US" sz="3600"/>
              <a:t>: Species which are suitable for both current and future hardiness zones of a given state.</a:t>
            </a:r>
            <a:endParaRPr lang="en-US" sz="3600" b="1">
              <a:solidFill>
                <a:schemeClr val="accent2"/>
              </a:solidFill>
            </a:endParaRPr>
          </a:p>
        </p:txBody>
      </p:sp>
      <p:sp>
        <p:nvSpPr>
          <p:cNvPr id="2" name="TextBox 1">
            <a:extLst>
              <a:ext uri="{FF2B5EF4-FFF2-40B4-BE49-F238E27FC236}">
                <a16:creationId xmlns:a16="http://schemas.microsoft.com/office/drawing/2014/main" id="{AE9B99DD-AAC6-5A91-B406-08F06A2726BF}"/>
              </a:ext>
            </a:extLst>
          </p:cNvPr>
          <p:cNvSpPr txBox="1"/>
          <p:nvPr/>
        </p:nvSpPr>
        <p:spPr>
          <a:xfrm>
            <a:off x="0" y="72545"/>
            <a:ext cx="18116550" cy="1569660"/>
          </a:xfrm>
          <a:prstGeom prst="rect">
            <a:avLst/>
          </a:prstGeom>
          <a:noFill/>
        </p:spPr>
        <p:txBody>
          <a:bodyPr wrap="square" rtlCol="0">
            <a:spAutoFit/>
          </a:bodyPr>
          <a:lstStyle/>
          <a:p>
            <a:r>
              <a:rPr lang="en-US" sz="4800" dirty="0"/>
              <a:t>Landscape designers will need to consider what species will persist in their area as the climate continues to change!</a:t>
            </a:r>
          </a:p>
        </p:txBody>
      </p:sp>
    </p:spTree>
    <p:extLst>
      <p:ext uri="{BB962C8B-B14F-4D97-AF65-F5344CB8AC3E}">
        <p14:creationId xmlns:p14="http://schemas.microsoft.com/office/powerpoint/2010/main" val="3514143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08600-D5D3-BAA5-494C-D98657B3720B}"/>
            </a:ext>
          </a:extLst>
        </p:cNvPr>
        <p:cNvGrpSpPr/>
        <p:nvPr/>
      </p:nvGrpSpPr>
      <p:grpSpPr>
        <a:xfrm>
          <a:off x="0" y="0"/>
          <a:ext cx="0" cy="0"/>
          <a:chOff x="0" y="0"/>
          <a:chExt cx="0" cy="0"/>
        </a:xfrm>
      </p:grpSpPr>
      <p:sp>
        <p:nvSpPr>
          <p:cNvPr id="3" name="Google Shape;275;p23">
            <a:extLst>
              <a:ext uri="{FF2B5EF4-FFF2-40B4-BE49-F238E27FC236}">
                <a16:creationId xmlns:a16="http://schemas.microsoft.com/office/drawing/2014/main" id="{F8FCC151-9C44-EF03-AF7F-1ED829C5BE0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5" name="Graphic 4">
            <a:extLst>
              <a:ext uri="{FF2B5EF4-FFF2-40B4-BE49-F238E27FC236}">
                <a16:creationId xmlns:a16="http://schemas.microsoft.com/office/drawing/2014/main" id="{CFEF61F0-8D94-DF98-4792-400659B59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654084"/>
            <a:ext cx="18288000" cy="68579"/>
          </a:xfrm>
          <a:prstGeom prst="rect">
            <a:avLst/>
          </a:prstGeom>
        </p:spPr>
      </p:pic>
      <p:sp>
        <p:nvSpPr>
          <p:cNvPr id="6" name="Title 1">
            <a:extLst>
              <a:ext uri="{FF2B5EF4-FFF2-40B4-BE49-F238E27FC236}">
                <a16:creationId xmlns:a16="http://schemas.microsoft.com/office/drawing/2014/main" id="{5276BE64-7BFE-5DC5-D0D2-9185E4C05FC7}"/>
              </a:ext>
            </a:extLst>
          </p:cNvPr>
          <p:cNvSpPr txBox="1">
            <a:spLocks/>
          </p:cNvSpPr>
          <p:nvPr/>
        </p:nvSpPr>
        <p:spPr>
          <a:xfrm>
            <a:off x="171450" y="-371336"/>
            <a:ext cx="18116550" cy="1481679"/>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a:p>
        </p:txBody>
      </p:sp>
      <p:sp>
        <p:nvSpPr>
          <p:cNvPr id="9" name="TextBox 8">
            <a:extLst>
              <a:ext uri="{FF2B5EF4-FFF2-40B4-BE49-F238E27FC236}">
                <a16:creationId xmlns:a16="http://schemas.microsoft.com/office/drawing/2014/main" id="{D006C0D5-926C-C19A-4307-C23EA0B6EB22}"/>
              </a:ext>
            </a:extLst>
          </p:cNvPr>
          <p:cNvSpPr txBox="1"/>
          <p:nvPr/>
        </p:nvSpPr>
        <p:spPr>
          <a:xfrm>
            <a:off x="816130" y="2646662"/>
            <a:ext cx="16484291" cy="1754326"/>
          </a:xfrm>
          <a:prstGeom prst="rect">
            <a:avLst/>
          </a:prstGeom>
          <a:noFill/>
        </p:spPr>
        <p:txBody>
          <a:bodyPr wrap="square">
            <a:spAutoFit/>
          </a:bodyPr>
          <a:lstStyle/>
          <a:p>
            <a:r>
              <a:rPr lang="en-US" sz="3600" b="1"/>
              <a:t>Climate-smart gardening</a:t>
            </a:r>
            <a:r>
              <a:rPr lang="en-US" sz="3600"/>
              <a:t>: Planting for present and future conditions using native and near-native species adapted to both current and future hardiness zones.</a:t>
            </a:r>
          </a:p>
        </p:txBody>
      </p:sp>
      <p:sp>
        <p:nvSpPr>
          <p:cNvPr id="12" name="TextBox 11">
            <a:extLst>
              <a:ext uri="{FF2B5EF4-FFF2-40B4-BE49-F238E27FC236}">
                <a16:creationId xmlns:a16="http://schemas.microsoft.com/office/drawing/2014/main" id="{27C86CE6-7858-5D91-F670-98AFA7E07829}"/>
              </a:ext>
            </a:extLst>
          </p:cNvPr>
          <p:cNvSpPr txBox="1"/>
          <p:nvPr/>
        </p:nvSpPr>
        <p:spPr>
          <a:xfrm>
            <a:off x="816130" y="4300861"/>
            <a:ext cx="16775186" cy="3970318"/>
          </a:xfrm>
          <a:prstGeom prst="rect">
            <a:avLst/>
          </a:prstGeom>
          <a:noFill/>
        </p:spPr>
        <p:txBody>
          <a:bodyPr wrap="square">
            <a:spAutoFit/>
          </a:bodyPr>
          <a:lstStyle/>
          <a:p>
            <a:r>
              <a:rPr lang="en-US" sz="3600" b="1"/>
              <a:t>Persistent species</a:t>
            </a:r>
            <a:r>
              <a:rPr lang="en-US" sz="3600"/>
              <a:t>: Species which are suitable for both current and future hardiness zones of a given state.</a:t>
            </a:r>
            <a:endParaRPr lang="en-US" sz="3600" b="1">
              <a:solidFill>
                <a:schemeClr val="accent2"/>
              </a:solidFill>
            </a:endParaRPr>
          </a:p>
          <a:p>
            <a:endParaRPr lang="en-US" sz="3600" b="1">
              <a:solidFill>
                <a:schemeClr val="accent2"/>
              </a:solidFill>
            </a:endParaRPr>
          </a:p>
          <a:p>
            <a:r>
              <a:rPr lang="en-US" sz="3600" b="1">
                <a:solidFill>
                  <a:schemeClr val="accent2"/>
                </a:solidFill>
              </a:rPr>
              <a:t>Native species</a:t>
            </a:r>
            <a:r>
              <a:rPr lang="en-US" sz="3600"/>
              <a:t>: Species historically found growing without human intervention in a given state.</a:t>
            </a:r>
          </a:p>
          <a:p>
            <a:endParaRPr lang="en-US" sz="3600"/>
          </a:p>
          <a:p>
            <a:endParaRPr lang="en-US" sz="3600"/>
          </a:p>
        </p:txBody>
      </p:sp>
      <p:sp>
        <p:nvSpPr>
          <p:cNvPr id="2" name="TextBox 1">
            <a:extLst>
              <a:ext uri="{FF2B5EF4-FFF2-40B4-BE49-F238E27FC236}">
                <a16:creationId xmlns:a16="http://schemas.microsoft.com/office/drawing/2014/main" id="{BE6F70F8-5887-BEF3-20D6-FC405DAD01BB}"/>
              </a:ext>
            </a:extLst>
          </p:cNvPr>
          <p:cNvSpPr txBox="1"/>
          <p:nvPr/>
        </p:nvSpPr>
        <p:spPr>
          <a:xfrm>
            <a:off x="0" y="72545"/>
            <a:ext cx="18116550" cy="1569660"/>
          </a:xfrm>
          <a:prstGeom prst="rect">
            <a:avLst/>
          </a:prstGeom>
          <a:noFill/>
        </p:spPr>
        <p:txBody>
          <a:bodyPr wrap="square" rtlCol="0">
            <a:spAutoFit/>
          </a:bodyPr>
          <a:lstStyle/>
          <a:p>
            <a:r>
              <a:rPr lang="en-US" sz="4800" dirty="0"/>
              <a:t>Landscape designers will need to consider what species will persist in their area as the climate continues to change!</a:t>
            </a:r>
          </a:p>
        </p:txBody>
      </p:sp>
    </p:spTree>
    <p:extLst>
      <p:ext uri="{BB962C8B-B14F-4D97-AF65-F5344CB8AC3E}">
        <p14:creationId xmlns:p14="http://schemas.microsoft.com/office/powerpoint/2010/main" val="656709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40030-8584-9480-DF09-91E6B83BEC55}"/>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7BA43F71-3B4B-6883-F8FD-B3FF076C94A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5" name="Graphic 4">
            <a:extLst>
              <a:ext uri="{FF2B5EF4-FFF2-40B4-BE49-F238E27FC236}">
                <a16:creationId xmlns:a16="http://schemas.microsoft.com/office/drawing/2014/main" id="{734AB9B2-38FF-34AD-A048-C39C0511FC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654084"/>
            <a:ext cx="18288000" cy="68579"/>
          </a:xfrm>
          <a:prstGeom prst="rect">
            <a:avLst/>
          </a:prstGeom>
        </p:spPr>
      </p:pic>
      <p:sp>
        <p:nvSpPr>
          <p:cNvPr id="6" name="Title 1">
            <a:extLst>
              <a:ext uri="{FF2B5EF4-FFF2-40B4-BE49-F238E27FC236}">
                <a16:creationId xmlns:a16="http://schemas.microsoft.com/office/drawing/2014/main" id="{F5EEA3A2-D36E-ED21-6FC9-336F354516B3}"/>
              </a:ext>
            </a:extLst>
          </p:cNvPr>
          <p:cNvSpPr txBox="1">
            <a:spLocks/>
          </p:cNvSpPr>
          <p:nvPr/>
        </p:nvSpPr>
        <p:spPr>
          <a:xfrm>
            <a:off x="171450" y="-371336"/>
            <a:ext cx="18116550" cy="1481679"/>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a:p>
        </p:txBody>
      </p:sp>
      <p:sp>
        <p:nvSpPr>
          <p:cNvPr id="9" name="TextBox 8">
            <a:extLst>
              <a:ext uri="{FF2B5EF4-FFF2-40B4-BE49-F238E27FC236}">
                <a16:creationId xmlns:a16="http://schemas.microsoft.com/office/drawing/2014/main" id="{5A8B58B4-9682-534F-3C31-32D3F1C4B831}"/>
              </a:ext>
            </a:extLst>
          </p:cNvPr>
          <p:cNvSpPr txBox="1"/>
          <p:nvPr/>
        </p:nvSpPr>
        <p:spPr>
          <a:xfrm>
            <a:off x="816130" y="2646662"/>
            <a:ext cx="16484291" cy="1754326"/>
          </a:xfrm>
          <a:prstGeom prst="rect">
            <a:avLst/>
          </a:prstGeom>
          <a:noFill/>
        </p:spPr>
        <p:txBody>
          <a:bodyPr wrap="square">
            <a:spAutoFit/>
          </a:bodyPr>
          <a:lstStyle/>
          <a:p>
            <a:r>
              <a:rPr lang="en-US" sz="3600" b="1"/>
              <a:t>Climate-smart gardening</a:t>
            </a:r>
            <a:r>
              <a:rPr lang="en-US" sz="3600"/>
              <a:t>: Planting for present and future conditions using native and near-native species adapted to both current and future hardiness zones.</a:t>
            </a:r>
          </a:p>
        </p:txBody>
      </p:sp>
      <p:sp>
        <p:nvSpPr>
          <p:cNvPr id="12" name="TextBox 11">
            <a:extLst>
              <a:ext uri="{FF2B5EF4-FFF2-40B4-BE49-F238E27FC236}">
                <a16:creationId xmlns:a16="http://schemas.microsoft.com/office/drawing/2014/main" id="{6B1DC7D1-031D-4809-CB9F-15E4DECBF3CE}"/>
              </a:ext>
            </a:extLst>
          </p:cNvPr>
          <p:cNvSpPr txBox="1"/>
          <p:nvPr/>
        </p:nvSpPr>
        <p:spPr>
          <a:xfrm>
            <a:off x="816130" y="4300861"/>
            <a:ext cx="16775186" cy="5078313"/>
          </a:xfrm>
          <a:prstGeom prst="rect">
            <a:avLst/>
          </a:prstGeom>
          <a:noFill/>
        </p:spPr>
        <p:txBody>
          <a:bodyPr wrap="square">
            <a:spAutoFit/>
          </a:bodyPr>
          <a:lstStyle/>
          <a:p>
            <a:r>
              <a:rPr lang="en-US" sz="3600" b="1" dirty="0"/>
              <a:t>Persistent species</a:t>
            </a:r>
            <a:r>
              <a:rPr lang="en-US" sz="3600" dirty="0"/>
              <a:t>: Species which are suitable for both current and future hardiness zones of a given state.</a:t>
            </a:r>
            <a:endParaRPr lang="en-US" sz="3600" b="1" dirty="0">
              <a:solidFill>
                <a:schemeClr val="accent2"/>
              </a:solidFill>
            </a:endParaRPr>
          </a:p>
          <a:p>
            <a:endParaRPr lang="en-US" sz="3600" b="1" dirty="0">
              <a:solidFill>
                <a:schemeClr val="accent2"/>
              </a:solidFill>
            </a:endParaRPr>
          </a:p>
          <a:p>
            <a:r>
              <a:rPr lang="en-US" sz="3600" b="1" dirty="0">
                <a:solidFill>
                  <a:schemeClr val="accent2"/>
                </a:solidFill>
              </a:rPr>
              <a:t>Native species</a:t>
            </a:r>
            <a:r>
              <a:rPr lang="en-US" sz="3600" dirty="0"/>
              <a:t>: Species historically found growing without human intervention in a given state.</a:t>
            </a:r>
          </a:p>
          <a:p>
            <a:endParaRPr lang="en-US" sz="3600" dirty="0"/>
          </a:p>
          <a:p>
            <a:r>
              <a:rPr lang="en-US" sz="3600" b="1" dirty="0">
                <a:solidFill>
                  <a:schemeClr val="accent5"/>
                </a:solidFill>
              </a:rPr>
              <a:t>Near-native species</a:t>
            </a:r>
            <a:r>
              <a:rPr lang="en-US" sz="3600" dirty="0"/>
              <a:t>: Species that are not native to a given state but are native to a nearby state with a shared Level III Ecoregion.</a:t>
            </a:r>
          </a:p>
          <a:p>
            <a:endParaRPr lang="en-US" sz="3600" dirty="0"/>
          </a:p>
        </p:txBody>
      </p:sp>
      <p:sp>
        <p:nvSpPr>
          <p:cNvPr id="8" name="TextBox 7">
            <a:extLst>
              <a:ext uri="{FF2B5EF4-FFF2-40B4-BE49-F238E27FC236}">
                <a16:creationId xmlns:a16="http://schemas.microsoft.com/office/drawing/2014/main" id="{B21DCBC6-EA18-F0EB-1873-A5BD2E87C063}"/>
              </a:ext>
            </a:extLst>
          </p:cNvPr>
          <p:cNvSpPr txBox="1"/>
          <p:nvPr/>
        </p:nvSpPr>
        <p:spPr>
          <a:xfrm>
            <a:off x="0" y="72545"/>
            <a:ext cx="18116550" cy="1569660"/>
          </a:xfrm>
          <a:prstGeom prst="rect">
            <a:avLst/>
          </a:prstGeom>
          <a:noFill/>
        </p:spPr>
        <p:txBody>
          <a:bodyPr wrap="square" rtlCol="0">
            <a:spAutoFit/>
          </a:bodyPr>
          <a:lstStyle/>
          <a:p>
            <a:r>
              <a:rPr lang="en-US" sz="4800" dirty="0"/>
              <a:t>Landscape designers will need to consider what species will persist in their area as the climate continues to change!</a:t>
            </a:r>
          </a:p>
        </p:txBody>
      </p:sp>
    </p:spTree>
    <p:extLst>
      <p:ext uri="{BB962C8B-B14F-4D97-AF65-F5344CB8AC3E}">
        <p14:creationId xmlns:p14="http://schemas.microsoft.com/office/powerpoint/2010/main" val="386431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B47D6-F1B8-2736-29DF-6C0E23488A97}"/>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031CE936-FACD-C8D4-234B-8D29A30B9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18706"/>
            <a:ext cx="18288000" cy="68579"/>
          </a:xfrm>
          <a:prstGeom prst="rect">
            <a:avLst/>
          </a:prstGeom>
        </p:spPr>
      </p:pic>
      <p:sp>
        <p:nvSpPr>
          <p:cNvPr id="6" name="Title 1">
            <a:extLst>
              <a:ext uri="{FF2B5EF4-FFF2-40B4-BE49-F238E27FC236}">
                <a16:creationId xmlns:a16="http://schemas.microsoft.com/office/drawing/2014/main" id="{FC7DCEE5-344D-B361-74F3-E15E822FB793}"/>
              </a:ext>
            </a:extLst>
          </p:cNvPr>
          <p:cNvSpPr txBox="1">
            <a:spLocks/>
          </p:cNvSpPr>
          <p:nvPr/>
        </p:nvSpPr>
        <p:spPr>
          <a:xfrm>
            <a:off x="171450" y="-371336"/>
            <a:ext cx="18116550" cy="1481679"/>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a:t>Persistent native species in MA</a:t>
            </a:r>
          </a:p>
        </p:txBody>
      </p:sp>
      <p:grpSp>
        <p:nvGrpSpPr>
          <p:cNvPr id="72" name="Group 71">
            <a:extLst>
              <a:ext uri="{FF2B5EF4-FFF2-40B4-BE49-F238E27FC236}">
                <a16:creationId xmlns:a16="http://schemas.microsoft.com/office/drawing/2014/main" id="{A6AD7381-D29B-6B61-067A-57390EAF3D76}"/>
              </a:ext>
            </a:extLst>
          </p:cNvPr>
          <p:cNvGrpSpPr/>
          <p:nvPr/>
        </p:nvGrpSpPr>
        <p:grpSpPr>
          <a:xfrm>
            <a:off x="-27260" y="1478333"/>
            <a:ext cx="8590761" cy="8808668"/>
            <a:chOff x="-18173" y="985555"/>
            <a:chExt cx="5727174" cy="5872445"/>
          </a:xfrm>
        </p:grpSpPr>
        <p:pic>
          <p:nvPicPr>
            <p:cNvPr id="8" name="Picture 7">
              <a:extLst>
                <a:ext uri="{FF2B5EF4-FFF2-40B4-BE49-F238E27FC236}">
                  <a16:creationId xmlns:a16="http://schemas.microsoft.com/office/drawing/2014/main" id="{7F70A6FB-7C97-7032-B214-13F73285ED2E}"/>
                </a:ext>
              </a:extLst>
            </p:cNvPr>
            <p:cNvPicPr>
              <a:picLocks noChangeAspect="1"/>
            </p:cNvPicPr>
            <p:nvPr/>
          </p:nvPicPr>
          <p:blipFill>
            <a:blip r:embed="rId5"/>
            <a:srcRect l="40346" t="13339" r="1086" b="1156"/>
            <a:stretch/>
          </p:blipFill>
          <p:spPr>
            <a:xfrm>
              <a:off x="0" y="987786"/>
              <a:ext cx="5709001" cy="5870214"/>
            </a:xfrm>
            <a:prstGeom prst="rect">
              <a:avLst/>
            </a:prstGeom>
          </p:spPr>
        </p:pic>
        <p:sp>
          <p:nvSpPr>
            <p:cNvPr id="2" name="Rectangle 1">
              <a:extLst>
                <a:ext uri="{FF2B5EF4-FFF2-40B4-BE49-F238E27FC236}">
                  <a16:creationId xmlns:a16="http://schemas.microsoft.com/office/drawing/2014/main" id="{87CCF3ED-A53A-3689-59EF-8ED962C007D7}"/>
                </a:ext>
              </a:extLst>
            </p:cNvPr>
            <p:cNvSpPr/>
            <p:nvPr/>
          </p:nvSpPr>
          <p:spPr>
            <a:xfrm rot="16200000">
              <a:off x="2012545" y="4110593"/>
              <a:ext cx="846748" cy="673829"/>
            </a:xfrm>
            <a:prstGeom prst="rect">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 name="Rectangle 2">
              <a:extLst>
                <a:ext uri="{FF2B5EF4-FFF2-40B4-BE49-F238E27FC236}">
                  <a16:creationId xmlns:a16="http://schemas.microsoft.com/office/drawing/2014/main" id="{7225AAE4-34A2-15AA-3D6B-DC862EE1BB68}"/>
                </a:ext>
              </a:extLst>
            </p:cNvPr>
            <p:cNvSpPr/>
            <p:nvPr/>
          </p:nvSpPr>
          <p:spPr>
            <a:xfrm>
              <a:off x="1261095" y="3961204"/>
              <a:ext cx="837908" cy="365264"/>
            </a:xfrm>
            <a:prstGeom prst="rect">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7" name="Rectangle 6">
              <a:extLst>
                <a:ext uri="{FF2B5EF4-FFF2-40B4-BE49-F238E27FC236}">
                  <a16:creationId xmlns:a16="http://schemas.microsoft.com/office/drawing/2014/main" id="{B2F76BE8-82DA-E2D6-1BD2-CF02ED0B3F9A}"/>
                </a:ext>
              </a:extLst>
            </p:cNvPr>
            <p:cNvSpPr/>
            <p:nvPr/>
          </p:nvSpPr>
          <p:spPr>
            <a:xfrm>
              <a:off x="2679699" y="4443087"/>
              <a:ext cx="274437" cy="217099"/>
            </a:xfrm>
            <a:prstGeom prst="rect">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9" name="Rectangle 8">
              <a:extLst>
                <a:ext uri="{FF2B5EF4-FFF2-40B4-BE49-F238E27FC236}">
                  <a16:creationId xmlns:a16="http://schemas.microsoft.com/office/drawing/2014/main" id="{F5136317-87BA-0F3B-877D-F2EE0B0B0D4F}"/>
                </a:ext>
              </a:extLst>
            </p:cNvPr>
            <p:cNvSpPr/>
            <p:nvPr/>
          </p:nvSpPr>
          <p:spPr>
            <a:xfrm>
              <a:off x="1634067" y="4924971"/>
              <a:ext cx="721709" cy="332829"/>
            </a:xfrm>
            <a:prstGeom prst="rect">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0" name="Rectangle 9">
              <a:extLst>
                <a:ext uri="{FF2B5EF4-FFF2-40B4-BE49-F238E27FC236}">
                  <a16:creationId xmlns:a16="http://schemas.microsoft.com/office/drawing/2014/main" id="{07ED10E1-A22E-83EA-EA68-52EE3263A7A4}"/>
                </a:ext>
              </a:extLst>
            </p:cNvPr>
            <p:cNvSpPr/>
            <p:nvPr/>
          </p:nvSpPr>
          <p:spPr>
            <a:xfrm rot="20077072">
              <a:off x="3202183" y="2082873"/>
              <a:ext cx="707801" cy="512284"/>
            </a:xfrm>
            <a:prstGeom prst="rect">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1" name="Rectangle 10">
              <a:extLst>
                <a:ext uri="{FF2B5EF4-FFF2-40B4-BE49-F238E27FC236}">
                  <a16:creationId xmlns:a16="http://schemas.microsoft.com/office/drawing/2014/main" id="{FF84F0F4-751F-3635-14AD-DEFB339BAC85}"/>
                </a:ext>
              </a:extLst>
            </p:cNvPr>
            <p:cNvSpPr/>
            <p:nvPr/>
          </p:nvSpPr>
          <p:spPr>
            <a:xfrm>
              <a:off x="1512606" y="5529129"/>
              <a:ext cx="957129" cy="449734"/>
            </a:xfrm>
            <a:prstGeom prst="rect">
              <a:avLst/>
            </a:prstGeom>
            <a:solidFill>
              <a:srgbClr val="9BE0F7"/>
            </a:solidFill>
            <a:ln>
              <a:solidFill>
                <a:srgbClr val="9BE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ectangle 11">
              <a:extLst>
                <a:ext uri="{FF2B5EF4-FFF2-40B4-BE49-F238E27FC236}">
                  <a16:creationId xmlns:a16="http://schemas.microsoft.com/office/drawing/2014/main" id="{95BCD1B2-82B8-8A9F-B440-F80307F121DC}"/>
                </a:ext>
              </a:extLst>
            </p:cNvPr>
            <p:cNvSpPr/>
            <p:nvPr/>
          </p:nvSpPr>
          <p:spPr>
            <a:xfrm rot="1096808">
              <a:off x="1540142" y="5352920"/>
              <a:ext cx="645091" cy="482982"/>
            </a:xfrm>
            <a:prstGeom prst="rect">
              <a:avLst/>
            </a:prstGeom>
            <a:solidFill>
              <a:srgbClr val="9BE0F7"/>
            </a:solidFill>
            <a:ln>
              <a:solidFill>
                <a:srgbClr val="9BE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ectangle 12">
              <a:extLst>
                <a:ext uri="{FF2B5EF4-FFF2-40B4-BE49-F238E27FC236}">
                  <a16:creationId xmlns:a16="http://schemas.microsoft.com/office/drawing/2014/main" id="{F4EE79A0-1D60-C18F-3A2C-59B4BA544346}"/>
                </a:ext>
              </a:extLst>
            </p:cNvPr>
            <p:cNvSpPr/>
            <p:nvPr/>
          </p:nvSpPr>
          <p:spPr>
            <a:xfrm rot="1279492">
              <a:off x="1815131" y="5164214"/>
              <a:ext cx="559116" cy="253431"/>
            </a:xfrm>
            <a:prstGeom prst="rect">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15" name="Straight Connector 14">
              <a:extLst>
                <a:ext uri="{FF2B5EF4-FFF2-40B4-BE49-F238E27FC236}">
                  <a16:creationId xmlns:a16="http://schemas.microsoft.com/office/drawing/2014/main" id="{C9B99F6B-376E-BD4F-EF60-09DAEBCD82FB}"/>
                </a:ext>
              </a:extLst>
            </p:cNvPr>
            <p:cNvCxnSpPr>
              <a:cxnSpLocks/>
            </p:cNvCxnSpPr>
            <p:nvPr/>
          </p:nvCxnSpPr>
          <p:spPr>
            <a:xfrm>
              <a:off x="2099003" y="4897075"/>
              <a:ext cx="277485" cy="0"/>
            </a:xfrm>
            <a:prstGeom prst="line">
              <a:avLst/>
            </a:prstGeom>
            <a:ln w="38100">
              <a:solidFill>
                <a:srgbClr val="818282"/>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C10FD002-10F9-8EED-5DD5-C1940C01E3B7}"/>
                </a:ext>
              </a:extLst>
            </p:cNvPr>
            <p:cNvSpPr/>
            <p:nvPr/>
          </p:nvSpPr>
          <p:spPr>
            <a:xfrm rot="18894356">
              <a:off x="3822008" y="1655148"/>
              <a:ext cx="676270" cy="133414"/>
            </a:xfrm>
            <a:prstGeom prst="rect">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0" name="Oval 19">
              <a:extLst>
                <a:ext uri="{FF2B5EF4-FFF2-40B4-BE49-F238E27FC236}">
                  <a16:creationId xmlns:a16="http://schemas.microsoft.com/office/drawing/2014/main" id="{5A61B9C6-1B09-71A7-9D0B-405C26230C34}"/>
                </a:ext>
              </a:extLst>
            </p:cNvPr>
            <p:cNvSpPr/>
            <p:nvPr/>
          </p:nvSpPr>
          <p:spPr>
            <a:xfrm rot="19222339" flipV="1">
              <a:off x="4465500" y="1095706"/>
              <a:ext cx="210994" cy="61973"/>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1" name="Rectangle 20">
              <a:extLst>
                <a:ext uri="{FF2B5EF4-FFF2-40B4-BE49-F238E27FC236}">
                  <a16:creationId xmlns:a16="http://schemas.microsoft.com/office/drawing/2014/main" id="{FE420047-0229-7430-50D7-8E6B9539F83A}"/>
                </a:ext>
              </a:extLst>
            </p:cNvPr>
            <p:cNvSpPr/>
            <p:nvPr/>
          </p:nvSpPr>
          <p:spPr>
            <a:xfrm>
              <a:off x="4043363" y="1018045"/>
              <a:ext cx="178593" cy="490537"/>
            </a:xfrm>
            <a:prstGeom prst="rect">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2" name="Oval 21">
              <a:extLst>
                <a:ext uri="{FF2B5EF4-FFF2-40B4-BE49-F238E27FC236}">
                  <a16:creationId xmlns:a16="http://schemas.microsoft.com/office/drawing/2014/main" id="{F39C47CE-5C2F-483E-97FF-1A2EA6F3CB62}"/>
                </a:ext>
              </a:extLst>
            </p:cNvPr>
            <p:cNvSpPr/>
            <p:nvPr/>
          </p:nvSpPr>
          <p:spPr>
            <a:xfrm rot="17586566" flipV="1">
              <a:off x="4100658" y="1581675"/>
              <a:ext cx="210994" cy="61973"/>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3" name="Rectangle 22">
              <a:extLst>
                <a:ext uri="{FF2B5EF4-FFF2-40B4-BE49-F238E27FC236}">
                  <a16:creationId xmlns:a16="http://schemas.microsoft.com/office/drawing/2014/main" id="{8DC6A097-4205-7A3B-90DA-23288A6E8ACC}"/>
                </a:ext>
              </a:extLst>
            </p:cNvPr>
            <p:cNvSpPr/>
            <p:nvPr/>
          </p:nvSpPr>
          <p:spPr>
            <a:xfrm>
              <a:off x="4167374" y="994277"/>
              <a:ext cx="178593" cy="295917"/>
            </a:xfrm>
            <a:prstGeom prst="rect">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4" name="Rectangle 23">
              <a:extLst>
                <a:ext uri="{FF2B5EF4-FFF2-40B4-BE49-F238E27FC236}">
                  <a16:creationId xmlns:a16="http://schemas.microsoft.com/office/drawing/2014/main" id="{28911BB2-B84D-77BF-55F5-8E694092C73E}"/>
                </a:ext>
              </a:extLst>
            </p:cNvPr>
            <p:cNvSpPr/>
            <p:nvPr/>
          </p:nvSpPr>
          <p:spPr>
            <a:xfrm>
              <a:off x="4358060" y="994277"/>
              <a:ext cx="99826" cy="165405"/>
            </a:xfrm>
            <a:prstGeom prst="rect">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Rectangle 24">
              <a:extLst>
                <a:ext uri="{FF2B5EF4-FFF2-40B4-BE49-F238E27FC236}">
                  <a16:creationId xmlns:a16="http://schemas.microsoft.com/office/drawing/2014/main" id="{AF578A1A-5D95-3AA6-AB04-285FD7DB76BA}"/>
                </a:ext>
              </a:extLst>
            </p:cNvPr>
            <p:cNvSpPr/>
            <p:nvPr/>
          </p:nvSpPr>
          <p:spPr>
            <a:xfrm rot="3486161">
              <a:off x="4444659" y="985307"/>
              <a:ext cx="70748" cy="165405"/>
            </a:xfrm>
            <a:prstGeom prst="rect">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a:extLst>
                <a:ext uri="{FF2B5EF4-FFF2-40B4-BE49-F238E27FC236}">
                  <a16:creationId xmlns:a16="http://schemas.microsoft.com/office/drawing/2014/main" id="{AC46CD46-F5FB-E07A-3EFC-35E0F510DC46}"/>
                </a:ext>
              </a:extLst>
            </p:cNvPr>
            <p:cNvSpPr/>
            <p:nvPr/>
          </p:nvSpPr>
          <p:spPr>
            <a:xfrm rot="19222339" flipV="1">
              <a:off x="3851636" y="1708442"/>
              <a:ext cx="210994" cy="61973"/>
            </a:xfrm>
            <a:prstGeom prst="ellipse">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7" name="Oval 26">
              <a:extLst>
                <a:ext uri="{FF2B5EF4-FFF2-40B4-BE49-F238E27FC236}">
                  <a16:creationId xmlns:a16="http://schemas.microsoft.com/office/drawing/2014/main" id="{729A4E7F-E409-80B1-BBFA-F530F0745558}"/>
                </a:ext>
              </a:extLst>
            </p:cNvPr>
            <p:cNvSpPr/>
            <p:nvPr/>
          </p:nvSpPr>
          <p:spPr>
            <a:xfrm rot="18107860" flipV="1">
              <a:off x="4088640" y="1472481"/>
              <a:ext cx="210994" cy="61973"/>
            </a:xfrm>
            <a:prstGeom prst="ellipse">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8" name="Oval 27">
              <a:extLst>
                <a:ext uri="{FF2B5EF4-FFF2-40B4-BE49-F238E27FC236}">
                  <a16:creationId xmlns:a16="http://schemas.microsoft.com/office/drawing/2014/main" id="{4006E365-EFB0-05F2-6B3E-7F0DA5C902A8}"/>
                </a:ext>
              </a:extLst>
            </p:cNvPr>
            <p:cNvSpPr/>
            <p:nvPr/>
          </p:nvSpPr>
          <p:spPr>
            <a:xfrm rot="18107860" flipV="1">
              <a:off x="4405835" y="1067952"/>
              <a:ext cx="184912" cy="47725"/>
            </a:xfrm>
            <a:prstGeom prst="ellipse">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9" name="Oval 28">
              <a:extLst>
                <a:ext uri="{FF2B5EF4-FFF2-40B4-BE49-F238E27FC236}">
                  <a16:creationId xmlns:a16="http://schemas.microsoft.com/office/drawing/2014/main" id="{52604DAA-AAB9-45C3-E78E-C0A0D20E37CA}"/>
                </a:ext>
              </a:extLst>
            </p:cNvPr>
            <p:cNvSpPr/>
            <p:nvPr/>
          </p:nvSpPr>
          <p:spPr>
            <a:xfrm rot="19060403" flipV="1">
              <a:off x="4500210" y="1038457"/>
              <a:ext cx="78387" cy="45719"/>
            </a:xfrm>
            <a:prstGeom prst="ellipse">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0" name="Oval 29">
              <a:extLst>
                <a:ext uri="{FF2B5EF4-FFF2-40B4-BE49-F238E27FC236}">
                  <a16:creationId xmlns:a16="http://schemas.microsoft.com/office/drawing/2014/main" id="{6F82F307-0456-8891-7A3E-575B2001835F}"/>
                </a:ext>
              </a:extLst>
            </p:cNvPr>
            <p:cNvSpPr/>
            <p:nvPr/>
          </p:nvSpPr>
          <p:spPr>
            <a:xfrm rot="19060403" flipV="1">
              <a:off x="4535164" y="1007044"/>
              <a:ext cx="99107" cy="50993"/>
            </a:xfrm>
            <a:prstGeom prst="ellipse">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1" name="Oval 30">
              <a:extLst>
                <a:ext uri="{FF2B5EF4-FFF2-40B4-BE49-F238E27FC236}">
                  <a16:creationId xmlns:a16="http://schemas.microsoft.com/office/drawing/2014/main" id="{625E2D7B-1B0D-ECD5-455F-7EDB9860DAEB}"/>
                </a:ext>
              </a:extLst>
            </p:cNvPr>
            <p:cNvSpPr/>
            <p:nvPr/>
          </p:nvSpPr>
          <p:spPr>
            <a:xfrm rot="19060403" flipV="1">
              <a:off x="4619248" y="985555"/>
              <a:ext cx="45719" cy="45719"/>
            </a:xfrm>
            <a:prstGeom prst="ellipse">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2" name="Oval 31">
              <a:extLst>
                <a:ext uri="{FF2B5EF4-FFF2-40B4-BE49-F238E27FC236}">
                  <a16:creationId xmlns:a16="http://schemas.microsoft.com/office/drawing/2014/main" id="{E777D3A6-58C1-EA88-A35A-D795EAE0498C}"/>
                </a:ext>
              </a:extLst>
            </p:cNvPr>
            <p:cNvSpPr/>
            <p:nvPr/>
          </p:nvSpPr>
          <p:spPr>
            <a:xfrm rot="19222339" flipV="1">
              <a:off x="3869712" y="1795283"/>
              <a:ext cx="210994" cy="61973"/>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3" name="Oval 32">
              <a:extLst>
                <a:ext uri="{FF2B5EF4-FFF2-40B4-BE49-F238E27FC236}">
                  <a16:creationId xmlns:a16="http://schemas.microsoft.com/office/drawing/2014/main" id="{155802E9-F64F-F333-E035-E6D160BDDFE4}"/>
                </a:ext>
              </a:extLst>
            </p:cNvPr>
            <p:cNvSpPr/>
            <p:nvPr/>
          </p:nvSpPr>
          <p:spPr>
            <a:xfrm rot="20182628" flipV="1">
              <a:off x="3549440" y="1972102"/>
              <a:ext cx="232538" cy="86551"/>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4" name="Oval 33">
              <a:extLst>
                <a:ext uri="{FF2B5EF4-FFF2-40B4-BE49-F238E27FC236}">
                  <a16:creationId xmlns:a16="http://schemas.microsoft.com/office/drawing/2014/main" id="{2C425D95-E5F7-E8A8-EA63-381263A194AA}"/>
                </a:ext>
              </a:extLst>
            </p:cNvPr>
            <p:cNvSpPr/>
            <p:nvPr/>
          </p:nvSpPr>
          <p:spPr>
            <a:xfrm rot="20113154" flipV="1">
              <a:off x="3559235" y="1879390"/>
              <a:ext cx="246564" cy="69212"/>
            </a:xfrm>
            <a:prstGeom prst="ellipse">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5" name="Oval 34">
              <a:extLst>
                <a:ext uri="{FF2B5EF4-FFF2-40B4-BE49-F238E27FC236}">
                  <a16:creationId xmlns:a16="http://schemas.microsoft.com/office/drawing/2014/main" id="{A1B06DF3-EA96-0F9B-A58A-178469FDDE93}"/>
                </a:ext>
              </a:extLst>
            </p:cNvPr>
            <p:cNvSpPr/>
            <p:nvPr/>
          </p:nvSpPr>
          <p:spPr>
            <a:xfrm rot="15198226" flipV="1">
              <a:off x="3831112" y="1808291"/>
              <a:ext cx="210994" cy="221965"/>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6" name="Oval 35">
              <a:extLst>
                <a:ext uri="{FF2B5EF4-FFF2-40B4-BE49-F238E27FC236}">
                  <a16:creationId xmlns:a16="http://schemas.microsoft.com/office/drawing/2014/main" id="{7DE09171-F708-1BAE-F544-2B712A9169C0}"/>
                </a:ext>
              </a:extLst>
            </p:cNvPr>
            <p:cNvSpPr/>
            <p:nvPr/>
          </p:nvSpPr>
          <p:spPr>
            <a:xfrm rot="16396754" flipV="1">
              <a:off x="3654254" y="2017105"/>
              <a:ext cx="232538" cy="45719"/>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7" name="Freeform: Shape 36">
              <a:extLst>
                <a:ext uri="{FF2B5EF4-FFF2-40B4-BE49-F238E27FC236}">
                  <a16:creationId xmlns:a16="http://schemas.microsoft.com/office/drawing/2014/main" id="{CFB02D03-5A7D-C869-833F-A6724E1F8DA6}"/>
                </a:ext>
              </a:extLst>
            </p:cNvPr>
            <p:cNvSpPr/>
            <p:nvPr/>
          </p:nvSpPr>
          <p:spPr>
            <a:xfrm>
              <a:off x="3802856" y="1878806"/>
              <a:ext cx="21432" cy="142875"/>
            </a:xfrm>
            <a:custGeom>
              <a:avLst/>
              <a:gdLst>
                <a:gd name="connsiteX0" fmla="*/ 14288 w 21432"/>
                <a:gd name="connsiteY0" fmla="*/ 0 h 142875"/>
                <a:gd name="connsiteX1" fmla="*/ 11907 w 21432"/>
                <a:gd name="connsiteY1" fmla="*/ 16669 h 142875"/>
                <a:gd name="connsiteX2" fmla="*/ 7144 w 21432"/>
                <a:gd name="connsiteY2" fmla="*/ 30957 h 142875"/>
                <a:gd name="connsiteX3" fmla="*/ 4763 w 21432"/>
                <a:gd name="connsiteY3" fmla="*/ 42863 h 142875"/>
                <a:gd name="connsiteX4" fmla="*/ 0 w 21432"/>
                <a:gd name="connsiteY4" fmla="*/ 57150 h 142875"/>
                <a:gd name="connsiteX5" fmla="*/ 4763 w 21432"/>
                <a:gd name="connsiteY5" fmla="*/ 80963 h 142875"/>
                <a:gd name="connsiteX6" fmla="*/ 14288 w 21432"/>
                <a:gd name="connsiteY6" fmla="*/ 97632 h 142875"/>
                <a:gd name="connsiteX7" fmla="*/ 19050 w 21432"/>
                <a:gd name="connsiteY7" fmla="*/ 130969 h 142875"/>
                <a:gd name="connsiteX8" fmla="*/ 21432 w 21432"/>
                <a:gd name="connsiteY8" fmla="*/ 14287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32" h="142875">
                  <a:moveTo>
                    <a:pt x="14288" y="0"/>
                  </a:moveTo>
                  <a:cubicBezTo>
                    <a:pt x="13494" y="5556"/>
                    <a:pt x="13169" y="11200"/>
                    <a:pt x="11907" y="16669"/>
                  </a:cubicBezTo>
                  <a:cubicBezTo>
                    <a:pt x="10778" y="21561"/>
                    <a:pt x="8128" y="26034"/>
                    <a:pt x="7144" y="30957"/>
                  </a:cubicBezTo>
                  <a:cubicBezTo>
                    <a:pt x="6350" y="34926"/>
                    <a:pt x="5828" y="38958"/>
                    <a:pt x="4763" y="42863"/>
                  </a:cubicBezTo>
                  <a:cubicBezTo>
                    <a:pt x="3442" y="47706"/>
                    <a:pt x="0" y="57150"/>
                    <a:pt x="0" y="57150"/>
                  </a:cubicBezTo>
                  <a:cubicBezTo>
                    <a:pt x="1588" y="65088"/>
                    <a:pt x="273" y="74227"/>
                    <a:pt x="4763" y="80963"/>
                  </a:cubicBezTo>
                  <a:cubicBezTo>
                    <a:pt x="11494" y="91061"/>
                    <a:pt x="8245" y="85547"/>
                    <a:pt x="14288" y="97632"/>
                  </a:cubicBezTo>
                  <a:cubicBezTo>
                    <a:pt x="19398" y="118072"/>
                    <a:pt x="14408" y="96158"/>
                    <a:pt x="19050" y="130969"/>
                  </a:cubicBezTo>
                  <a:cubicBezTo>
                    <a:pt x="19585" y="134981"/>
                    <a:pt x="21432" y="142875"/>
                    <a:pt x="21432" y="142875"/>
                  </a:cubicBezTo>
                </a:path>
              </a:pathLst>
            </a:custGeom>
            <a:noFill/>
            <a:ln>
              <a:solidFill>
                <a:srgbClr val="B6D3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8" name="Isosceles Triangle 37">
              <a:extLst>
                <a:ext uri="{FF2B5EF4-FFF2-40B4-BE49-F238E27FC236}">
                  <a16:creationId xmlns:a16="http://schemas.microsoft.com/office/drawing/2014/main" id="{C630662D-F135-6A2D-35E2-D3A6EAD2A0CB}"/>
                </a:ext>
              </a:extLst>
            </p:cNvPr>
            <p:cNvSpPr/>
            <p:nvPr/>
          </p:nvSpPr>
          <p:spPr>
            <a:xfrm rot="951050">
              <a:off x="3768148" y="1884392"/>
              <a:ext cx="45719" cy="45719"/>
            </a:xfrm>
            <a:prstGeom prst="triangle">
              <a:avLst/>
            </a:prstGeom>
            <a:solidFill>
              <a:srgbClr val="C9E7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0" name="Freeform: Shape 39">
              <a:extLst>
                <a:ext uri="{FF2B5EF4-FFF2-40B4-BE49-F238E27FC236}">
                  <a16:creationId xmlns:a16="http://schemas.microsoft.com/office/drawing/2014/main" id="{71833FA2-8F75-236C-5478-32A2A6A8A175}"/>
                </a:ext>
              </a:extLst>
            </p:cNvPr>
            <p:cNvSpPr/>
            <p:nvPr/>
          </p:nvSpPr>
          <p:spPr>
            <a:xfrm>
              <a:off x="2397666" y="1879955"/>
              <a:ext cx="895470" cy="783315"/>
            </a:xfrm>
            <a:custGeom>
              <a:avLst/>
              <a:gdLst>
                <a:gd name="connsiteX0" fmla="*/ 303970 w 895470"/>
                <a:gd name="connsiteY0" fmla="*/ 751343 h 783315"/>
                <a:gd name="connsiteX1" fmla="*/ 319956 w 895470"/>
                <a:gd name="connsiteY1" fmla="*/ 741751 h 783315"/>
                <a:gd name="connsiteX2" fmla="*/ 332745 w 895470"/>
                <a:gd name="connsiteY2" fmla="*/ 681004 h 783315"/>
                <a:gd name="connsiteX3" fmla="*/ 339140 w 895470"/>
                <a:gd name="connsiteY3" fmla="*/ 668216 h 783315"/>
                <a:gd name="connsiteX4" fmla="*/ 348731 w 895470"/>
                <a:gd name="connsiteY4" fmla="*/ 658624 h 783315"/>
                <a:gd name="connsiteX5" fmla="*/ 355126 w 895470"/>
                <a:gd name="connsiteY5" fmla="*/ 649032 h 783315"/>
                <a:gd name="connsiteX6" fmla="*/ 387098 w 895470"/>
                <a:gd name="connsiteY6" fmla="*/ 620258 h 783315"/>
                <a:gd name="connsiteX7" fmla="*/ 396689 w 895470"/>
                <a:gd name="connsiteY7" fmla="*/ 610666 h 783315"/>
                <a:gd name="connsiteX8" fmla="*/ 422267 w 895470"/>
                <a:gd name="connsiteY8" fmla="*/ 594680 h 783315"/>
                <a:gd name="connsiteX9" fmla="*/ 447844 w 895470"/>
                <a:gd name="connsiteY9" fmla="*/ 578694 h 783315"/>
                <a:gd name="connsiteX10" fmla="*/ 454239 w 895470"/>
                <a:gd name="connsiteY10" fmla="*/ 572300 h 783315"/>
                <a:gd name="connsiteX11" fmla="*/ 473422 w 895470"/>
                <a:gd name="connsiteY11" fmla="*/ 559511 h 783315"/>
                <a:gd name="connsiteX12" fmla="*/ 479817 w 895470"/>
                <a:gd name="connsiteY12" fmla="*/ 553116 h 783315"/>
                <a:gd name="connsiteX13" fmla="*/ 495803 w 895470"/>
                <a:gd name="connsiteY13" fmla="*/ 546722 h 783315"/>
                <a:gd name="connsiteX14" fmla="*/ 518183 w 895470"/>
                <a:gd name="connsiteY14" fmla="*/ 533933 h 783315"/>
                <a:gd name="connsiteX15" fmla="*/ 550155 w 895470"/>
                <a:gd name="connsiteY15" fmla="*/ 514750 h 783315"/>
                <a:gd name="connsiteX16" fmla="*/ 569338 w 895470"/>
                <a:gd name="connsiteY16" fmla="*/ 498764 h 783315"/>
                <a:gd name="connsiteX17" fmla="*/ 594916 w 895470"/>
                <a:gd name="connsiteY17" fmla="*/ 482778 h 783315"/>
                <a:gd name="connsiteX18" fmla="*/ 614099 w 895470"/>
                <a:gd name="connsiteY18" fmla="*/ 460397 h 783315"/>
                <a:gd name="connsiteX19" fmla="*/ 639677 w 895470"/>
                <a:gd name="connsiteY19" fmla="*/ 434820 h 783315"/>
                <a:gd name="connsiteX20" fmla="*/ 655663 w 895470"/>
                <a:gd name="connsiteY20" fmla="*/ 418834 h 783315"/>
                <a:gd name="connsiteX21" fmla="*/ 665254 w 895470"/>
                <a:gd name="connsiteY21" fmla="*/ 412439 h 783315"/>
                <a:gd name="connsiteX22" fmla="*/ 678043 w 895470"/>
                <a:gd name="connsiteY22" fmla="*/ 402848 h 783315"/>
                <a:gd name="connsiteX23" fmla="*/ 690832 w 895470"/>
                <a:gd name="connsiteY23" fmla="*/ 396453 h 783315"/>
                <a:gd name="connsiteX24" fmla="*/ 726001 w 895470"/>
                <a:gd name="connsiteY24" fmla="*/ 374073 h 783315"/>
                <a:gd name="connsiteX25" fmla="*/ 741987 w 895470"/>
                <a:gd name="connsiteY25" fmla="*/ 364481 h 783315"/>
                <a:gd name="connsiteX26" fmla="*/ 773959 w 895470"/>
                <a:gd name="connsiteY26" fmla="*/ 348495 h 783315"/>
                <a:gd name="connsiteX27" fmla="*/ 786748 w 895470"/>
                <a:gd name="connsiteY27" fmla="*/ 342101 h 783315"/>
                <a:gd name="connsiteX28" fmla="*/ 802734 w 895470"/>
                <a:gd name="connsiteY28" fmla="*/ 332509 h 783315"/>
                <a:gd name="connsiteX29" fmla="*/ 828312 w 895470"/>
                <a:gd name="connsiteY29" fmla="*/ 313326 h 783315"/>
                <a:gd name="connsiteX30" fmla="*/ 844298 w 895470"/>
                <a:gd name="connsiteY30" fmla="*/ 297340 h 783315"/>
                <a:gd name="connsiteX31" fmla="*/ 857086 w 895470"/>
                <a:gd name="connsiteY31" fmla="*/ 290946 h 783315"/>
                <a:gd name="connsiteX32" fmla="*/ 879467 w 895470"/>
                <a:gd name="connsiteY32" fmla="*/ 268565 h 783315"/>
                <a:gd name="connsiteX33" fmla="*/ 895453 w 895470"/>
                <a:gd name="connsiteY33" fmla="*/ 236593 h 783315"/>
                <a:gd name="connsiteX34" fmla="*/ 892256 w 895470"/>
                <a:gd name="connsiteY34" fmla="*/ 163058 h 783315"/>
                <a:gd name="connsiteX35" fmla="*/ 885861 w 895470"/>
                <a:gd name="connsiteY35" fmla="*/ 147072 h 783315"/>
                <a:gd name="connsiteX36" fmla="*/ 860284 w 895470"/>
                <a:gd name="connsiteY36" fmla="*/ 105508 h 783315"/>
                <a:gd name="connsiteX37" fmla="*/ 837903 w 895470"/>
                <a:gd name="connsiteY37" fmla="*/ 79930 h 783315"/>
                <a:gd name="connsiteX38" fmla="*/ 783551 w 895470"/>
                <a:gd name="connsiteY38" fmla="*/ 41564 h 783315"/>
                <a:gd name="connsiteX39" fmla="*/ 751579 w 895470"/>
                <a:gd name="connsiteY39" fmla="*/ 25578 h 783315"/>
                <a:gd name="connsiteX40" fmla="*/ 716410 w 895470"/>
                <a:gd name="connsiteY40" fmla="*/ 15986 h 783315"/>
                <a:gd name="connsiteX41" fmla="*/ 658860 w 895470"/>
                <a:gd name="connsiteY41" fmla="*/ 0 h 783315"/>
                <a:gd name="connsiteX42" fmla="*/ 476619 w 895470"/>
                <a:gd name="connsiteY42" fmla="*/ 6395 h 783315"/>
                <a:gd name="connsiteX43" fmla="*/ 399886 w 895470"/>
                <a:gd name="connsiteY43" fmla="*/ 31972 h 783315"/>
                <a:gd name="connsiteX44" fmla="*/ 367914 w 895470"/>
                <a:gd name="connsiteY44" fmla="*/ 41564 h 783315"/>
                <a:gd name="connsiteX45" fmla="*/ 348731 w 895470"/>
                <a:gd name="connsiteY45" fmla="*/ 47958 h 783315"/>
                <a:gd name="connsiteX46" fmla="*/ 303970 w 895470"/>
                <a:gd name="connsiteY46" fmla="*/ 73536 h 783315"/>
                <a:gd name="connsiteX47" fmla="*/ 243224 w 895470"/>
                <a:gd name="connsiteY47" fmla="*/ 99114 h 783315"/>
                <a:gd name="connsiteX48" fmla="*/ 217646 w 895470"/>
                <a:gd name="connsiteY48" fmla="*/ 111902 h 783315"/>
                <a:gd name="connsiteX49" fmla="*/ 124927 w 895470"/>
                <a:gd name="connsiteY49" fmla="*/ 185438 h 783315"/>
                <a:gd name="connsiteX50" fmla="*/ 99349 w 895470"/>
                <a:gd name="connsiteY50" fmla="*/ 217410 h 783315"/>
                <a:gd name="connsiteX51" fmla="*/ 64180 w 895470"/>
                <a:gd name="connsiteY51" fmla="*/ 294143 h 783315"/>
                <a:gd name="connsiteX52" fmla="*/ 44997 w 895470"/>
                <a:gd name="connsiteY52" fmla="*/ 332509 h 783315"/>
                <a:gd name="connsiteX53" fmla="*/ 22617 w 895470"/>
                <a:gd name="connsiteY53" fmla="*/ 428425 h 783315"/>
                <a:gd name="connsiteX54" fmla="*/ 3433 w 895470"/>
                <a:gd name="connsiteY54" fmla="*/ 485975 h 783315"/>
                <a:gd name="connsiteX55" fmla="*/ 236 w 895470"/>
                <a:gd name="connsiteY55" fmla="*/ 591483 h 783315"/>
                <a:gd name="connsiteX56" fmla="*/ 9828 w 895470"/>
                <a:gd name="connsiteY56" fmla="*/ 684202 h 783315"/>
                <a:gd name="connsiteX57" fmla="*/ 51391 w 895470"/>
                <a:gd name="connsiteY57" fmla="*/ 735357 h 783315"/>
                <a:gd name="connsiteX58" fmla="*/ 76969 w 895470"/>
                <a:gd name="connsiteY58" fmla="*/ 748146 h 783315"/>
                <a:gd name="connsiteX59" fmla="*/ 108941 w 895470"/>
                <a:gd name="connsiteY59" fmla="*/ 760935 h 783315"/>
                <a:gd name="connsiteX60" fmla="*/ 137716 w 895470"/>
                <a:gd name="connsiteY60" fmla="*/ 773723 h 783315"/>
                <a:gd name="connsiteX61" fmla="*/ 166491 w 895470"/>
                <a:gd name="connsiteY61" fmla="*/ 780118 h 783315"/>
                <a:gd name="connsiteX62" fmla="*/ 179279 w 895470"/>
                <a:gd name="connsiteY62" fmla="*/ 783315 h 783315"/>
                <a:gd name="connsiteX63" fmla="*/ 275196 w 895470"/>
                <a:gd name="connsiteY63" fmla="*/ 776921 h 783315"/>
                <a:gd name="connsiteX64" fmla="*/ 291182 w 895470"/>
                <a:gd name="connsiteY64" fmla="*/ 770526 h 783315"/>
                <a:gd name="connsiteX65" fmla="*/ 313562 w 895470"/>
                <a:gd name="connsiteY65" fmla="*/ 748146 h 783315"/>
                <a:gd name="connsiteX66" fmla="*/ 303970 w 895470"/>
                <a:gd name="connsiteY66" fmla="*/ 751343 h 78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895470" h="783315">
                  <a:moveTo>
                    <a:pt x="303970" y="751343"/>
                  </a:moveTo>
                  <a:cubicBezTo>
                    <a:pt x="305036" y="750277"/>
                    <a:pt x="315827" y="746396"/>
                    <a:pt x="319956" y="741751"/>
                  </a:cubicBezTo>
                  <a:cubicBezTo>
                    <a:pt x="335829" y="723894"/>
                    <a:pt x="328870" y="702963"/>
                    <a:pt x="332745" y="681004"/>
                  </a:cubicBezTo>
                  <a:cubicBezTo>
                    <a:pt x="333573" y="676311"/>
                    <a:pt x="336370" y="672094"/>
                    <a:pt x="339140" y="668216"/>
                  </a:cubicBezTo>
                  <a:cubicBezTo>
                    <a:pt x="341768" y="664537"/>
                    <a:pt x="345836" y="662098"/>
                    <a:pt x="348731" y="658624"/>
                  </a:cubicBezTo>
                  <a:cubicBezTo>
                    <a:pt x="351191" y="655672"/>
                    <a:pt x="352573" y="651904"/>
                    <a:pt x="355126" y="649032"/>
                  </a:cubicBezTo>
                  <a:cubicBezTo>
                    <a:pt x="380968" y="619960"/>
                    <a:pt x="365371" y="638882"/>
                    <a:pt x="387098" y="620258"/>
                  </a:cubicBezTo>
                  <a:cubicBezTo>
                    <a:pt x="390531" y="617315"/>
                    <a:pt x="393032" y="613325"/>
                    <a:pt x="396689" y="610666"/>
                  </a:cubicBezTo>
                  <a:cubicBezTo>
                    <a:pt x="404820" y="604752"/>
                    <a:pt x="415158" y="601790"/>
                    <a:pt x="422267" y="594680"/>
                  </a:cubicBezTo>
                  <a:cubicBezTo>
                    <a:pt x="435916" y="581030"/>
                    <a:pt x="427660" y="586767"/>
                    <a:pt x="447844" y="578694"/>
                  </a:cubicBezTo>
                  <a:cubicBezTo>
                    <a:pt x="449976" y="576563"/>
                    <a:pt x="451827" y="574109"/>
                    <a:pt x="454239" y="572300"/>
                  </a:cubicBezTo>
                  <a:cubicBezTo>
                    <a:pt x="460387" y="567689"/>
                    <a:pt x="467988" y="564945"/>
                    <a:pt x="473422" y="559511"/>
                  </a:cubicBezTo>
                  <a:cubicBezTo>
                    <a:pt x="475554" y="557379"/>
                    <a:pt x="477200" y="554612"/>
                    <a:pt x="479817" y="553116"/>
                  </a:cubicBezTo>
                  <a:cubicBezTo>
                    <a:pt x="484800" y="550269"/>
                    <a:pt x="490786" y="549509"/>
                    <a:pt x="495803" y="546722"/>
                  </a:cubicBezTo>
                  <a:cubicBezTo>
                    <a:pt x="524837" y="530592"/>
                    <a:pt x="494966" y="541671"/>
                    <a:pt x="518183" y="533933"/>
                  </a:cubicBezTo>
                  <a:cubicBezTo>
                    <a:pt x="547500" y="510479"/>
                    <a:pt x="520391" y="529632"/>
                    <a:pt x="550155" y="514750"/>
                  </a:cubicBezTo>
                  <a:cubicBezTo>
                    <a:pt x="565065" y="507295"/>
                    <a:pt x="555199" y="509369"/>
                    <a:pt x="569338" y="498764"/>
                  </a:cubicBezTo>
                  <a:cubicBezTo>
                    <a:pt x="575549" y="494105"/>
                    <a:pt x="588235" y="488346"/>
                    <a:pt x="594916" y="482778"/>
                  </a:cubicBezTo>
                  <a:cubicBezTo>
                    <a:pt x="609453" y="470664"/>
                    <a:pt x="600406" y="475334"/>
                    <a:pt x="614099" y="460397"/>
                  </a:cubicBezTo>
                  <a:cubicBezTo>
                    <a:pt x="622247" y="451509"/>
                    <a:pt x="631151" y="443346"/>
                    <a:pt x="639677" y="434820"/>
                  </a:cubicBezTo>
                  <a:lnTo>
                    <a:pt x="655663" y="418834"/>
                  </a:lnTo>
                  <a:cubicBezTo>
                    <a:pt x="658860" y="416702"/>
                    <a:pt x="662127" y="414672"/>
                    <a:pt x="665254" y="412439"/>
                  </a:cubicBezTo>
                  <a:cubicBezTo>
                    <a:pt x="669590" y="409342"/>
                    <a:pt x="673524" y="405672"/>
                    <a:pt x="678043" y="402848"/>
                  </a:cubicBezTo>
                  <a:cubicBezTo>
                    <a:pt x="682085" y="400322"/>
                    <a:pt x="686745" y="398905"/>
                    <a:pt x="690832" y="396453"/>
                  </a:cubicBezTo>
                  <a:cubicBezTo>
                    <a:pt x="702747" y="389304"/>
                    <a:pt x="714218" y="381438"/>
                    <a:pt x="726001" y="374073"/>
                  </a:cubicBezTo>
                  <a:cubicBezTo>
                    <a:pt x="731271" y="370779"/>
                    <a:pt x="736429" y="367260"/>
                    <a:pt x="741987" y="364481"/>
                  </a:cubicBezTo>
                  <a:lnTo>
                    <a:pt x="773959" y="348495"/>
                  </a:lnTo>
                  <a:cubicBezTo>
                    <a:pt x="778222" y="346364"/>
                    <a:pt x="782661" y="344553"/>
                    <a:pt x="786748" y="342101"/>
                  </a:cubicBezTo>
                  <a:cubicBezTo>
                    <a:pt x="792077" y="338904"/>
                    <a:pt x="797881" y="336391"/>
                    <a:pt x="802734" y="332509"/>
                  </a:cubicBezTo>
                  <a:cubicBezTo>
                    <a:pt x="828974" y="311516"/>
                    <a:pt x="808051" y="320079"/>
                    <a:pt x="828312" y="313326"/>
                  </a:cubicBezTo>
                  <a:cubicBezTo>
                    <a:pt x="833641" y="307997"/>
                    <a:pt x="837558" y="300710"/>
                    <a:pt x="844298" y="297340"/>
                  </a:cubicBezTo>
                  <a:cubicBezTo>
                    <a:pt x="848561" y="295209"/>
                    <a:pt x="853397" y="293964"/>
                    <a:pt x="857086" y="290946"/>
                  </a:cubicBezTo>
                  <a:cubicBezTo>
                    <a:pt x="865252" y="284265"/>
                    <a:pt x="879467" y="268565"/>
                    <a:pt x="879467" y="268565"/>
                  </a:cubicBezTo>
                  <a:cubicBezTo>
                    <a:pt x="884796" y="257908"/>
                    <a:pt x="895971" y="248497"/>
                    <a:pt x="895453" y="236593"/>
                  </a:cubicBezTo>
                  <a:cubicBezTo>
                    <a:pt x="894387" y="212081"/>
                    <a:pt x="894870" y="187453"/>
                    <a:pt x="892256" y="163058"/>
                  </a:cubicBezTo>
                  <a:cubicBezTo>
                    <a:pt x="891645" y="157351"/>
                    <a:pt x="888236" y="152297"/>
                    <a:pt x="885861" y="147072"/>
                  </a:cubicBezTo>
                  <a:cubicBezTo>
                    <a:pt x="877530" y="128743"/>
                    <a:pt x="873553" y="122094"/>
                    <a:pt x="860284" y="105508"/>
                  </a:cubicBezTo>
                  <a:cubicBezTo>
                    <a:pt x="853207" y="96661"/>
                    <a:pt x="845914" y="87941"/>
                    <a:pt x="837903" y="79930"/>
                  </a:cubicBezTo>
                  <a:cubicBezTo>
                    <a:pt x="823485" y="65512"/>
                    <a:pt x="799967" y="50945"/>
                    <a:pt x="783551" y="41564"/>
                  </a:cubicBezTo>
                  <a:cubicBezTo>
                    <a:pt x="773206" y="35652"/>
                    <a:pt x="762714" y="29820"/>
                    <a:pt x="751579" y="25578"/>
                  </a:cubicBezTo>
                  <a:cubicBezTo>
                    <a:pt x="740224" y="21252"/>
                    <a:pt x="727812" y="20187"/>
                    <a:pt x="716410" y="15986"/>
                  </a:cubicBezTo>
                  <a:cubicBezTo>
                    <a:pt x="664020" y="-3316"/>
                    <a:pt x="719679" y="6082"/>
                    <a:pt x="658860" y="0"/>
                  </a:cubicBezTo>
                  <a:cubicBezTo>
                    <a:pt x="598113" y="2132"/>
                    <a:pt x="537235" y="1871"/>
                    <a:pt x="476619" y="6395"/>
                  </a:cubicBezTo>
                  <a:cubicBezTo>
                    <a:pt x="466971" y="7115"/>
                    <a:pt x="401730" y="31357"/>
                    <a:pt x="399886" y="31972"/>
                  </a:cubicBezTo>
                  <a:cubicBezTo>
                    <a:pt x="389330" y="35491"/>
                    <a:pt x="378534" y="38245"/>
                    <a:pt x="367914" y="41564"/>
                  </a:cubicBezTo>
                  <a:cubicBezTo>
                    <a:pt x="361481" y="43574"/>
                    <a:pt x="354760" y="44944"/>
                    <a:pt x="348731" y="47958"/>
                  </a:cubicBezTo>
                  <a:cubicBezTo>
                    <a:pt x="333361" y="55643"/>
                    <a:pt x="319433" y="66039"/>
                    <a:pt x="303970" y="73536"/>
                  </a:cubicBezTo>
                  <a:cubicBezTo>
                    <a:pt x="284201" y="83121"/>
                    <a:pt x="262875" y="89289"/>
                    <a:pt x="243224" y="99114"/>
                  </a:cubicBezTo>
                  <a:cubicBezTo>
                    <a:pt x="234698" y="103377"/>
                    <a:pt x="225493" y="106490"/>
                    <a:pt x="217646" y="111902"/>
                  </a:cubicBezTo>
                  <a:cubicBezTo>
                    <a:pt x="214653" y="113966"/>
                    <a:pt x="142223" y="167061"/>
                    <a:pt x="124927" y="185438"/>
                  </a:cubicBezTo>
                  <a:cubicBezTo>
                    <a:pt x="115573" y="195376"/>
                    <a:pt x="106676" y="205896"/>
                    <a:pt x="99349" y="217410"/>
                  </a:cubicBezTo>
                  <a:cubicBezTo>
                    <a:pt x="83863" y="241745"/>
                    <a:pt x="76079" y="268181"/>
                    <a:pt x="64180" y="294143"/>
                  </a:cubicBezTo>
                  <a:cubicBezTo>
                    <a:pt x="58223" y="307141"/>
                    <a:pt x="51391" y="319720"/>
                    <a:pt x="44997" y="332509"/>
                  </a:cubicBezTo>
                  <a:cubicBezTo>
                    <a:pt x="37068" y="376122"/>
                    <a:pt x="37752" y="377519"/>
                    <a:pt x="22617" y="428425"/>
                  </a:cubicBezTo>
                  <a:cubicBezTo>
                    <a:pt x="16854" y="447808"/>
                    <a:pt x="9828" y="466792"/>
                    <a:pt x="3433" y="485975"/>
                  </a:cubicBezTo>
                  <a:cubicBezTo>
                    <a:pt x="2367" y="521144"/>
                    <a:pt x="-899" y="556316"/>
                    <a:pt x="236" y="591483"/>
                  </a:cubicBezTo>
                  <a:cubicBezTo>
                    <a:pt x="1238" y="622538"/>
                    <a:pt x="2292" y="654058"/>
                    <a:pt x="9828" y="684202"/>
                  </a:cubicBezTo>
                  <a:cubicBezTo>
                    <a:pt x="16608" y="711322"/>
                    <a:pt x="33555" y="719503"/>
                    <a:pt x="51391" y="735357"/>
                  </a:cubicBezTo>
                  <a:cubicBezTo>
                    <a:pt x="71588" y="753309"/>
                    <a:pt x="48422" y="738630"/>
                    <a:pt x="76969" y="748146"/>
                  </a:cubicBezTo>
                  <a:cubicBezTo>
                    <a:pt x="87858" y="751776"/>
                    <a:pt x="98674" y="755802"/>
                    <a:pt x="108941" y="760935"/>
                  </a:cubicBezTo>
                  <a:cubicBezTo>
                    <a:pt x="120085" y="766506"/>
                    <a:pt x="125467" y="769640"/>
                    <a:pt x="137716" y="773723"/>
                  </a:cubicBezTo>
                  <a:cubicBezTo>
                    <a:pt x="145524" y="776326"/>
                    <a:pt x="158876" y="778426"/>
                    <a:pt x="166491" y="780118"/>
                  </a:cubicBezTo>
                  <a:cubicBezTo>
                    <a:pt x="170780" y="781071"/>
                    <a:pt x="175016" y="782249"/>
                    <a:pt x="179279" y="783315"/>
                  </a:cubicBezTo>
                  <a:cubicBezTo>
                    <a:pt x="211251" y="781184"/>
                    <a:pt x="243360" y="780559"/>
                    <a:pt x="275196" y="776921"/>
                  </a:cubicBezTo>
                  <a:cubicBezTo>
                    <a:pt x="280898" y="776269"/>
                    <a:pt x="286591" y="773970"/>
                    <a:pt x="291182" y="770526"/>
                  </a:cubicBezTo>
                  <a:cubicBezTo>
                    <a:pt x="299622" y="764196"/>
                    <a:pt x="313562" y="748146"/>
                    <a:pt x="313562" y="748146"/>
                  </a:cubicBezTo>
                  <a:cubicBezTo>
                    <a:pt x="317512" y="736293"/>
                    <a:pt x="302904" y="752409"/>
                    <a:pt x="303970" y="751343"/>
                  </a:cubicBezTo>
                  <a:close/>
                </a:path>
              </a:pathLst>
            </a:cu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1" name="Freeform: Shape 40">
              <a:extLst>
                <a:ext uri="{FF2B5EF4-FFF2-40B4-BE49-F238E27FC236}">
                  <a16:creationId xmlns:a16="http://schemas.microsoft.com/office/drawing/2014/main" id="{0121E153-9D9B-85D6-FB4E-2D586CD1465F}"/>
                </a:ext>
              </a:extLst>
            </p:cNvPr>
            <p:cNvSpPr/>
            <p:nvPr/>
          </p:nvSpPr>
          <p:spPr>
            <a:xfrm>
              <a:off x="2618509" y="2560959"/>
              <a:ext cx="306932" cy="668216"/>
            </a:xfrm>
            <a:custGeom>
              <a:avLst/>
              <a:gdLst>
                <a:gd name="connsiteX0" fmla="*/ 127888 w 306932"/>
                <a:gd name="connsiteY0" fmla="*/ 35170 h 668216"/>
                <a:gd name="connsiteX1" fmla="*/ 118297 w 306932"/>
                <a:gd name="connsiteY1" fmla="*/ 67142 h 668216"/>
                <a:gd name="connsiteX2" fmla="*/ 115099 w 306932"/>
                <a:gd name="connsiteY2" fmla="*/ 83128 h 668216"/>
                <a:gd name="connsiteX3" fmla="*/ 99113 w 306932"/>
                <a:gd name="connsiteY3" fmla="*/ 108705 h 668216"/>
                <a:gd name="connsiteX4" fmla="*/ 92719 w 306932"/>
                <a:gd name="connsiteY4" fmla="*/ 131086 h 668216"/>
                <a:gd name="connsiteX5" fmla="*/ 89522 w 306932"/>
                <a:gd name="connsiteY5" fmla="*/ 140677 h 668216"/>
                <a:gd name="connsiteX6" fmla="*/ 76733 w 306932"/>
                <a:gd name="connsiteY6" fmla="*/ 188635 h 668216"/>
                <a:gd name="connsiteX7" fmla="*/ 70339 w 306932"/>
                <a:gd name="connsiteY7" fmla="*/ 211016 h 668216"/>
                <a:gd name="connsiteX8" fmla="*/ 51155 w 306932"/>
                <a:gd name="connsiteY8" fmla="*/ 246185 h 668216"/>
                <a:gd name="connsiteX9" fmla="*/ 47958 w 306932"/>
                <a:gd name="connsiteY9" fmla="*/ 255777 h 668216"/>
                <a:gd name="connsiteX10" fmla="*/ 41564 w 306932"/>
                <a:gd name="connsiteY10" fmla="*/ 268565 h 668216"/>
                <a:gd name="connsiteX11" fmla="*/ 35169 w 306932"/>
                <a:gd name="connsiteY11" fmla="*/ 290946 h 668216"/>
                <a:gd name="connsiteX12" fmla="*/ 28775 w 306932"/>
                <a:gd name="connsiteY12" fmla="*/ 306932 h 668216"/>
                <a:gd name="connsiteX13" fmla="*/ 25578 w 306932"/>
                <a:gd name="connsiteY13" fmla="*/ 316524 h 668216"/>
                <a:gd name="connsiteX14" fmla="*/ 19183 w 306932"/>
                <a:gd name="connsiteY14" fmla="*/ 322918 h 668216"/>
                <a:gd name="connsiteX15" fmla="*/ 12789 w 306932"/>
                <a:gd name="connsiteY15" fmla="*/ 332510 h 668216"/>
                <a:gd name="connsiteX16" fmla="*/ 6394 w 306932"/>
                <a:gd name="connsiteY16" fmla="*/ 377270 h 668216"/>
                <a:gd name="connsiteX17" fmla="*/ 0 w 306932"/>
                <a:gd name="connsiteY17" fmla="*/ 418834 h 668216"/>
                <a:gd name="connsiteX18" fmla="*/ 3197 w 306932"/>
                <a:gd name="connsiteY18" fmla="*/ 495567 h 668216"/>
                <a:gd name="connsiteX19" fmla="*/ 12789 w 306932"/>
                <a:gd name="connsiteY19" fmla="*/ 514750 h 668216"/>
                <a:gd name="connsiteX20" fmla="*/ 15986 w 306932"/>
                <a:gd name="connsiteY20" fmla="*/ 524342 h 668216"/>
                <a:gd name="connsiteX21" fmla="*/ 22381 w 306932"/>
                <a:gd name="connsiteY21" fmla="*/ 537131 h 668216"/>
                <a:gd name="connsiteX22" fmla="*/ 31972 w 306932"/>
                <a:gd name="connsiteY22" fmla="*/ 556314 h 668216"/>
                <a:gd name="connsiteX23" fmla="*/ 35169 w 306932"/>
                <a:gd name="connsiteY23" fmla="*/ 569103 h 668216"/>
                <a:gd name="connsiteX24" fmla="*/ 38367 w 306932"/>
                <a:gd name="connsiteY24" fmla="*/ 604272 h 668216"/>
                <a:gd name="connsiteX25" fmla="*/ 51155 w 306932"/>
                <a:gd name="connsiteY25" fmla="*/ 642638 h 668216"/>
                <a:gd name="connsiteX26" fmla="*/ 63944 w 306932"/>
                <a:gd name="connsiteY26" fmla="*/ 668216 h 668216"/>
                <a:gd name="connsiteX27" fmla="*/ 127888 w 306932"/>
                <a:gd name="connsiteY27" fmla="*/ 655427 h 668216"/>
                <a:gd name="connsiteX28" fmla="*/ 147071 w 306932"/>
                <a:gd name="connsiteY28" fmla="*/ 642638 h 668216"/>
                <a:gd name="connsiteX29" fmla="*/ 211015 w 306932"/>
                <a:gd name="connsiteY29" fmla="*/ 581891 h 668216"/>
                <a:gd name="connsiteX30" fmla="*/ 227001 w 306932"/>
                <a:gd name="connsiteY30" fmla="*/ 546722 h 668216"/>
                <a:gd name="connsiteX31" fmla="*/ 262171 w 306932"/>
                <a:gd name="connsiteY31" fmla="*/ 479581 h 668216"/>
                <a:gd name="connsiteX32" fmla="*/ 294143 w 306932"/>
                <a:gd name="connsiteY32" fmla="*/ 364482 h 668216"/>
                <a:gd name="connsiteX33" fmla="*/ 297340 w 306932"/>
                <a:gd name="connsiteY33" fmla="*/ 335707 h 668216"/>
                <a:gd name="connsiteX34" fmla="*/ 300537 w 306932"/>
                <a:gd name="connsiteY34" fmla="*/ 310129 h 668216"/>
                <a:gd name="connsiteX35" fmla="*/ 306932 w 306932"/>
                <a:gd name="connsiteY35" fmla="*/ 239791 h 668216"/>
                <a:gd name="connsiteX36" fmla="*/ 278157 w 306932"/>
                <a:gd name="connsiteY36" fmla="*/ 57550 h 668216"/>
                <a:gd name="connsiteX37" fmla="*/ 258974 w 306932"/>
                <a:gd name="connsiteY37" fmla="*/ 12789 h 668216"/>
                <a:gd name="connsiteX38" fmla="*/ 246185 w 306932"/>
                <a:gd name="connsiteY38" fmla="*/ 0 h 668216"/>
                <a:gd name="connsiteX39" fmla="*/ 195029 w 306932"/>
                <a:gd name="connsiteY39" fmla="*/ 9592 h 668216"/>
                <a:gd name="connsiteX40" fmla="*/ 169452 w 306932"/>
                <a:gd name="connsiteY40" fmla="*/ 15986 h 668216"/>
                <a:gd name="connsiteX41" fmla="*/ 156663 w 306932"/>
                <a:gd name="connsiteY41" fmla="*/ 22381 h 668216"/>
                <a:gd name="connsiteX42" fmla="*/ 137480 w 306932"/>
                <a:gd name="connsiteY42" fmla="*/ 28775 h 668216"/>
                <a:gd name="connsiteX43" fmla="*/ 127888 w 306932"/>
                <a:gd name="connsiteY43" fmla="*/ 35170 h 66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932" h="668216">
                  <a:moveTo>
                    <a:pt x="127888" y="35170"/>
                  </a:moveTo>
                  <a:cubicBezTo>
                    <a:pt x="119696" y="84325"/>
                    <a:pt x="130686" y="29975"/>
                    <a:pt x="118297" y="67142"/>
                  </a:cubicBezTo>
                  <a:cubicBezTo>
                    <a:pt x="116578" y="72297"/>
                    <a:pt x="116818" y="77973"/>
                    <a:pt x="115099" y="83128"/>
                  </a:cubicBezTo>
                  <a:cubicBezTo>
                    <a:pt x="111587" y="93664"/>
                    <a:pt x="105679" y="99951"/>
                    <a:pt x="99113" y="108705"/>
                  </a:cubicBezTo>
                  <a:cubicBezTo>
                    <a:pt x="91446" y="131709"/>
                    <a:pt x="100750" y="102976"/>
                    <a:pt x="92719" y="131086"/>
                  </a:cubicBezTo>
                  <a:cubicBezTo>
                    <a:pt x="91793" y="134326"/>
                    <a:pt x="90588" y="137480"/>
                    <a:pt x="89522" y="140677"/>
                  </a:cubicBezTo>
                  <a:cubicBezTo>
                    <a:pt x="80929" y="192240"/>
                    <a:pt x="94198" y="118768"/>
                    <a:pt x="76733" y="188635"/>
                  </a:cubicBezTo>
                  <a:cubicBezTo>
                    <a:pt x="75709" y="192731"/>
                    <a:pt x="72632" y="206430"/>
                    <a:pt x="70339" y="211016"/>
                  </a:cubicBezTo>
                  <a:cubicBezTo>
                    <a:pt x="50128" y="251438"/>
                    <a:pt x="71511" y="200384"/>
                    <a:pt x="51155" y="246185"/>
                  </a:cubicBezTo>
                  <a:cubicBezTo>
                    <a:pt x="49786" y="249265"/>
                    <a:pt x="49286" y="252679"/>
                    <a:pt x="47958" y="255777"/>
                  </a:cubicBezTo>
                  <a:cubicBezTo>
                    <a:pt x="46081" y="260157"/>
                    <a:pt x="43695" y="264302"/>
                    <a:pt x="41564" y="268565"/>
                  </a:cubicBezTo>
                  <a:cubicBezTo>
                    <a:pt x="39042" y="278653"/>
                    <a:pt x="38612" y="281765"/>
                    <a:pt x="35169" y="290946"/>
                  </a:cubicBezTo>
                  <a:cubicBezTo>
                    <a:pt x="33154" y="296320"/>
                    <a:pt x="30790" y="301558"/>
                    <a:pt x="28775" y="306932"/>
                  </a:cubicBezTo>
                  <a:cubicBezTo>
                    <a:pt x="27592" y="310088"/>
                    <a:pt x="27312" y="313634"/>
                    <a:pt x="25578" y="316524"/>
                  </a:cubicBezTo>
                  <a:cubicBezTo>
                    <a:pt x="24027" y="319109"/>
                    <a:pt x="21066" y="320564"/>
                    <a:pt x="19183" y="322918"/>
                  </a:cubicBezTo>
                  <a:cubicBezTo>
                    <a:pt x="16783" y="325919"/>
                    <a:pt x="14920" y="329313"/>
                    <a:pt x="12789" y="332510"/>
                  </a:cubicBezTo>
                  <a:cubicBezTo>
                    <a:pt x="10657" y="347430"/>
                    <a:pt x="8745" y="362383"/>
                    <a:pt x="6394" y="377270"/>
                  </a:cubicBezTo>
                  <a:cubicBezTo>
                    <a:pt x="-2389" y="432895"/>
                    <a:pt x="10040" y="338510"/>
                    <a:pt x="0" y="418834"/>
                  </a:cubicBezTo>
                  <a:cubicBezTo>
                    <a:pt x="1066" y="444412"/>
                    <a:pt x="-186" y="470192"/>
                    <a:pt x="3197" y="495567"/>
                  </a:cubicBezTo>
                  <a:cubicBezTo>
                    <a:pt x="4142" y="502653"/>
                    <a:pt x="9885" y="508217"/>
                    <a:pt x="12789" y="514750"/>
                  </a:cubicBezTo>
                  <a:cubicBezTo>
                    <a:pt x="14158" y="517830"/>
                    <a:pt x="14658" y="521244"/>
                    <a:pt x="15986" y="524342"/>
                  </a:cubicBezTo>
                  <a:cubicBezTo>
                    <a:pt x="17864" y="528723"/>
                    <a:pt x="20503" y="532750"/>
                    <a:pt x="22381" y="537131"/>
                  </a:cubicBezTo>
                  <a:cubicBezTo>
                    <a:pt x="30325" y="555665"/>
                    <a:pt x="19682" y="537877"/>
                    <a:pt x="31972" y="556314"/>
                  </a:cubicBezTo>
                  <a:cubicBezTo>
                    <a:pt x="33038" y="560577"/>
                    <a:pt x="34588" y="564747"/>
                    <a:pt x="35169" y="569103"/>
                  </a:cubicBezTo>
                  <a:cubicBezTo>
                    <a:pt x="36725" y="580771"/>
                    <a:pt x="35866" y="592769"/>
                    <a:pt x="38367" y="604272"/>
                  </a:cubicBezTo>
                  <a:cubicBezTo>
                    <a:pt x="41231" y="617445"/>
                    <a:pt x="45126" y="630581"/>
                    <a:pt x="51155" y="642638"/>
                  </a:cubicBezTo>
                  <a:lnTo>
                    <a:pt x="63944" y="668216"/>
                  </a:lnTo>
                  <a:cubicBezTo>
                    <a:pt x="85259" y="663953"/>
                    <a:pt x="107112" y="661820"/>
                    <a:pt x="127888" y="655427"/>
                  </a:cubicBezTo>
                  <a:cubicBezTo>
                    <a:pt x="135233" y="653167"/>
                    <a:pt x="141039" y="647400"/>
                    <a:pt x="147071" y="642638"/>
                  </a:cubicBezTo>
                  <a:cubicBezTo>
                    <a:pt x="163185" y="629916"/>
                    <a:pt x="197969" y="602548"/>
                    <a:pt x="211015" y="581891"/>
                  </a:cubicBezTo>
                  <a:cubicBezTo>
                    <a:pt x="217891" y="571003"/>
                    <a:pt x="221242" y="558240"/>
                    <a:pt x="227001" y="546722"/>
                  </a:cubicBezTo>
                  <a:cubicBezTo>
                    <a:pt x="238300" y="524124"/>
                    <a:pt x="254994" y="503805"/>
                    <a:pt x="262171" y="479581"/>
                  </a:cubicBezTo>
                  <a:cubicBezTo>
                    <a:pt x="290539" y="383835"/>
                    <a:pt x="281237" y="422553"/>
                    <a:pt x="294143" y="364482"/>
                  </a:cubicBezTo>
                  <a:cubicBezTo>
                    <a:pt x="295209" y="354890"/>
                    <a:pt x="296212" y="345292"/>
                    <a:pt x="297340" y="335707"/>
                  </a:cubicBezTo>
                  <a:cubicBezTo>
                    <a:pt x="298344" y="327174"/>
                    <a:pt x="299588" y="318669"/>
                    <a:pt x="300537" y="310129"/>
                  </a:cubicBezTo>
                  <a:cubicBezTo>
                    <a:pt x="303518" y="283301"/>
                    <a:pt x="304633" y="267367"/>
                    <a:pt x="306932" y="239791"/>
                  </a:cubicBezTo>
                  <a:cubicBezTo>
                    <a:pt x="299228" y="101139"/>
                    <a:pt x="312688" y="161143"/>
                    <a:pt x="278157" y="57550"/>
                  </a:cubicBezTo>
                  <a:cubicBezTo>
                    <a:pt x="271950" y="38929"/>
                    <a:pt x="270478" y="27581"/>
                    <a:pt x="258974" y="12789"/>
                  </a:cubicBezTo>
                  <a:cubicBezTo>
                    <a:pt x="255273" y="8030"/>
                    <a:pt x="250448" y="4263"/>
                    <a:pt x="246185" y="0"/>
                  </a:cubicBezTo>
                  <a:cubicBezTo>
                    <a:pt x="199571" y="5181"/>
                    <a:pt x="234832" y="-358"/>
                    <a:pt x="195029" y="9592"/>
                  </a:cubicBezTo>
                  <a:cubicBezTo>
                    <a:pt x="183022" y="12594"/>
                    <a:pt x="179682" y="11602"/>
                    <a:pt x="169452" y="15986"/>
                  </a:cubicBezTo>
                  <a:cubicBezTo>
                    <a:pt x="165071" y="17864"/>
                    <a:pt x="161088" y="20611"/>
                    <a:pt x="156663" y="22381"/>
                  </a:cubicBezTo>
                  <a:cubicBezTo>
                    <a:pt x="150405" y="24884"/>
                    <a:pt x="137480" y="28775"/>
                    <a:pt x="137480" y="28775"/>
                  </a:cubicBezTo>
                  <a:lnTo>
                    <a:pt x="127888" y="35170"/>
                  </a:lnTo>
                  <a:close/>
                </a:path>
              </a:pathLst>
            </a:cu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2" name="Isosceles Triangle 41">
              <a:extLst>
                <a:ext uri="{FF2B5EF4-FFF2-40B4-BE49-F238E27FC236}">
                  <a16:creationId xmlns:a16="http://schemas.microsoft.com/office/drawing/2014/main" id="{E4236ED5-E8F1-FD2F-288A-909B9AB79F05}"/>
                </a:ext>
              </a:extLst>
            </p:cNvPr>
            <p:cNvSpPr/>
            <p:nvPr/>
          </p:nvSpPr>
          <p:spPr>
            <a:xfrm rot="951050">
              <a:off x="2711014" y="2607861"/>
              <a:ext cx="45719" cy="45719"/>
            </a:xfrm>
            <a:prstGeom prst="triangle">
              <a:avLst/>
            </a:prstGeom>
            <a:solidFill>
              <a:srgbClr val="C9E7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3" name="Freeform: Shape 42">
              <a:extLst>
                <a:ext uri="{FF2B5EF4-FFF2-40B4-BE49-F238E27FC236}">
                  <a16:creationId xmlns:a16="http://schemas.microsoft.com/office/drawing/2014/main" id="{15658C90-F26E-0873-DFC0-B7AECF4A00C6}"/>
                </a:ext>
              </a:extLst>
            </p:cNvPr>
            <p:cNvSpPr/>
            <p:nvPr/>
          </p:nvSpPr>
          <p:spPr>
            <a:xfrm>
              <a:off x="2481029" y="3084286"/>
              <a:ext cx="198227" cy="320735"/>
            </a:xfrm>
            <a:custGeom>
              <a:avLst/>
              <a:gdLst>
                <a:gd name="connsiteX0" fmla="*/ 124691 w 198227"/>
                <a:gd name="connsiteY0" fmla="*/ 1015 h 320735"/>
                <a:gd name="connsiteX1" fmla="*/ 137480 w 198227"/>
                <a:gd name="connsiteY1" fmla="*/ 36184 h 320735"/>
                <a:gd name="connsiteX2" fmla="*/ 143874 w 198227"/>
                <a:gd name="connsiteY2" fmla="*/ 52170 h 320735"/>
                <a:gd name="connsiteX3" fmla="*/ 147072 w 198227"/>
                <a:gd name="connsiteY3" fmla="*/ 61762 h 320735"/>
                <a:gd name="connsiteX4" fmla="*/ 153466 w 198227"/>
                <a:gd name="connsiteY4" fmla="*/ 87339 h 320735"/>
                <a:gd name="connsiteX5" fmla="*/ 159861 w 198227"/>
                <a:gd name="connsiteY5" fmla="*/ 106522 h 320735"/>
                <a:gd name="connsiteX6" fmla="*/ 166255 w 198227"/>
                <a:gd name="connsiteY6" fmla="*/ 119311 h 320735"/>
                <a:gd name="connsiteX7" fmla="*/ 175847 w 198227"/>
                <a:gd name="connsiteY7" fmla="*/ 148086 h 320735"/>
                <a:gd name="connsiteX8" fmla="*/ 182241 w 198227"/>
                <a:gd name="connsiteY8" fmla="*/ 160875 h 320735"/>
                <a:gd name="connsiteX9" fmla="*/ 185438 w 198227"/>
                <a:gd name="connsiteY9" fmla="*/ 173664 h 320735"/>
                <a:gd name="connsiteX10" fmla="*/ 191833 w 198227"/>
                <a:gd name="connsiteY10" fmla="*/ 189650 h 320735"/>
                <a:gd name="connsiteX11" fmla="*/ 198227 w 198227"/>
                <a:gd name="connsiteY11" fmla="*/ 301552 h 320735"/>
                <a:gd name="connsiteX12" fmla="*/ 195030 w 198227"/>
                <a:gd name="connsiteY12" fmla="*/ 320735 h 320735"/>
                <a:gd name="connsiteX13" fmla="*/ 121494 w 198227"/>
                <a:gd name="connsiteY13" fmla="*/ 317538 h 320735"/>
                <a:gd name="connsiteX14" fmla="*/ 92719 w 198227"/>
                <a:gd name="connsiteY14" fmla="*/ 314341 h 320735"/>
                <a:gd name="connsiteX15" fmla="*/ 67142 w 198227"/>
                <a:gd name="connsiteY15" fmla="*/ 307946 h 320735"/>
                <a:gd name="connsiteX16" fmla="*/ 0 w 198227"/>
                <a:gd name="connsiteY16" fmla="*/ 301552 h 320735"/>
                <a:gd name="connsiteX17" fmla="*/ 3198 w 198227"/>
                <a:gd name="connsiteY17" fmla="*/ 256791 h 320735"/>
                <a:gd name="connsiteX18" fmla="*/ 9592 w 198227"/>
                <a:gd name="connsiteY18" fmla="*/ 224819 h 320735"/>
                <a:gd name="connsiteX19" fmla="*/ 15986 w 198227"/>
                <a:gd name="connsiteY19" fmla="*/ 180058 h 320735"/>
                <a:gd name="connsiteX20" fmla="*/ 19184 w 198227"/>
                <a:gd name="connsiteY20" fmla="*/ 160875 h 320735"/>
                <a:gd name="connsiteX21" fmla="*/ 22381 w 198227"/>
                <a:gd name="connsiteY21" fmla="*/ 132100 h 320735"/>
                <a:gd name="connsiteX22" fmla="*/ 38367 w 198227"/>
                <a:gd name="connsiteY22" fmla="*/ 87339 h 320735"/>
                <a:gd name="connsiteX23" fmla="*/ 44761 w 198227"/>
                <a:gd name="connsiteY23" fmla="*/ 74550 h 320735"/>
                <a:gd name="connsiteX24" fmla="*/ 54353 w 198227"/>
                <a:gd name="connsiteY24" fmla="*/ 58564 h 320735"/>
                <a:gd name="connsiteX25" fmla="*/ 63944 w 198227"/>
                <a:gd name="connsiteY25" fmla="*/ 39381 h 320735"/>
                <a:gd name="connsiteX26" fmla="*/ 89522 w 198227"/>
                <a:gd name="connsiteY26" fmla="*/ 20198 h 320735"/>
                <a:gd name="connsiteX27" fmla="*/ 99114 w 198227"/>
                <a:gd name="connsiteY27" fmla="*/ 13804 h 320735"/>
                <a:gd name="connsiteX28" fmla="*/ 111902 w 198227"/>
                <a:gd name="connsiteY28" fmla="*/ 10606 h 320735"/>
                <a:gd name="connsiteX29" fmla="*/ 124691 w 198227"/>
                <a:gd name="connsiteY29" fmla="*/ 1015 h 32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8227" h="320735">
                  <a:moveTo>
                    <a:pt x="124691" y="1015"/>
                  </a:moveTo>
                  <a:cubicBezTo>
                    <a:pt x="128954" y="5278"/>
                    <a:pt x="128340" y="2670"/>
                    <a:pt x="137480" y="36184"/>
                  </a:cubicBezTo>
                  <a:cubicBezTo>
                    <a:pt x="138990" y="41721"/>
                    <a:pt x="141859" y="46796"/>
                    <a:pt x="143874" y="52170"/>
                  </a:cubicBezTo>
                  <a:cubicBezTo>
                    <a:pt x="145057" y="55326"/>
                    <a:pt x="146185" y="58510"/>
                    <a:pt x="147072" y="61762"/>
                  </a:cubicBezTo>
                  <a:cubicBezTo>
                    <a:pt x="149384" y="70240"/>
                    <a:pt x="150687" y="79002"/>
                    <a:pt x="153466" y="87339"/>
                  </a:cubicBezTo>
                  <a:cubicBezTo>
                    <a:pt x="155598" y="93733"/>
                    <a:pt x="156847" y="100493"/>
                    <a:pt x="159861" y="106522"/>
                  </a:cubicBezTo>
                  <a:cubicBezTo>
                    <a:pt x="161992" y="110785"/>
                    <a:pt x="164544" y="114863"/>
                    <a:pt x="166255" y="119311"/>
                  </a:cubicBezTo>
                  <a:cubicBezTo>
                    <a:pt x="169884" y="128748"/>
                    <a:pt x="171326" y="139043"/>
                    <a:pt x="175847" y="148086"/>
                  </a:cubicBezTo>
                  <a:cubicBezTo>
                    <a:pt x="177978" y="152349"/>
                    <a:pt x="180568" y="156412"/>
                    <a:pt x="182241" y="160875"/>
                  </a:cubicBezTo>
                  <a:cubicBezTo>
                    <a:pt x="183784" y="164989"/>
                    <a:pt x="184048" y="169495"/>
                    <a:pt x="185438" y="173664"/>
                  </a:cubicBezTo>
                  <a:cubicBezTo>
                    <a:pt x="187253" y="179109"/>
                    <a:pt x="189701" y="184321"/>
                    <a:pt x="191833" y="189650"/>
                  </a:cubicBezTo>
                  <a:cubicBezTo>
                    <a:pt x="194564" y="225152"/>
                    <a:pt x="198227" y="267097"/>
                    <a:pt x="198227" y="301552"/>
                  </a:cubicBezTo>
                  <a:cubicBezTo>
                    <a:pt x="198227" y="308035"/>
                    <a:pt x="196096" y="314341"/>
                    <a:pt x="195030" y="320735"/>
                  </a:cubicBezTo>
                  <a:lnTo>
                    <a:pt x="121494" y="317538"/>
                  </a:lnTo>
                  <a:cubicBezTo>
                    <a:pt x="111862" y="316936"/>
                    <a:pt x="102238" y="315928"/>
                    <a:pt x="92719" y="314341"/>
                  </a:cubicBezTo>
                  <a:cubicBezTo>
                    <a:pt x="49775" y="307183"/>
                    <a:pt x="131901" y="315418"/>
                    <a:pt x="67142" y="307946"/>
                  </a:cubicBezTo>
                  <a:cubicBezTo>
                    <a:pt x="44808" y="305369"/>
                    <a:pt x="22381" y="303683"/>
                    <a:pt x="0" y="301552"/>
                  </a:cubicBezTo>
                  <a:cubicBezTo>
                    <a:pt x="1066" y="286632"/>
                    <a:pt x="1343" y="271634"/>
                    <a:pt x="3198" y="256791"/>
                  </a:cubicBezTo>
                  <a:cubicBezTo>
                    <a:pt x="4546" y="246007"/>
                    <a:pt x="8511" y="235633"/>
                    <a:pt x="9592" y="224819"/>
                  </a:cubicBezTo>
                  <a:cubicBezTo>
                    <a:pt x="16048" y="160254"/>
                    <a:pt x="9034" y="214816"/>
                    <a:pt x="15986" y="180058"/>
                  </a:cubicBezTo>
                  <a:cubicBezTo>
                    <a:pt x="17257" y="173701"/>
                    <a:pt x="18327" y="167301"/>
                    <a:pt x="19184" y="160875"/>
                  </a:cubicBezTo>
                  <a:cubicBezTo>
                    <a:pt x="20460" y="151309"/>
                    <a:pt x="20603" y="141585"/>
                    <a:pt x="22381" y="132100"/>
                  </a:cubicBezTo>
                  <a:cubicBezTo>
                    <a:pt x="25445" y="115759"/>
                    <a:pt x="31535" y="102369"/>
                    <a:pt x="38367" y="87339"/>
                  </a:cubicBezTo>
                  <a:cubicBezTo>
                    <a:pt x="40339" y="83000"/>
                    <a:pt x="42446" y="78716"/>
                    <a:pt x="44761" y="74550"/>
                  </a:cubicBezTo>
                  <a:cubicBezTo>
                    <a:pt x="47779" y="69118"/>
                    <a:pt x="51377" y="64020"/>
                    <a:pt x="54353" y="58564"/>
                  </a:cubicBezTo>
                  <a:cubicBezTo>
                    <a:pt x="57776" y="52288"/>
                    <a:pt x="59739" y="45163"/>
                    <a:pt x="63944" y="39381"/>
                  </a:cubicBezTo>
                  <a:cubicBezTo>
                    <a:pt x="81570" y="15145"/>
                    <a:pt x="73113" y="28402"/>
                    <a:pt x="89522" y="20198"/>
                  </a:cubicBezTo>
                  <a:cubicBezTo>
                    <a:pt x="92959" y="18480"/>
                    <a:pt x="95582" y="15318"/>
                    <a:pt x="99114" y="13804"/>
                  </a:cubicBezTo>
                  <a:cubicBezTo>
                    <a:pt x="103153" y="12073"/>
                    <a:pt x="107677" y="11813"/>
                    <a:pt x="111902" y="10606"/>
                  </a:cubicBezTo>
                  <a:cubicBezTo>
                    <a:pt x="124269" y="7072"/>
                    <a:pt x="120428" y="-3248"/>
                    <a:pt x="124691" y="1015"/>
                  </a:cubicBezTo>
                  <a:close/>
                </a:path>
              </a:pathLst>
            </a:cu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4" name="Oval 43">
              <a:extLst>
                <a:ext uri="{FF2B5EF4-FFF2-40B4-BE49-F238E27FC236}">
                  <a16:creationId xmlns:a16="http://schemas.microsoft.com/office/drawing/2014/main" id="{41C23539-01E6-0F8F-DB5C-0CED6537CB5D}"/>
                </a:ext>
              </a:extLst>
            </p:cNvPr>
            <p:cNvSpPr/>
            <p:nvPr/>
          </p:nvSpPr>
          <p:spPr>
            <a:xfrm rot="14479112" flipV="1">
              <a:off x="2578793" y="3131277"/>
              <a:ext cx="210994" cy="61973"/>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5" name="Freeform: Shape 44">
              <a:extLst>
                <a:ext uri="{FF2B5EF4-FFF2-40B4-BE49-F238E27FC236}">
                  <a16:creationId xmlns:a16="http://schemas.microsoft.com/office/drawing/2014/main" id="{B44852F7-7CC3-CEF4-53C7-9E8207A0165B}"/>
                </a:ext>
              </a:extLst>
            </p:cNvPr>
            <p:cNvSpPr/>
            <p:nvPr/>
          </p:nvSpPr>
          <p:spPr>
            <a:xfrm>
              <a:off x="1534657" y="3449085"/>
              <a:ext cx="1104854" cy="509052"/>
            </a:xfrm>
            <a:custGeom>
              <a:avLst/>
              <a:gdLst>
                <a:gd name="connsiteX0" fmla="*/ 981542 w 1104854"/>
                <a:gd name="connsiteY0" fmla="*/ 3894 h 509052"/>
                <a:gd name="connsiteX1" fmla="*/ 1048683 w 1104854"/>
                <a:gd name="connsiteY1" fmla="*/ 3894 h 509052"/>
                <a:gd name="connsiteX2" fmla="*/ 1093444 w 1104854"/>
                <a:gd name="connsiteY2" fmla="*/ 7091 h 509052"/>
                <a:gd name="connsiteX3" fmla="*/ 1099838 w 1104854"/>
                <a:gd name="connsiteY3" fmla="*/ 16683 h 509052"/>
                <a:gd name="connsiteX4" fmla="*/ 1099838 w 1104854"/>
                <a:gd name="connsiteY4" fmla="*/ 96613 h 509052"/>
                <a:gd name="connsiteX5" fmla="*/ 1093444 w 1104854"/>
                <a:gd name="connsiteY5" fmla="*/ 128585 h 509052"/>
                <a:gd name="connsiteX6" fmla="*/ 1083852 w 1104854"/>
                <a:gd name="connsiteY6" fmla="*/ 182937 h 509052"/>
                <a:gd name="connsiteX7" fmla="*/ 1080655 w 1104854"/>
                <a:gd name="connsiteY7" fmla="*/ 192529 h 509052"/>
                <a:gd name="connsiteX8" fmla="*/ 1077458 w 1104854"/>
                <a:gd name="connsiteY8" fmla="*/ 205318 h 509052"/>
                <a:gd name="connsiteX9" fmla="*/ 1074260 w 1104854"/>
                <a:gd name="connsiteY9" fmla="*/ 221304 h 509052"/>
                <a:gd name="connsiteX10" fmla="*/ 1067866 w 1104854"/>
                <a:gd name="connsiteY10" fmla="*/ 234093 h 509052"/>
                <a:gd name="connsiteX11" fmla="*/ 1064669 w 1104854"/>
                <a:gd name="connsiteY11" fmla="*/ 246881 h 509052"/>
                <a:gd name="connsiteX12" fmla="*/ 1058274 w 1104854"/>
                <a:gd name="connsiteY12" fmla="*/ 259670 h 509052"/>
                <a:gd name="connsiteX13" fmla="*/ 1055077 w 1104854"/>
                <a:gd name="connsiteY13" fmla="*/ 269262 h 509052"/>
                <a:gd name="connsiteX14" fmla="*/ 1048683 w 1104854"/>
                <a:gd name="connsiteY14" fmla="*/ 285248 h 509052"/>
                <a:gd name="connsiteX15" fmla="*/ 1045486 w 1104854"/>
                <a:gd name="connsiteY15" fmla="*/ 294839 h 509052"/>
                <a:gd name="connsiteX16" fmla="*/ 1016711 w 1104854"/>
                <a:gd name="connsiteY16" fmla="*/ 317220 h 509052"/>
                <a:gd name="connsiteX17" fmla="*/ 1010316 w 1104854"/>
                <a:gd name="connsiteY17" fmla="*/ 323614 h 509052"/>
                <a:gd name="connsiteX18" fmla="*/ 994330 w 1104854"/>
                <a:gd name="connsiteY18" fmla="*/ 336403 h 509052"/>
                <a:gd name="connsiteX19" fmla="*/ 968753 w 1104854"/>
                <a:gd name="connsiteY19" fmla="*/ 374770 h 509052"/>
                <a:gd name="connsiteX20" fmla="*/ 955964 w 1104854"/>
                <a:gd name="connsiteY20" fmla="*/ 393953 h 509052"/>
                <a:gd name="connsiteX21" fmla="*/ 949570 w 1104854"/>
                <a:gd name="connsiteY21" fmla="*/ 406742 h 509052"/>
                <a:gd name="connsiteX22" fmla="*/ 936781 w 1104854"/>
                <a:gd name="connsiteY22" fmla="*/ 409939 h 509052"/>
                <a:gd name="connsiteX23" fmla="*/ 911203 w 1104854"/>
                <a:gd name="connsiteY23" fmla="*/ 425925 h 509052"/>
                <a:gd name="connsiteX24" fmla="*/ 882428 w 1104854"/>
                <a:gd name="connsiteY24" fmla="*/ 441911 h 509052"/>
                <a:gd name="connsiteX25" fmla="*/ 872837 w 1104854"/>
                <a:gd name="connsiteY25" fmla="*/ 448305 h 509052"/>
                <a:gd name="connsiteX26" fmla="*/ 863245 w 1104854"/>
                <a:gd name="connsiteY26" fmla="*/ 451502 h 509052"/>
                <a:gd name="connsiteX27" fmla="*/ 850456 w 1104854"/>
                <a:gd name="connsiteY27" fmla="*/ 457897 h 509052"/>
                <a:gd name="connsiteX28" fmla="*/ 840865 w 1104854"/>
                <a:gd name="connsiteY28" fmla="*/ 461094 h 509052"/>
                <a:gd name="connsiteX29" fmla="*/ 828076 w 1104854"/>
                <a:gd name="connsiteY29" fmla="*/ 467488 h 509052"/>
                <a:gd name="connsiteX30" fmla="*/ 818484 w 1104854"/>
                <a:gd name="connsiteY30" fmla="*/ 470686 h 509052"/>
                <a:gd name="connsiteX31" fmla="*/ 796104 w 1104854"/>
                <a:gd name="connsiteY31" fmla="*/ 480277 h 509052"/>
                <a:gd name="connsiteX32" fmla="*/ 786512 w 1104854"/>
                <a:gd name="connsiteY32" fmla="*/ 486672 h 509052"/>
                <a:gd name="connsiteX33" fmla="*/ 709779 w 1104854"/>
                <a:gd name="connsiteY33" fmla="*/ 496263 h 509052"/>
                <a:gd name="connsiteX34" fmla="*/ 696991 w 1104854"/>
                <a:gd name="connsiteY34" fmla="*/ 499460 h 509052"/>
                <a:gd name="connsiteX35" fmla="*/ 565905 w 1104854"/>
                <a:gd name="connsiteY35" fmla="*/ 509052 h 509052"/>
                <a:gd name="connsiteX36" fmla="*/ 514750 w 1104854"/>
                <a:gd name="connsiteY36" fmla="*/ 496263 h 509052"/>
                <a:gd name="connsiteX37" fmla="*/ 498764 w 1104854"/>
                <a:gd name="connsiteY37" fmla="*/ 483474 h 509052"/>
                <a:gd name="connsiteX38" fmla="*/ 469989 w 1104854"/>
                <a:gd name="connsiteY38" fmla="*/ 467488 h 509052"/>
                <a:gd name="connsiteX39" fmla="*/ 460398 w 1104854"/>
                <a:gd name="connsiteY39" fmla="*/ 457897 h 509052"/>
                <a:gd name="connsiteX40" fmla="*/ 438017 w 1104854"/>
                <a:gd name="connsiteY40" fmla="*/ 451502 h 509052"/>
                <a:gd name="connsiteX41" fmla="*/ 415637 w 1104854"/>
                <a:gd name="connsiteY41" fmla="*/ 448305 h 509052"/>
                <a:gd name="connsiteX42" fmla="*/ 377270 w 1104854"/>
                <a:gd name="connsiteY42" fmla="*/ 441911 h 509052"/>
                <a:gd name="connsiteX43" fmla="*/ 354890 w 1104854"/>
                <a:gd name="connsiteY43" fmla="*/ 416333 h 509052"/>
                <a:gd name="connsiteX44" fmla="*/ 313326 w 1104854"/>
                <a:gd name="connsiteY44" fmla="*/ 406742 h 509052"/>
                <a:gd name="connsiteX45" fmla="*/ 297340 w 1104854"/>
                <a:gd name="connsiteY45" fmla="*/ 397150 h 509052"/>
                <a:gd name="connsiteX46" fmla="*/ 281354 w 1104854"/>
                <a:gd name="connsiteY46" fmla="*/ 393953 h 509052"/>
                <a:gd name="connsiteX47" fmla="*/ 274960 w 1104854"/>
                <a:gd name="connsiteY47" fmla="*/ 387558 h 509052"/>
                <a:gd name="connsiteX48" fmla="*/ 265368 w 1104854"/>
                <a:gd name="connsiteY48" fmla="*/ 384361 h 509052"/>
                <a:gd name="connsiteX49" fmla="*/ 214213 w 1104854"/>
                <a:gd name="connsiteY49" fmla="*/ 374770 h 509052"/>
                <a:gd name="connsiteX50" fmla="*/ 198227 w 1104854"/>
                <a:gd name="connsiteY50" fmla="*/ 365178 h 509052"/>
                <a:gd name="connsiteX51" fmla="*/ 169452 w 1104854"/>
                <a:gd name="connsiteY51" fmla="*/ 355586 h 509052"/>
                <a:gd name="connsiteX52" fmla="*/ 159860 w 1104854"/>
                <a:gd name="connsiteY52" fmla="*/ 349192 h 509052"/>
                <a:gd name="connsiteX53" fmla="*/ 131086 w 1104854"/>
                <a:gd name="connsiteY53" fmla="*/ 345995 h 509052"/>
                <a:gd name="connsiteX54" fmla="*/ 108705 w 1104854"/>
                <a:gd name="connsiteY54" fmla="*/ 336403 h 509052"/>
                <a:gd name="connsiteX55" fmla="*/ 28775 w 1104854"/>
                <a:gd name="connsiteY55" fmla="*/ 333206 h 509052"/>
                <a:gd name="connsiteX56" fmla="*/ 6395 w 1104854"/>
                <a:gd name="connsiteY56" fmla="*/ 304431 h 509052"/>
                <a:gd name="connsiteX57" fmla="*/ 0 w 1104854"/>
                <a:gd name="connsiteY57" fmla="*/ 285248 h 509052"/>
                <a:gd name="connsiteX58" fmla="*/ 6395 w 1104854"/>
                <a:gd name="connsiteY58" fmla="*/ 221304 h 509052"/>
                <a:gd name="connsiteX59" fmla="*/ 22381 w 1104854"/>
                <a:gd name="connsiteY59" fmla="*/ 189332 h 509052"/>
                <a:gd name="connsiteX60" fmla="*/ 38367 w 1104854"/>
                <a:gd name="connsiteY60" fmla="*/ 170149 h 509052"/>
                <a:gd name="connsiteX61" fmla="*/ 89522 w 1104854"/>
                <a:gd name="connsiteY61" fmla="*/ 103007 h 509052"/>
                <a:gd name="connsiteX62" fmla="*/ 115100 w 1104854"/>
                <a:gd name="connsiteY62" fmla="*/ 77430 h 509052"/>
                <a:gd name="connsiteX63" fmla="*/ 166255 w 1104854"/>
                <a:gd name="connsiteY63" fmla="*/ 58246 h 509052"/>
                <a:gd name="connsiteX64" fmla="*/ 249382 w 1104854"/>
                <a:gd name="connsiteY64" fmla="*/ 39063 h 509052"/>
                <a:gd name="connsiteX65" fmla="*/ 278157 w 1104854"/>
                <a:gd name="connsiteY65" fmla="*/ 35866 h 509052"/>
                <a:gd name="connsiteX66" fmla="*/ 319721 w 1104854"/>
                <a:gd name="connsiteY66" fmla="*/ 26274 h 509052"/>
                <a:gd name="connsiteX67" fmla="*/ 342101 w 1104854"/>
                <a:gd name="connsiteY67" fmla="*/ 23077 h 509052"/>
                <a:gd name="connsiteX68" fmla="*/ 543525 w 1104854"/>
                <a:gd name="connsiteY68" fmla="*/ 16683 h 509052"/>
                <a:gd name="connsiteX69" fmla="*/ 594680 w 1104854"/>
                <a:gd name="connsiteY69" fmla="*/ 10288 h 509052"/>
                <a:gd name="connsiteX70" fmla="*/ 607469 w 1104854"/>
                <a:gd name="connsiteY70" fmla="*/ 7091 h 509052"/>
                <a:gd name="connsiteX71" fmla="*/ 968753 w 1104854"/>
                <a:gd name="connsiteY71" fmla="*/ 3894 h 509052"/>
                <a:gd name="connsiteX72" fmla="*/ 981542 w 1104854"/>
                <a:gd name="connsiteY72" fmla="*/ 3894 h 50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104854" h="509052">
                  <a:moveTo>
                    <a:pt x="981542" y="3894"/>
                  </a:moveTo>
                  <a:cubicBezTo>
                    <a:pt x="1014000" y="-2597"/>
                    <a:pt x="992988" y="181"/>
                    <a:pt x="1048683" y="3894"/>
                  </a:cubicBezTo>
                  <a:lnTo>
                    <a:pt x="1093444" y="7091"/>
                  </a:lnTo>
                  <a:cubicBezTo>
                    <a:pt x="1095575" y="10288"/>
                    <a:pt x="1098120" y="13246"/>
                    <a:pt x="1099838" y="16683"/>
                  </a:cubicBezTo>
                  <a:cubicBezTo>
                    <a:pt x="1110865" y="38738"/>
                    <a:pt x="1100348" y="91177"/>
                    <a:pt x="1099838" y="96613"/>
                  </a:cubicBezTo>
                  <a:cubicBezTo>
                    <a:pt x="1098824" y="107434"/>
                    <a:pt x="1095231" y="117865"/>
                    <a:pt x="1093444" y="128585"/>
                  </a:cubicBezTo>
                  <a:cubicBezTo>
                    <a:pt x="1093006" y="131215"/>
                    <a:pt x="1086720" y="171462"/>
                    <a:pt x="1083852" y="182937"/>
                  </a:cubicBezTo>
                  <a:cubicBezTo>
                    <a:pt x="1083035" y="186207"/>
                    <a:pt x="1081581" y="189288"/>
                    <a:pt x="1080655" y="192529"/>
                  </a:cubicBezTo>
                  <a:cubicBezTo>
                    <a:pt x="1079448" y="196754"/>
                    <a:pt x="1078411" y="201028"/>
                    <a:pt x="1077458" y="205318"/>
                  </a:cubicBezTo>
                  <a:cubicBezTo>
                    <a:pt x="1076279" y="210623"/>
                    <a:pt x="1075979" y="216149"/>
                    <a:pt x="1074260" y="221304"/>
                  </a:cubicBezTo>
                  <a:cubicBezTo>
                    <a:pt x="1072753" y="225826"/>
                    <a:pt x="1069539" y="229630"/>
                    <a:pt x="1067866" y="234093"/>
                  </a:cubicBezTo>
                  <a:cubicBezTo>
                    <a:pt x="1066323" y="238207"/>
                    <a:pt x="1066212" y="242767"/>
                    <a:pt x="1064669" y="246881"/>
                  </a:cubicBezTo>
                  <a:cubicBezTo>
                    <a:pt x="1062995" y="251344"/>
                    <a:pt x="1060152" y="255289"/>
                    <a:pt x="1058274" y="259670"/>
                  </a:cubicBezTo>
                  <a:cubicBezTo>
                    <a:pt x="1056946" y="262768"/>
                    <a:pt x="1056260" y="266106"/>
                    <a:pt x="1055077" y="269262"/>
                  </a:cubicBezTo>
                  <a:cubicBezTo>
                    <a:pt x="1053062" y="274636"/>
                    <a:pt x="1050698" y="279874"/>
                    <a:pt x="1048683" y="285248"/>
                  </a:cubicBezTo>
                  <a:cubicBezTo>
                    <a:pt x="1047500" y="288403"/>
                    <a:pt x="1047355" y="292035"/>
                    <a:pt x="1045486" y="294839"/>
                  </a:cubicBezTo>
                  <a:cubicBezTo>
                    <a:pt x="1038977" y="304602"/>
                    <a:pt x="1025180" y="310868"/>
                    <a:pt x="1016711" y="317220"/>
                  </a:cubicBezTo>
                  <a:cubicBezTo>
                    <a:pt x="1014299" y="319029"/>
                    <a:pt x="1012670" y="321731"/>
                    <a:pt x="1010316" y="323614"/>
                  </a:cubicBezTo>
                  <a:cubicBezTo>
                    <a:pt x="1001091" y="330994"/>
                    <a:pt x="1001187" y="327831"/>
                    <a:pt x="994330" y="336403"/>
                  </a:cubicBezTo>
                  <a:cubicBezTo>
                    <a:pt x="956728" y="383404"/>
                    <a:pt x="986871" y="344573"/>
                    <a:pt x="968753" y="374770"/>
                  </a:cubicBezTo>
                  <a:cubicBezTo>
                    <a:pt x="964799" y="381360"/>
                    <a:pt x="959401" y="387079"/>
                    <a:pt x="955964" y="393953"/>
                  </a:cubicBezTo>
                  <a:cubicBezTo>
                    <a:pt x="953833" y="398216"/>
                    <a:pt x="953231" y="403691"/>
                    <a:pt x="949570" y="406742"/>
                  </a:cubicBezTo>
                  <a:cubicBezTo>
                    <a:pt x="946194" y="409555"/>
                    <a:pt x="941044" y="408873"/>
                    <a:pt x="936781" y="409939"/>
                  </a:cubicBezTo>
                  <a:cubicBezTo>
                    <a:pt x="924477" y="428392"/>
                    <a:pt x="937837" y="412607"/>
                    <a:pt x="911203" y="425925"/>
                  </a:cubicBezTo>
                  <a:cubicBezTo>
                    <a:pt x="867238" y="447909"/>
                    <a:pt x="908949" y="433072"/>
                    <a:pt x="882428" y="441911"/>
                  </a:cubicBezTo>
                  <a:cubicBezTo>
                    <a:pt x="879231" y="444042"/>
                    <a:pt x="876274" y="446587"/>
                    <a:pt x="872837" y="448305"/>
                  </a:cubicBezTo>
                  <a:cubicBezTo>
                    <a:pt x="869823" y="449812"/>
                    <a:pt x="866343" y="450174"/>
                    <a:pt x="863245" y="451502"/>
                  </a:cubicBezTo>
                  <a:cubicBezTo>
                    <a:pt x="858864" y="453380"/>
                    <a:pt x="854837" y="456019"/>
                    <a:pt x="850456" y="457897"/>
                  </a:cubicBezTo>
                  <a:cubicBezTo>
                    <a:pt x="847359" y="459225"/>
                    <a:pt x="843962" y="459767"/>
                    <a:pt x="840865" y="461094"/>
                  </a:cubicBezTo>
                  <a:cubicBezTo>
                    <a:pt x="836484" y="462971"/>
                    <a:pt x="832457" y="465611"/>
                    <a:pt x="828076" y="467488"/>
                  </a:cubicBezTo>
                  <a:cubicBezTo>
                    <a:pt x="824978" y="468816"/>
                    <a:pt x="821499" y="469179"/>
                    <a:pt x="818484" y="470686"/>
                  </a:cubicBezTo>
                  <a:cubicBezTo>
                    <a:pt x="796408" y="481724"/>
                    <a:pt x="822717" y="473624"/>
                    <a:pt x="796104" y="480277"/>
                  </a:cubicBezTo>
                  <a:cubicBezTo>
                    <a:pt x="792907" y="482409"/>
                    <a:pt x="790291" y="485972"/>
                    <a:pt x="786512" y="486672"/>
                  </a:cubicBezTo>
                  <a:cubicBezTo>
                    <a:pt x="761166" y="491366"/>
                    <a:pt x="709779" y="496263"/>
                    <a:pt x="709779" y="496263"/>
                  </a:cubicBezTo>
                  <a:cubicBezTo>
                    <a:pt x="705516" y="497329"/>
                    <a:pt x="701331" y="498775"/>
                    <a:pt x="696991" y="499460"/>
                  </a:cubicBezTo>
                  <a:cubicBezTo>
                    <a:pt x="637058" y="508924"/>
                    <a:pt x="638478" y="506261"/>
                    <a:pt x="565905" y="509052"/>
                  </a:cubicBezTo>
                  <a:cubicBezTo>
                    <a:pt x="542731" y="504839"/>
                    <a:pt x="533301" y="505539"/>
                    <a:pt x="514750" y="496263"/>
                  </a:cubicBezTo>
                  <a:cubicBezTo>
                    <a:pt x="486453" y="482114"/>
                    <a:pt x="520581" y="497358"/>
                    <a:pt x="498764" y="483474"/>
                  </a:cubicBezTo>
                  <a:cubicBezTo>
                    <a:pt x="489507" y="477583"/>
                    <a:pt x="479119" y="473574"/>
                    <a:pt x="469989" y="467488"/>
                  </a:cubicBezTo>
                  <a:cubicBezTo>
                    <a:pt x="466227" y="464980"/>
                    <a:pt x="464442" y="459919"/>
                    <a:pt x="460398" y="457897"/>
                  </a:cubicBezTo>
                  <a:cubicBezTo>
                    <a:pt x="453458" y="454427"/>
                    <a:pt x="445477" y="453634"/>
                    <a:pt x="438017" y="451502"/>
                  </a:cubicBezTo>
                  <a:cubicBezTo>
                    <a:pt x="417300" y="437691"/>
                    <a:pt x="440696" y="449871"/>
                    <a:pt x="415637" y="448305"/>
                  </a:cubicBezTo>
                  <a:cubicBezTo>
                    <a:pt x="402697" y="447496"/>
                    <a:pt x="390059" y="444042"/>
                    <a:pt x="377270" y="441911"/>
                  </a:cubicBezTo>
                  <a:cubicBezTo>
                    <a:pt x="376579" y="441047"/>
                    <a:pt x="359419" y="418391"/>
                    <a:pt x="354890" y="416333"/>
                  </a:cubicBezTo>
                  <a:cubicBezTo>
                    <a:pt x="348831" y="413579"/>
                    <a:pt x="322600" y="408597"/>
                    <a:pt x="313326" y="406742"/>
                  </a:cubicBezTo>
                  <a:cubicBezTo>
                    <a:pt x="307997" y="403545"/>
                    <a:pt x="303110" y="399458"/>
                    <a:pt x="297340" y="397150"/>
                  </a:cubicBezTo>
                  <a:cubicBezTo>
                    <a:pt x="292294" y="395132"/>
                    <a:pt x="286349" y="396094"/>
                    <a:pt x="281354" y="393953"/>
                  </a:cubicBezTo>
                  <a:cubicBezTo>
                    <a:pt x="278583" y="392766"/>
                    <a:pt x="277545" y="389109"/>
                    <a:pt x="274960" y="387558"/>
                  </a:cubicBezTo>
                  <a:cubicBezTo>
                    <a:pt x="272070" y="385824"/>
                    <a:pt x="268565" y="385427"/>
                    <a:pt x="265368" y="384361"/>
                  </a:cubicBezTo>
                  <a:cubicBezTo>
                    <a:pt x="240111" y="367523"/>
                    <a:pt x="274450" y="388156"/>
                    <a:pt x="214213" y="374770"/>
                  </a:cubicBezTo>
                  <a:cubicBezTo>
                    <a:pt x="208147" y="373422"/>
                    <a:pt x="203939" y="367626"/>
                    <a:pt x="198227" y="365178"/>
                  </a:cubicBezTo>
                  <a:cubicBezTo>
                    <a:pt x="188934" y="361195"/>
                    <a:pt x="177865" y="361194"/>
                    <a:pt x="169452" y="355586"/>
                  </a:cubicBezTo>
                  <a:cubicBezTo>
                    <a:pt x="166255" y="353455"/>
                    <a:pt x="163588" y="350124"/>
                    <a:pt x="159860" y="349192"/>
                  </a:cubicBezTo>
                  <a:cubicBezTo>
                    <a:pt x="150498" y="346852"/>
                    <a:pt x="140677" y="347061"/>
                    <a:pt x="131086" y="345995"/>
                  </a:cubicBezTo>
                  <a:cubicBezTo>
                    <a:pt x="123626" y="342798"/>
                    <a:pt x="116759" y="337410"/>
                    <a:pt x="108705" y="336403"/>
                  </a:cubicBezTo>
                  <a:cubicBezTo>
                    <a:pt x="82246" y="333096"/>
                    <a:pt x="54742" y="339265"/>
                    <a:pt x="28775" y="333206"/>
                  </a:cubicBezTo>
                  <a:cubicBezTo>
                    <a:pt x="28039" y="333034"/>
                    <a:pt x="9230" y="310810"/>
                    <a:pt x="6395" y="304431"/>
                  </a:cubicBezTo>
                  <a:cubicBezTo>
                    <a:pt x="3657" y="298272"/>
                    <a:pt x="0" y="285248"/>
                    <a:pt x="0" y="285248"/>
                  </a:cubicBezTo>
                  <a:cubicBezTo>
                    <a:pt x="2132" y="263933"/>
                    <a:pt x="3011" y="242456"/>
                    <a:pt x="6395" y="221304"/>
                  </a:cubicBezTo>
                  <a:cubicBezTo>
                    <a:pt x="7710" y="213083"/>
                    <a:pt x="17834" y="195584"/>
                    <a:pt x="22381" y="189332"/>
                  </a:cubicBezTo>
                  <a:cubicBezTo>
                    <a:pt x="27277" y="182600"/>
                    <a:pt x="33750" y="177075"/>
                    <a:pt x="38367" y="170149"/>
                  </a:cubicBezTo>
                  <a:cubicBezTo>
                    <a:pt x="91462" y="90507"/>
                    <a:pt x="42834" y="146583"/>
                    <a:pt x="89522" y="103007"/>
                  </a:cubicBezTo>
                  <a:cubicBezTo>
                    <a:pt x="98337" y="94780"/>
                    <a:pt x="104316" y="82822"/>
                    <a:pt x="115100" y="77430"/>
                  </a:cubicBezTo>
                  <a:cubicBezTo>
                    <a:pt x="140908" y="64525"/>
                    <a:pt x="132613" y="67303"/>
                    <a:pt x="166255" y="58246"/>
                  </a:cubicBezTo>
                  <a:cubicBezTo>
                    <a:pt x="187183" y="52611"/>
                    <a:pt x="225386" y="42852"/>
                    <a:pt x="249382" y="39063"/>
                  </a:cubicBezTo>
                  <a:cubicBezTo>
                    <a:pt x="258915" y="37558"/>
                    <a:pt x="268565" y="36932"/>
                    <a:pt x="278157" y="35866"/>
                  </a:cubicBezTo>
                  <a:cubicBezTo>
                    <a:pt x="292012" y="32669"/>
                    <a:pt x="305778" y="29063"/>
                    <a:pt x="319721" y="26274"/>
                  </a:cubicBezTo>
                  <a:cubicBezTo>
                    <a:pt x="327110" y="24796"/>
                    <a:pt x="334623" y="24012"/>
                    <a:pt x="342101" y="23077"/>
                  </a:cubicBezTo>
                  <a:cubicBezTo>
                    <a:pt x="416867" y="13732"/>
                    <a:pt x="428123" y="18820"/>
                    <a:pt x="543525" y="16683"/>
                  </a:cubicBezTo>
                  <a:cubicBezTo>
                    <a:pt x="557275" y="15155"/>
                    <a:pt x="580327" y="12898"/>
                    <a:pt x="594680" y="10288"/>
                  </a:cubicBezTo>
                  <a:cubicBezTo>
                    <a:pt x="599003" y="9502"/>
                    <a:pt x="603075" y="7166"/>
                    <a:pt x="607469" y="7091"/>
                  </a:cubicBezTo>
                  <a:lnTo>
                    <a:pt x="968753" y="3894"/>
                  </a:lnTo>
                  <a:cubicBezTo>
                    <a:pt x="996445" y="433"/>
                    <a:pt x="985738" y="697"/>
                    <a:pt x="981542" y="3894"/>
                  </a:cubicBezTo>
                  <a:close/>
                </a:path>
              </a:pathLst>
            </a:cu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7" name="Freeform: Shape 46">
              <a:extLst>
                <a:ext uri="{FF2B5EF4-FFF2-40B4-BE49-F238E27FC236}">
                  <a16:creationId xmlns:a16="http://schemas.microsoft.com/office/drawing/2014/main" id="{884E4100-5C88-4546-3AC8-A5892479E2BF}"/>
                </a:ext>
              </a:extLst>
            </p:cNvPr>
            <p:cNvSpPr/>
            <p:nvPr/>
          </p:nvSpPr>
          <p:spPr>
            <a:xfrm>
              <a:off x="1262023" y="3798094"/>
              <a:ext cx="1292547" cy="288131"/>
            </a:xfrm>
            <a:custGeom>
              <a:avLst/>
              <a:gdLst>
                <a:gd name="connsiteX0" fmla="*/ 40 w 1292547"/>
                <a:gd name="connsiteY0" fmla="*/ 138112 h 288131"/>
                <a:gd name="connsiteX1" fmla="*/ 14327 w 1292547"/>
                <a:gd name="connsiteY1" fmla="*/ 133350 h 288131"/>
                <a:gd name="connsiteX2" fmla="*/ 28615 w 1292547"/>
                <a:gd name="connsiteY2" fmla="*/ 121444 h 288131"/>
                <a:gd name="connsiteX3" fmla="*/ 40521 w 1292547"/>
                <a:gd name="connsiteY3" fmla="*/ 109537 h 288131"/>
                <a:gd name="connsiteX4" fmla="*/ 45283 w 1292547"/>
                <a:gd name="connsiteY4" fmla="*/ 102394 h 288131"/>
                <a:gd name="connsiteX5" fmla="*/ 71477 w 1292547"/>
                <a:gd name="connsiteY5" fmla="*/ 78581 h 288131"/>
                <a:gd name="connsiteX6" fmla="*/ 90527 w 1292547"/>
                <a:gd name="connsiteY6" fmla="*/ 69056 h 288131"/>
                <a:gd name="connsiteX7" fmla="*/ 107196 w 1292547"/>
                <a:gd name="connsiteY7" fmla="*/ 57150 h 288131"/>
                <a:gd name="connsiteX8" fmla="*/ 119102 w 1292547"/>
                <a:gd name="connsiteY8" fmla="*/ 52387 h 288131"/>
                <a:gd name="connsiteX9" fmla="*/ 126246 w 1292547"/>
                <a:gd name="connsiteY9" fmla="*/ 47625 h 288131"/>
                <a:gd name="connsiteX10" fmla="*/ 152440 w 1292547"/>
                <a:gd name="connsiteY10" fmla="*/ 40481 h 288131"/>
                <a:gd name="connsiteX11" fmla="*/ 164346 w 1292547"/>
                <a:gd name="connsiteY11" fmla="*/ 33337 h 288131"/>
                <a:gd name="connsiteX12" fmla="*/ 171490 w 1292547"/>
                <a:gd name="connsiteY12" fmla="*/ 28575 h 288131"/>
                <a:gd name="connsiteX13" fmla="*/ 188158 w 1292547"/>
                <a:gd name="connsiteY13" fmla="*/ 23812 h 288131"/>
                <a:gd name="connsiteX14" fmla="*/ 197683 w 1292547"/>
                <a:gd name="connsiteY14" fmla="*/ 21431 h 288131"/>
                <a:gd name="connsiteX15" fmla="*/ 207208 w 1292547"/>
                <a:gd name="connsiteY15" fmla="*/ 16669 h 288131"/>
                <a:gd name="connsiteX16" fmla="*/ 223877 w 1292547"/>
                <a:gd name="connsiteY16" fmla="*/ 11906 h 288131"/>
                <a:gd name="connsiteX17" fmla="*/ 238165 w 1292547"/>
                <a:gd name="connsiteY17" fmla="*/ 7144 h 288131"/>
                <a:gd name="connsiteX18" fmla="*/ 247690 w 1292547"/>
                <a:gd name="connsiteY18" fmla="*/ 4762 h 288131"/>
                <a:gd name="connsiteX19" fmla="*/ 261977 w 1292547"/>
                <a:gd name="connsiteY19" fmla="*/ 2381 h 288131"/>
                <a:gd name="connsiteX20" fmla="*/ 269121 w 1292547"/>
                <a:gd name="connsiteY20" fmla="*/ 0 h 288131"/>
                <a:gd name="connsiteX21" fmla="*/ 335796 w 1292547"/>
                <a:gd name="connsiteY21" fmla="*/ 2381 h 288131"/>
                <a:gd name="connsiteX22" fmla="*/ 342940 w 1292547"/>
                <a:gd name="connsiteY22" fmla="*/ 4762 h 288131"/>
                <a:gd name="connsiteX23" fmla="*/ 354846 w 1292547"/>
                <a:gd name="connsiteY23" fmla="*/ 9525 h 288131"/>
                <a:gd name="connsiteX24" fmla="*/ 378658 w 1292547"/>
                <a:gd name="connsiteY24" fmla="*/ 14287 h 288131"/>
                <a:gd name="connsiteX25" fmla="*/ 390565 w 1292547"/>
                <a:gd name="connsiteY25" fmla="*/ 19050 h 288131"/>
                <a:gd name="connsiteX26" fmla="*/ 419140 w 1292547"/>
                <a:gd name="connsiteY26" fmla="*/ 26194 h 288131"/>
                <a:gd name="connsiteX27" fmla="*/ 428665 w 1292547"/>
                <a:gd name="connsiteY27" fmla="*/ 33337 h 288131"/>
                <a:gd name="connsiteX28" fmla="*/ 462002 w 1292547"/>
                <a:gd name="connsiteY28" fmla="*/ 45244 h 288131"/>
                <a:gd name="connsiteX29" fmla="*/ 469146 w 1292547"/>
                <a:gd name="connsiteY29" fmla="*/ 50006 h 288131"/>
                <a:gd name="connsiteX30" fmla="*/ 481052 w 1292547"/>
                <a:gd name="connsiteY30" fmla="*/ 52387 h 288131"/>
                <a:gd name="connsiteX31" fmla="*/ 504865 w 1292547"/>
                <a:gd name="connsiteY31" fmla="*/ 57150 h 288131"/>
                <a:gd name="connsiteX32" fmla="*/ 519152 w 1292547"/>
                <a:gd name="connsiteY32" fmla="*/ 61912 h 288131"/>
                <a:gd name="connsiteX33" fmla="*/ 538202 w 1292547"/>
                <a:gd name="connsiteY33" fmla="*/ 69056 h 288131"/>
                <a:gd name="connsiteX34" fmla="*/ 566777 w 1292547"/>
                <a:gd name="connsiteY34" fmla="*/ 71437 h 288131"/>
                <a:gd name="connsiteX35" fmla="*/ 583446 w 1292547"/>
                <a:gd name="connsiteY35" fmla="*/ 76200 h 288131"/>
                <a:gd name="connsiteX36" fmla="*/ 609640 w 1292547"/>
                <a:gd name="connsiteY36" fmla="*/ 83344 h 288131"/>
                <a:gd name="connsiteX37" fmla="*/ 652502 w 1292547"/>
                <a:gd name="connsiteY37" fmla="*/ 102394 h 288131"/>
                <a:gd name="connsiteX38" fmla="*/ 678696 w 1292547"/>
                <a:gd name="connsiteY38" fmla="*/ 111919 h 288131"/>
                <a:gd name="connsiteX39" fmla="*/ 697746 w 1292547"/>
                <a:gd name="connsiteY39" fmla="*/ 119062 h 288131"/>
                <a:gd name="connsiteX40" fmla="*/ 707271 w 1292547"/>
                <a:gd name="connsiteY40" fmla="*/ 121444 h 288131"/>
                <a:gd name="connsiteX41" fmla="*/ 709652 w 1292547"/>
                <a:gd name="connsiteY41" fmla="*/ 128587 h 288131"/>
                <a:gd name="connsiteX42" fmla="*/ 728702 w 1292547"/>
                <a:gd name="connsiteY42" fmla="*/ 135731 h 288131"/>
                <a:gd name="connsiteX43" fmla="*/ 762040 w 1292547"/>
                <a:gd name="connsiteY43" fmla="*/ 145256 h 288131"/>
                <a:gd name="connsiteX44" fmla="*/ 769183 w 1292547"/>
                <a:gd name="connsiteY44" fmla="*/ 147637 h 288131"/>
                <a:gd name="connsiteX45" fmla="*/ 781090 w 1292547"/>
                <a:gd name="connsiteY45" fmla="*/ 152400 h 288131"/>
                <a:gd name="connsiteX46" fmla="*/ 790615 w 1292547"/>
                <a:gd name="connsiteY46" fmla="*/ 154781 h 288131"/>
                <a:gd name="connsiteX47" fmla="*/ 797758 w 1292547"/>
                <a:gd name="connsiteY47" fmla="*/ 157162 h 288131"/>
                <a:gd name="connsiteX48" fmla="*/ 828715 w 1292547"/>
                <a:gd name="connsiteY48" fmla="*/ 161925 h 288131"/>
                <a:gd name="connsiteX49" fmla="*/ 845383 w 1292547"/>
                <a:gd name="connsiteY49" fmla="*/ 166687 h 288131"/>
                <a:gd name="connsiteX50" fmla="*/ 878721 w 1292547"/>
                <a:gd name="connsiteY50" fmla="*/ 173831 h 288131"/>
                <a:gd name="connsiteX51" fmla="*/ 945396 w 1292547"/>
                <a:gd name="connsiteY51" fmla="*/ 176212 h 288131"/>
                <a:gd name="connsiteX52" fmla="*/ 1014452 w 1292547"/>
                <a:gd name="connsiteY52" fmla="*/ 171450 h 288131"/>
                <a:gd name="connsiteX53" fmla="*/ 1033502 w 1292547"/>
                <a:gd name="connsiteY53" fmla="*/ 164306 h 288131"/>
                <a:gd name="connsiteX54" fmla="*/ 1062077 w 1292547"/>
                <a:gd name="connsiteY54" fmla="*/ 157162 h 288131"/>
                <a:gd name="connsiteX55" fmla="*/ 1085890 w 1292547"/>
                <a:gd name="connsiteY55" fmla="*/ 152400 h 288131"/>
                <a:gd name="connsiteX56" fmla="*/ 1109702 w 1292547"/>
                <a:gd name="connsiteY56" fmla="*/ 142875 h 288131"/>
                <a:gd name="connsiteX57" fmla="*/ 1123990 w 1292547"/>
                <a:gd name="connsiteY57" fmla="*/ 135731 h 288131"/>
                <a:gd name="connsiteX58" fmla="*/ 1147802 w 1292547"/>
                <a:gd name="connsiteY58" fmla="*/ 130969 h 288131"/>
                <a:gd name="connsiteX59" fmla="*/ 1159708 w 1292547"/>
                <a:gd name="connsiteY59" fmla="*/ 126206 h 288131"/>
                <a:gd name="connsiteX60" fmla="*/ 1166852 w 1292547"/>
                <a:gd name="connsiteY60" fmla="*/ 121444 h 288131"/>
                <a:gd name="connsiteX61" fmla="*/ 1178758 w 1292547"/>
                <a:gd name="connsiteY61" fmla="*/ 119062 h 288131"/>
                <a:gd name="connsiteX62" fmla="*/ 1214477 w 1292547"/>
                <a:gd name="connsiteY62" fmla="*/ 95250 h 288131"/>
                <a:gd name="connsiteX63" fmla="*/ 1221621 w 1292547"/>
                <a:gd name="connsiteY63" fmla="*/ 90487 h 288131"/>
                <a:gd name="connsiteX64" fmla="*/ 1228765 w 1292547"/>
                <a:gd name="connsiteY64" fmla="*/ 80962 h 288131"/>
                <a:gd name="connsiteX65" fmla="*/ 1238290 w 1292547"/>
                <a:gd name="connsiteY65" fmla="*/ 71437 h 288131"/>
                <a:gd name="connsiteX66" fmla="*/ 1245433 w 1292547"/>
                <a:gd name="connsiteY66" fmla="*/ 66675 h 288131"/>
                <a:gd name="connsiteX67" fmla="*/ 1252577 w 1292547"/>
                <a:gd name="connsiteY67" fmla="*/ 57150 h 288131"/>
                <a:gd name="connsiteX68" fmla="*/ 1264483 w 1292547"/>
                <a:gd name="connsiteY68" fmla="*/ 50006 h 288131"/>
                <a:gd name="connsiteX69" fmla="*/ 1281152 w 1292547"/>
                <a:gd name="connsiteY69" fmla="*/ 42862 h 288131"/>
                <a:gd name="connsiteX70" fmla="*/ 1285915 w 1292547"/>
                <a:gd name="connsiteY70" fmla="*/ 83344 h 288131"/>
                <a:gd name="connsiteX71" fmla="*/ 1281152 w 1292547"/>
                <a:gd name="connsiteY71" fmla="*/ 100012 h 288131"/>
                <a:gd name="connsiteX72" fmla="*/ 1269246 w 1292547"/>
                <a:gd name="connsiteY72" fmla="*/ 135731 h 288131"/>
                <a:gd name="connsiteX73" fmla="*/ 1259721 w 1292547"/>
                <a:gd name="connsiteY73" fmla="*/ 157162 h 288131"/>
                <a:gd name="connsiteX74" fmla="*/ 1252577 w 1292547"/>
                <a:gd name="connsiteY74" fmla="*/ 171450 h 288131"/>
                <a:gd name="connsiteX75" fmla="*/ 1228765 w 1292547"/>
                <a:gd name="connsiteY75" fmla="*/ 221456 h 288131"/>
                <a:gd name="connsiteX76" fmla="*/ 1226383 w 1292547"/>
                <a:gd name="connsiteY76" fmla="*/ 230981 h 288131"/>
                <a:gd name="connsiteX77" fmla="*/ 1204952 w 1292547"/>
                <a:gd name="connsiteY77" fmla="*/ 254794 h 288131"/>
                <a:gd name="connsiteX78" fmla="*/ 1190665 w 1292547"/>
                <a:gd name="connsiteY78" fmla="*/ 264319 h 288131"/>
                <a:gd name="connsiteX79" fmla="*/ 1159708 w 1292547"/>
                <a:gd name="connsiteY79" fmla="*/ 278606 h 288131"/>
                <a:gd name="connsiteX80" fmla="*/ 1140658 w 1292547"/>
                <a:gd name="connsiteY80" fmla="*/ 285750 h 288131"/>
                <a:gd name="connsiteX81" fmla="*/ 1114465 w 1292547"/>
                <a:gd name="connsiteY81" fmla="*/ 288131 h 288131"/>
                <a:gd name="connsiteX82" fmla="*/ 919202 w 1292547"/>
                <a:gd name="connsiteY82" fmla="*/ 283369 h 288131"/>
                <a:gd name="connsiteX83" fmla="*/ 876340 w 1292547"/>
                <a:gd name="connsiteY83" fmla="*/ 276225 h 288131"/>
                <a:gd name="connsiteX84" fmla="*/ 847765 w 1292547"/>
                <a:gd name="connsiteY84" fmla="*/ 273844 h 288131"/>
                <a:gd name="connsiteX85" fmla="*/ 752515 w 1292547"/>
                <a:gd name="connsiteY85" fmla="*/ 259556 h 288131"/>
                <a:gd name="connsiteX86" fmla="*/ 719177 w 1292547"/>
                <a:gd name="connsiteY86" fmla="*/ 254794 h 288131"/>
                <a:gd name="connsiteX87" fmla="*/ 690602 w 1292547"/>
                <a:gd name="connsiteY87" fmla="*/ 247650 h 288131"/>
                <a:gd name="connsiteX88" fmla="*/ 607258 w 1292547"/>
                <a:gd name="connsiteY88" fmla="*/ 219075 h 288131"/>
                <a:gd name="connsiteX89" fmla="*/ 535821 w 1292547"/>
                <a:gd name="connsiteY89" fmla="*/ 209550 h 288131"/>
                <a:gd name="connsiteX90" fmla="*/ 152440 w 1292547"/>
                <a:gd name="connsiteY90" fmla="*/ 200025 h 288131"/>
                <a:gd name="connsiteX91" fmla="*/ 131008 w 1292547"/>
                <a:gd name="connsiteY91" fmla="*/ 192881 h 288131"/>
                <a:gd name="connsiteX92" fmla="*/ 88146 w 1292547"/>
                <a:gd name="connsiteY92" fmla="*/ 183356 h 288131"/>
                <a:gd name="connsiteX93" fmla="*/ 69096 w 1292547"/>
                <a:gd name="connsiteY93" fmla="*/ 176212 h 288131"/>
                <a:gd name="connsiteX94" fmla="*/ 54808 w 1292547"/>
                <a:gd name="connsiteY94" fmla="*/ 173831 h 288131"/>
                <a:gd name="connsiteX95" fmla="*/ 38140 w 1292547"/>
                <a:gd name="connsiteY95" fmla="*/ 164306 h 288131"/>
                <a:gd name="connsiteX96" fmla="*/ 19090 w 1292547"/>
                <a:gd name="connsiteY96" fmla="*/ 154781 h 288131"/>
                <a:gd name="connsiteX97" fmla="*/ 40 w 1292547"/>
                <a:gd name="connsiteY97" fmla="*/ 138112 h 2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92547" h="288131">
                  <a:moveTo>
                    <a:pt x="40" y="138112"/>
                  </a:moveTo>
                  <a:cubicBezTo>
                    <a:pt x="-754" y="134540"/>
                    <a:pt x="10311" y="136362"/>
                    <a:pt x="14327" y="133350"/>
                  </a:cubicBezTo>
                  <a:cubicBezTo>
                    <a:pt x="36118" y="117007"/>
                    <a:pt x="1297" y="128273"/>
                    <a:pt x="28615" y="121444"/>
                  </a:cubicBezTo>
                  <a:cubicBezTo>
                    <a:pt x="41311" y="102398"/>
                    <a:pt x="24649" y="125409"/>
                    <a:pt x="40521" y="109537"/>
                  </a:cubicBezTo>
                  <a:cubicBezTo>
                    <a:pt x="42544" y="107514"/>
                    <a:pt x="43620" y="104723"/>
                    <a:pt x="45283" y="102394"/>
                  </a:cubicBezTo>
                  <a:cubicBezTo>
                    <a:pt x="53220" y="91282"/>
                    <a:pt x="57191" y="85724"/>
                    <a:pt x="71477" y="78581"/>
                  </a:cubicBezTo>
                  <a:cubicBezTo>
                    <a:pt x="77827" y="75406"/>
                    <a:pt x="84847" y="73316"/>
                    <a:pt x="90527" y="69056"/>
                  </a:cubicBezTo>
                  <a:cubicBezTo>
                    <a:pt x="92690" y="67434"/>
                    <a:pt x="103709" y="58893"/>
                    <a:pt x="107196" y="57150"/>
                  </a:cubicBezTo>
                  <a:cubicBezTo>
                    <a:pt x="111019" y="55238"/>
                    <a:pt x="115279" y="54299"/>
                    <a:pt x="119102" y="52387"/>
                  </a:cubicBezTo>
                  <a:cubicBezTo>
                    <a:pt x="121662" y="51107"/>
                    <a:pt x="123566" y="48630"/>
                    <a:pt x="126246" y="47625"/>
                  </a:cubicBezTo>
                  <a:cubicBezTo>
                    <a:pt x="157813" y="35789"/>
                    <a:pt x="116031" y="57031"/>
                    <a:pt x="152440" y="40481"/>
                  </a:cubicBezTo>
                  <a:cubicBezTo>
                    <a:pt x="156653" y="38566"/>
                    <a:pt x="160421" y="35790"/>
                    <a:pt x="164346" y="33337"/>
                  </a:cubicBezTo>
                  <a:cubicBezTo>
                    <a:pt x="166773" y="31820"/>
                    <a:pt x="168833" y="29638"/>
                    <a:pt x="171490" y="28575"/>
                  </a:cubicBezTo>
                  <a:cubicBezTo>
                    <a:pt x="176855" y="26429"/>
                    <a:pt x="182583" y="25332"/>
                    <a:pt x="188158" y="23812"/>
                  </a:cubicBezTo>
                  <a:cubicBezTo>
                    <a:pt x="191315" y="22951"/>
                    <a:pt x="194619" y="22580"/>
                    <a:pt x="197683" y="21431"/>
                  </a:cubicBezTo>
                  <a:cubicBezTo>
                    <a:pt x="201007" y="20185"/>
                    <a:pt x="203945" y="18067"/>
                    <a:pt x="207208" y="16669"/>
                  </a:cubicBezTo>
                  <a:cubicBezTo>
                    <a:pt x="213440" y="13998"/>
                    <a:pt x="217153" y="13923"/>
                    <a:pt x="223877" y="11906"/>
                  </a:cubicBezTo>
                  <a:cubicBezTo>
                    <a:pt x="228686" y="10464"/>
                    <a:pt x="233295" y="8362"/>
                    <a:pt x="238165" y="7144"/>
                  </a:cubicBezTo>
                  <a:cubicBezTo>
                    <a:pt x="241340" y="6350"/>
                    <a:pt x="244481" y="5404"/>
                    <a:pt x="247690" y="4762"/>
                  </a:cubicBezTo>
                  <a:cubicBezTo>
                    <a:pt x="252424" y="3815"/>
                    <a:pt x="257264" y="3428"/>
                    <a:pt x="261977" y="2381"/>
                  </a:cubicBezTo>
                  <a:cubicBezTo>
                    <a:pt x="264427" y="1837"/>
                    <a:pt x="266740" y="794"/>
                    <a:pt x="269121" y="0"/>
                  </a:cubicBezTo>
                  <a:cubicBezTo>
                    <a:pt x="291346" y="794"/>
                    <a:pt x="313603" y="949"/>
                    <a:pt x="335796" y="2381"/>
                  </a:cubicBezTo>
                  <a:cubicBezTo>
                    <a:pt x="338301" y="2543"/>
                    <a:pt x="340590" y="3881"/>
                    <a:pt x="342940" y="4762"/>
                  </a:cubicBezTo>
                  <a:cubicBezTo>
                    <a:pt x="346942" y="6263"/>
                    <a:pt x="350844" y="8024"/>
                    <a:pt x="354846" y="9525"/>
                  </a:cubicBezTo>
                  <a:cubicBezTo>
                    <a:pt x="365074" y="13360"/>
                    <a:pt x="364516" y="12267"/>
                    <a:pt x="378658" y="14287"/>
                  </a:cubicBezTo>
                  <a:cubicBezTo>
                    <a:pt x="382627" y="15875"/>
                    <a:pt x="386464" y="17844"/>
                    <a:pt x="390565" y="19050"/>
                  </a:cubicBezTo>
                  <a:cubicBezTo>
                    <a:pt x="399984" y="21820"/>
                    <a:pt x="409947" y="22747"/>
                    <a:pt x="419140" y="26194"/>
                  </a:cubicBezTo>
                  <a:cubicBezTo>
                    <a:pt x="422856" y="27587"/>
                    <a:pt x="425062" y="31674"/>
                    <a:pt x="428665" y="33337"/>
                  </a:cubicBezTo>
                  <a:cubicBezTo>
                    <a:pt x="452574" y="44372"/>
                    <a:pt x="444000" y="36243"/>
                    <a:pt x="462002" y="45244"/>
                  </a:cubicBezTo>
                  <a:cubicBezTo>
                    <a:pt x="464562" y="46524"/>
                    <a:pt x="466466" y="49001"/>
                    <a:pt x="469146" y="50006"/>
                  </a:cubicBezTo>
                  <a:cubicBezTo>
                    <a:pt x="472936" y="51427"/>
                    <a:pt x="477070" y="51663"/>
                    <a:pt x="481052" y="52387"/>
                  </a:cubicBezTo>
                  <a:cubicBezTo>
                    <a:pt x="491938" y="54366"/>
                    <a:pt x="495150" y="54236"/>
                    <a:pt x="504865" y="57150"/>
                  </a:cubicBezTo>
                  <a:cubicBezTo>
                    <a:pt x="509673" y="58592"/>
                    <a:pt x="514425" y="60224"/>
                    <a:pt x="519152" y="61912"/>
                  </a:cubicBezTo>
                  <a:cubicBezTo>
                    <a:pt x="525539" y="64193"/>
                    <a:pt x="531552" y="67726"/>
                    <a:pt x="538202" y="69056"/>
                  </a:cubicBezTo>
                  <a:cubicBezTo>
                    <a:pt x="547574" y="70930"/>
                    <a:pt x="557252" y="70643"/>
                    <a:pt x="566777" y="71437"/>
                  </a:cubicBezTo>
                  <a:cubicBezTo>
                    <a:pt x="587664" y="76660"/>
                    <a:pt x="566350" y="71072"/>
                    <a:pt x="583446" y="76200"/>
                  </a:cubicBezTo>
                  <a:cubicBezTo>
                    <a:pt x="597588" y="80442"/>
                    <a:pt x="597722" y="80364"/>
                    <a:pt x="609640" y="83344"/>
                  </a:cubicBezTo>
                  <a:cubicBezTo>
                    <a:pt x="642385" y="102445"/>
                    <a:pt x="627338" y="98199"/>
                    <a:pt x="652502" y="102394"/>
                  </a:cubicBezTo>
                  <a:cubicBezTo>
                    <a:pt x="668076" y="110180"/>
                    <a:pt x="657181" y="105464"/>
                    <a:pt x="678696" y="111919"/>
                  </a:cubicBezTo>
                  <a:cubicBezTo>
                    <a:pt x="695420" y="116936"/>
                    <a:pt x="674102" y="111180"/>
                    <a:pt x="697746" y="119062"/>
                  </a:cubicBezTo>
                  <a:cubicBezTo>
                    <a:pt x="700851" y="120097"/>
                    <a:pt x="704096" y="120650"/>
                    <a:pt x="707271" y="121444"/>
                  </a:cubicBezTo>
                  <a:cubicBezTo>
                    <a:pt x="708065" y="123825"/>
                    <a:pt x="707724" y="126980"/>
                    <a:pt x="709652" y="128587"/>
                  </a:cubicBezTo>
                  <a:cubicBezTo>
                    <a:pt x="713478" y="131775"/>
                    <a:pt x="723617" y="133471"/>
                    <a:pt x="728702" y="135731"/>
                  </a:cubicBezTo>
                  <a:cubicBezTo>
                    <a:pt x="752195" y="146172"/>
                    <a:pt x="733522" y="141692"/>
                    <a:pt x="762040" y="145256"/>
                  </a:cubicBezTo>
                  <a:cubicBezTo>
                    <a:pt x="764421" y="146050"/>
                    <a:pt x="766833" y="146756"/>
                    <a:pt x="769183" y="147637"/>
                  </a:cubicBezTo>
                  <a:cubicBezTo>
                    <a:pt x="773186" y="149138"/>
                    <a:pt x="777035" y="151048"/>
                    <a:pt x="781090" y="152400"/>
                  </a:cubicBezTo>
                  <a:cubicBezTo>
                    <a:pt x="784195" y="153435"/>
                    <a:pt x="787468" y="153882"/>
                    <a:pt x="790615" y="154781"/>
                  </a:cubicBezTo>
                  <a:cubicBezTo>
                    <a:pt x="793028" y="155470"/>
                    <a:pt x="795323" y="156553"/>
                    <a:pt x="797758" y="157162"/>
                  </a:cubicBezTo>
                  <a:cubicBezTo>
                    <a:pt x="808673" y="159891"/>
                    <a:pt x="817138" y="160478"/>
                    <a:pt x="828715" y="161925"/>
                  </a:cubicBezTo>
                  <a:cubicBezTo>
                    <a:pt x="836672" y="164577"/>
                    <a:pt x="836410" y="164693"/>
                    <a:pt x="845383" y="166687"/>
                  </a:cubicBezTo>
                  <a:cubicBezTo>
                    <a:pt x="856477" y="169152"/>
                    <a:pt x="867407" y="172754"/>
                    <a:pt x="878721" y="173831"/>
                  </a:cubicBezTo>
                  <a:cubicBezTo>
                    <a:pt x="900860" y="175939"/>
                    <a:pt x="923171" y="175418"/>
                    <a:pt x="945396" y="176212"/>
                  </a:cubicBezTo>
                  <a:cubicBezTo>
                    <a:pt x="962481" y="175399"/>
                    <a:pt x="993919" y="175183"/>
                    <a:pt x="1014452" y="171450"/>
                  </a:cubicBezTo>
                  <a:cubicBezTo>
                    <a:pt x="1018431" y="170727"/>
                    <a:pt x="1031560" y="164877"/>
                    <a:pt x="1033502" y="164306"/>
                  </a:cubicBezTo>
                  <a:cubicBezTo>
                    <a:pt x="1042921" y="161535"/>
                    <a:pt x="1052449" y="159087"/>
                    <a:pt x="1062077" y="157162"/>
                  </a:cubicBezTo>
                  <a:cubicBezTo>
                    <a:pt x="1070015" y="155575"/>
                    <a:pt x="1078211" y="154960"/>
                    <a:pt x="1085890" y="152400"/>
                  </a:cubicBezTo>
                  <a:cubicBezTo>
                    <a:pt x="1096742" y="148783"/>
                    <a:pt x="1095605" y="149381"/>
                    <a:pt x="1109702" y="142875"/>
                  </a:cubicBezTo>
                  <a:cubicBezTo>
                    <a:pt x="1114537" y="140644"/>
                    <a:pt x="1119124" y="137894"/>
                    <a:pt x="1123990" y="135731"/>
                  </a:cubicBezTo>
                  <a:cubicBezTo>
                    <a:pt x="1131864" y="132231"/>
                    <a:pt x="1138920" y="132238"/>
                    <a:pt x="1147802" y="130969"/>
                  </a:cubicBezTo>
                  <a:cubicBezTo>
                    <a:pt x="1151771" y="129381"/>
                    <a:pt x="1155885" y="128118"/>
                    <a:pt x="1159708" y="126206"/>
                  </a:cubicBezTo>
                  <a:cubicBezTo>
                    <a:pt x="1162268" y="124926"/>
                    <a:pt x="1164172" y="122449"/>
                    <a:pt x="1166852" y="121444"/>
                  </a:cubicBezTo>
                  <a:cubicBezTo>
                    <a:pt x="1170642" y="120023"/>
                    <a:pt x="1174789" y="119856"/>
                    <a:pt x="1178758" y="119062"/>
                  </a:cubicBezTo>
                  <a:cubicBezTo>
                    <a:pt x="1211186" y="102850"/>
                    <a:pt x="1171770" y="123724"/>
                    <a:pt x="1214477" y="95250"/>
                  </a:cubicBezTo>
                  <a:cubicBezTo>
                    <a:pt x="1216858" y="93662"/>
                    <a:pt x="1219597" y="92511"/>
                    <a:pt x="1221621" y="90487"/>
                  </a:cubicBezTo>
                  <a:cubicBezTo>
                    <a:pt x="1224427" y="87681"/>
                    <a:pt x="1226152" y="83949"/>
                    <a:pt x="1228765" y="80962"/>
                  </a:cubicBezTo>
                  <a:cubicBezTo>
                    <a:pt x="1231722" y="77583"/>
                    <a:pt x="1234881" y="74359"/>
                    <a:pt x="1238290" y="71437"/>
                  </a:cubicBezTo>
                  <a:cubicBezTo>
                    <a:pt x="1240463" y="69575"/>
                    <a:pt x="1243410" y="68698"/>
                    <a:pt x="1245433" y="66675"/>
                  </a:cubicBezTo>
                  <a:cubicBezTo>
                    <a:pt x="1248239" y="63869"/>
                    <a:pt x="1249590" y="59763"/>
                    <a:pt x="1252577" y="57150"/>
                  </a:cubicBezTo>
                  <a:cubicBezTo>
                    <a:pt x="1256060" y="54102"/>
                    <a:pt x="1260558" y="52459"/>
                    <a:pt x="1264483" y="50006"/>
                  </a:cubicBezTo>
                  <a:cubicBezTo>
                    <a:pt x="1275445" y="43155"/>
                    <a:pt x="1267599" y="46251"/>
                    <a:pt x="1281152" y="42862"/>
                  </a:cubicBezTo>
                  <a:cubicBezTo>
                    <a:pt x="1299846" y="49095"/>
                    <a:pt x="1291097" y="43620"/>
                    <a:pt x="1285915" y="83344"/>
                  </a:cubicBezTo>
                  <a:cubicBezTo>
                    <a:pt x="1285168" y="89074"/>
                    <a:pt x="1282904" y="94506"/>
                    <a:pt x="1281152" y="100012"/>
                  </a:cubicBezTo>
                  <a:cubicBezTo>
                    <a:pt x="1277347" y="111972"/>
                    <a:pt x="1274343" y="124262"/>
                    <a:pt x="1269246" y="135731"/>
                  </a:cubicBezTo>
                  <a:cubicBezTo>
                    <a:pt x="1266071" y="142875"/>
                    <a:pt x="1263027" y="150078"/>
                    <a:pt x="1259721" y="157162"/>
                  </a:cubicBezTo>
                  <a:cubicBezTo>
                    <a:pt x="1257469" y="161987"/>
                    <a:pt x="1254604" y="166526"/>
                    <a:pt x="1252577" y="171450"/>
                  </a:cubicBezTo>
                  <a:cubicBezTo>
                    <a:pt x="1234535" y="215265"/>
                    <a:pt x="1253165" y="180788"/>
                    <a:pt x="1228765" y="221456"/>
                  </a:cubicBezTo>
                  <a:cubicBezTo>
                    <a:pt x="1227971" y="224631"/>
                    <a:pt x="1227672" y="227973"/>
                    <a:pt x="1226383" y="230981"/>
                  </a:cubicBezTo>
                  <a:cubicBezTo>
                    <a:pt x="1223076" y="238697"/>
                    <a:pt x="1207683" y="252483"/>
                    <a:pt x="1204952" y="254794"/>
                  </a:cubicBezTo>
                  <a:cubicBezTo>
                    <a:pt x="1200583" y="258491"/>
                    <a:pt x="1195609" y="261435"/>
                    <a:pt x="1190665" y="264319"/>
                  </a:cubicBezTo>
                  <a:cubicBezTo>
                    <a:pt x="1182889" y="268855"/>
                    <a:pt x="1167739" y="275393"/>
                    <a:pt x="1159708" y="278606"/>
                  </a:cubicBezTo>
                  <a:cubicBezTo>
                    <a:pt x="1153411" y="281125"/>
                    <a:pt x="1147294" y="284353"/>
                    <a:pt x="1140658" y="285750"/>
                  </a:cubicBezTo>
                  <a:cubicBezTo>
                    <a:pt x="1132079" y="287556"/>
                    <a:pt x="1123196" y="287337"/>
                    <a:pt x="1114465" y="288131"/>
                  </a:cubicBezTo>
                  <a:cubicBezTo>
                    <a:pt x="1049377" y="286544"/>
                    <a:pt x="984228" y="286620"/>
                    <a:pt x="919202" y="283369"/>
                  </a:cubicBezTo>
                  <a:cubicBezTo>
                    <a:pt x="904736" y="282646"/>
                    <a:pt x="890697" y="278139"/>
                    <a:pt x="876340" y="276225"/>
                  </a:cubicBezTo>
                  <a:cubicBezTo>
                    <a:pt x="866866" y="274962"/>
                    <a:pt x="857238" y="275119"/>
                    <a:pt x="847765" y="273844"/>
                  </a:cubicBezTo>
                  <a:cubicBezTo>
                    <a:pt x="815947" y="269561"/>
                    <a:pt x="784274" y="264261"/>
                    <a:pt x="752515" y="259556"/>
                  </a:cubicBezTo>
                  <a:cubicBezTo>
                    <a:pt x="741411" y="257911"/>
                    <a:pt x="730067" y="257517"/>
                    <a:pt x="719177" y="254794"/>
                  </a:cubicBezTo>
                  <a:cubicBezTo>
                    <a:pt x="709652" y="252413"/>
                    <a:pt x="699955" y="250635"/>
                    <a:pt x="690602" y="247650"/>
                  </a:cubicBezTo>
                  <a:cubicBezTo>
                    <a:pt x="662624" y="238721"/>
                    <a:pt x="636056" y="224835"/>
                    <a:pt x="607258" y="219075"/>
                  </a:cubicBezTo>
                  <a:cubicBezTo>
                    <a:pt x="559839" y="209591"/>
                    <a:pt x="583655" y="212739"/>
                    <a:pt x="535821" y="209550"/>
                  </a:cubicBezTo>
                  <a:cubicBezTo>
                    <a:pt x="369504" y="184602"/>
                    <a:pt x="560084" y="210895"/>
                    <a:pt x="152440" y="200025"/>
                  </a:cubicBezTo>
                  <a:cubicBezTo>
                    <a:pt x="144912" y="199824"/>
                    <a:pt x="138221" y="195045"/>
                    <a:pt x="131008" y="192881"/>
                  </a:cubicBezTo>
                  <a:cubicBezTo>
                    <a:pt x="104883" y="185043"/>
                    <a:pt x="110373" y="186531"/>
                    <a:pt x="88146" y="183356"/>
                  </a:cubicBezTo>
                  <a:cubicBezTo>
                    <a:pt x="81796" y="180975"/>
                    <a:pt x="75617" y="178075"/>
                    <a:pt x="69096" y="176212"/>
                  </a:cubicBezTo>
                  <a:cubicBezTo>
                    <a:pt x="64453" y="174886"/>
                    <a:pt x="59315" y="175564"/>
                    <a:pt x="54808" y="173831"/>
                  </a:cubicBezTo>
                  <a:cubicBezTo>
                    <a:pt x="48835" y="171534"/>
                    <a:pt x="43786" y="167317"/>
                    <a:pt x="38140" y="164306"/>
                  </a:cubicBezTo>
                  <a:cubicBezTo>
                    <a:pt x="31876" y="160965"/>
                    <a:pt x="19090" y="154781"/>
                    <a:pt x="19090" y="154781"/>
                  </a:cubicBezTo>
                  <a:cubicBezTo>
                    <a:pt x="12566" y="144995"/>
                    <a:pt x="834" y="141684"/>
                    <a:pt x="40" y="138112"/>
                  </a:cubicBezTo>
                  <a:close/>
                </a:path>
              </a:pathLst>
            </a:cu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49" name="Freeform: Shape 48">
              <a:extLst>
                <a:ext uri="{FF2B5EF4-FFF2-40B4-BE49-F238E27FC236}">
                  <a16:creationId xmlns:a16="http://schemas.microsoft.com/office/drawing/2014/main" id="{4636D611-A01C-F5D6-1C35-294340F5791F}"/>
                </a:ext>
              </a:extLst>
            </p:cNvPr>
            <p:cNvSpPr/>
            <p:nvPr/>
          </p:nvSpPr>
          <p:spPr>
            <a:xfrm>
              <a:off x="1073459" y="3390900"/>
              <a:ext cx="479116" cy="631032"/>
            </a:xfrm>
            <a:custGeom>
              <a:avLst/>
              <a:gdLst>
                <a:gd name="connsiteX0" fmla="*/ 293379 w 479116"/>
                <a:gd name="connsiteY0" fmla="*/ 11906 h 631032"/>
                <a:gd name="connsiteX1" fmla="*/ 326716 w 479116"/>
                <a:gd name="connsiteY1" fmla="*/ 4763 h 631032"/>
                <a:gd name="connsiteX2" fmla="*/ 360054 w 479116"/>
                <a:gd name="connsiteY2" fmla="*/ 2381 h 631032"/>
                <a:gd name="connsiteX3" fmla="*/ 441016 w 479116"/>
                <a:gd name="connsiteY3" fmla="*/ 4763 h 631032"/>
                <a:gd name="connsiteX4" fmla="*/ 450541 w 479116"/>
                <a:gd name="connsiteY4" fmla="*/ 9525 h 631032"/>
                <a:gd name="connsiteX5" fmla="*/ 460066 w 479116"/>
                <a:gd name="connsiteY5" fmla="*/ 16669 h 631032"/>
                <a:gd name="connsiteX6" fmla="*/ 467210 w 479116"/>
                <a:gd name="connsiteY6" fmla="*/ 21431 h 631032"/>
                <a:gd name="connsiteX7" fmla="*/ 479116 w 479116"/>
                <a:gd name="connsiteY7" fmla="*/ 33338 h 631032"/>
                <a:gd name="connsiteX8" fmla="*/ 476735 w 479116"/>
                <a:gd name="connsiteY8" fmla="*/ 61913 h 631032"/>
                <a:gd name="connsiteX9" fmla="*/ 469591 w 479116"/>
                <a:gd name="connsiteY9" fmla="*/ 109538 h 631032"/>
                <a:gd name="connsiteX10" fmla="*/ 462447 w 479116"/>
                <a:gd name="connsiteY10" fmla="*/ 126206 h 631032"/>
                <a:gd name="connsiteX11" fmla="*/ 455304 w 479116"/>
                <a:gd name="connsiteY11" fmla="*/ 145256 h 631032"/>
                <a:gd name="connsiteX12" fmla="*/ 452922 w 479116"/>
                <a:gd name="connsiteY12" fmla="*/ 161925 h 631032"/>
                <a:gd name="connsiteX13" fmla="*/ 436254 w 479116"/>
                <a:gd name="connsiteY13" fmla="*/ 200025 h 631032"/>
                <a:gd name="connsiteX14" fmla="*/ 431491 w 479116"/>
                <a:gd name="connsiteY14" fmla="*/ 211931 h 631032"/>
                <a:gd name="connsiteX15" fmla="*/ 421966 w 479116"/>
                <a:gd name="connsiteY15" fmla="*/ 240506 h 631032"/>
                <a:gd name="connsiteX16" fmla="*/ 417204 w 479116"/>
                <a:gd name="connsiteY16" fmla="*/ 252413 h 631032"/>
                <a:gd name="connsiteX17" fmla="*/ 405297 w 479116"/>
                <a:gd name="connsiteY17" fmla="*/ 288131 h 631032"/>
                <a:gd name="connsiteX18" fmla="*/ 398154 w 479116"/>
                <a:gd name="connsiteY18" fmla="*/ 297656 h 631032"/>
                <a:gd name="connsiteX19" fmla="*/ 395772 w 479116"/>
                <a:gd name="connsiteY19" fmla="*/ 304800 h 631032"/>
                <a:gd name="connsiteX20" fmla="*/ 391010 w 479116"/>
                <a:gd name="connsiteY20" fmla="*/ 314325 h 631032"/>
                <a:gd name="connsiteX21" fmla="*/ 386247 w 479116"/>
                <a:gd name="connsiteY21" fmla="*/ 345281 h 631032"/>
                <a:gd name="connsiteX22" fmla="*/ 376722 w 479116"/>
                <a:gd name="connsiteY22" fmla="*/ 357188 h 631032"/>
                <a:gd name="connsiteX23" fmla="*/ 367197 w 479116"/>
                <a:gd name="connsiteY23" fmla="*/ 373856 h 631032"/>
                <a:gd name="connsiteX24" fmla="*/ 360054 w 479116"/>
                <a:gd name="connsiteY24" fmla="*/ 395288 h 631032"/>
                <a:gd name="connsiteX25" fmla="*/ 355291 w 479116"/>
                <a:gd name="connsiteY25" fmla="*/ 402431 h 631032"/>
                <a:gd name="connsiteX26" fmla="*/ 350529 w 479116"/>
                <a:gd name="connsiteY26" fmla="*/ 414338 h 631032"/>
                <a:gd name="connsiteX27" fmla="*/ 341004 w 479116"/>
                <a:gd name="connsiteY27" fmla="*/ 419100 h 631032"/>
                <a:gd name="connsiteX28" fmla="*/ 336241 w 479116"/>
                <a:gd name="connsiteY28" fmla="*/ 426244 h 631032"/>
                <a:gd name="connsiteX29" fmla="*/ 314810 w 479116"/>
                <a:gd name="connsiteY29" fmla="*/ 435769 h 631032"/>
                <a:gd name="connsiteX30" fmla="*/ 300522 w 479116"/>
                <a:gd name="connsiteY30" fmla="*/ 447675 h 631032"/>
                <a:gd name="connsiteX31" fmla="*/ 290997 w 479116"/>
                <a:gd name="connsiteY31" fmla="*/ 450056 h 631032"/>
                <a:gd name="connsiteX32" fmla="*/ 283854 w 479116"/>
                <a:gd name="connsiteY32" fmla="*/ 454819 h 631032"/>
                <a:gd name="connsiteX33" fmla="*/ 276710 w 479116"/>
                <a:gd name="connsiteY33" fmla="*/ 457200 h 631032"/>
                <a:gd name="connsiteX34" fmla="*/ 267185 w 479116"/>
                <a:gd name="connsiteY34" fmla="*/ 461963 h 631032"/>
                <a:gd name="connsiteX35" fmla="*/ 248135 w 479116"/>
                <a:gd name="connsiteY35" fmla="*/ 469106 h 631032"/>
                <a:gd name="connsiteX36" fmla="*/ 236229 w 479116"/>
                <a:gd name="connsiteY36" fmla="*/ 476250 h 631032"/>
                <a:gd name="connsiteX37" fmla="*/ 226704 w 479116"/>
                <a:gd name="connsiteY37" fmla="*/ 481013 h 631032"/>
                <a:gd name="connsiteX38" fmla="*/ 212416 w 479116"/>
                <a:gd name="connsiteY38" fmla="*/ 490538 h 631032"/>
                <a:gd name="connsiteX39" fmla="*/ 205272 w 479116"/>
                <a:gd name="connsiteY39" fmla="*/ 495300 h 631032"/>
                <a:gd name="connsiteX40" fmla="*/ 198129 w 479116"/>
                <a:gd name="connsiteY40" fmla="*/ 504825 h 631032"/>
                <a:gd name="connsiteX41" fmla="*/ 176697 w 479116"/>
                <a:gd name="connsiteY41" fmla="*/ 519113 h 631032"/>
                <a:gd name="connsiteX42" fmla="*/ 169554 w 479116"/>
                <a:gd name="connsiteY42" fmla="*/ 526256 h 631032"/>
                <a:gd name="connsiteX43" fmla="*/ 160029 w 479116"/>
                <a:gd name="connsiteY43" fmla="*/ 547688 h 631032"/>
                <a:gd name="connsiteX44" fmla="*/ 155266 w 479116"/>
                <a:gd name="connsiteY44" fmla="*/ 557213 h 631032"/>
                <a:gd name="connsiteX45" fmla="*/ 138597 w 479116"/>
                <a:gd name="connsiteY45" fmla="*/ 578644 h 631032"/>
                <a:gd name="connsiteX46" fmla="*/ 131454 w 479116"/>
                <a:gd name="connsiteY46" fmla="*/ 585788 h 631032"/>
                <a:gd name="connsiteX47" fmla="*/ 126691 w 479116"/>
                <a:gd name="connsiteY47" fmla="*/ 592931 h 631032"/>
                <a:gd name="connsiteX48" fmla="*/ 114785 w 479116"/>
                <a:gd name="connsiteY48" fmla="*/ 607219 h 631032"/>
                <a:gd name="connsiteX49" fmla="*/ 112404 w 479116"/>
                <a:gd name="connsiteY49" fmla="*/ 614363 h 631032"/>
                <a:gd name="connsiteX50" fmla="*/ 105260 w 479116"/>
                <a:gd name="connsiteY50" fmla="*/ 621506 h 631032"/>
                <a:gd name="connsiteX51" fmla="*/ 98116 w 479116"/>
                <a:gd name="connsiteY51" fmla="*/ 626269 h 631032"/>
                <a:gd name="connsiteX52" fmla="*/ 52872 w 479116"/>
                <a:gd name="connsiteY52" fmla="*/ 631031 h 631032"/>
                <a:gd name="connsiteX53" fmla="*/ 45729 w 479116"/>
                <a:gd name="connsiteY53" fmla="*/ 623888 h 631032"/>
                <a:gd name="connsiteX54" fmla="*/ 24297 w 479116"/>
                <a:gd name="connsiteY54" fmla="*/ 607219 h 631032"/>
                <a:gd name="connsiteX55" fmla="*/ 21916 w 479116"/>
                <a:gd name="connsiteY55" fmla="*/ 600075 h 631032"/>
                <a:gd name="connsiteX56" fmla="*/ 17154 w 479116"/>
                <a:gd name="connsiteY56" fmla="*/ 573881 h 631032"/>
                <a:gd name="connsiteX57" fmla="*/ 14772 w 479116"/>
                <a:gd name="connsiteY57" fmla="*/ 523875 h 631032"/>
                <a:gd name="connsiteX58" fmla="*/ 2866 w 479116"/>
                <a:gd name="connsiteY58" fmla="*/ 473869 h 631032"/>
                <a:gd name="connsiteX59" fmla="*/ 485 w 479116"/>
                <a:gd name="connsiteY59" fmla="*/ 388144 h 631032"/>
                <a:gd name="connsiteX60" fmla="*/ 2866 w 479116"/>
                <a:gd name="connsiteY60" fmla="*/ 152400 h 631032"/>
                <a:gd name="connsiteX61" fmla="*/ 17154 w 479116"/>
                <a:gd name="connsiteY61" fmla="*/ 95250 h 631032"/>
                <a:gd name="connsiteX62" fmla="*/ 21916 w 479116"/>
                <a:gd name="connsiteY62" fmla="*/ 73819 h 631032"/>
                <a:gd name="connsiteX63" fmla="*/ 33822 w 479116"/>
                <a:gd name="connsiteY63" fmla="*/ 50006 h 631032"/>
                <a:gd name="connsiteX64" fmla="*/ 38585 w 479116"/>
                <a:gd name="connsiteY64" fmla="*/ 38100 h 631032"/>
                <a:gd name="connsiteX65" fmla="*/ 40966 w 479116"/>
                <a:gd name="connsiteY65" fmla="*/ 30956 h 631032"/>
                <a:gd name="connsiteX66" fmla="*/ 48110 w 479116"/>
                <a:gd name="connsiteY66" fmla="*/ 23813 h 631032"/>
                <a:gd name="connsiteX67" fmla="*/ 74304 w 479116"/>
                <a:gd name="connsiteY67" fmla="*/ 7144 h 631032"/>
                <a:gd name="connsiteX68" fmla="*/ 86210 w 479116"/>
                <a:gd name="connsiteY68" fmla="*/ 4763 h 631032"/>
                <a:gd name="connsiteX69" fmla="*/ 112404 w 479116"/>
                <a:gd name="connsiteY69" fmla="*/ 0 h 631032"/>
                <a:gd name="connsiteX70" fmla="*/ 176697 w 479116"/>
                <a:gd name="connsiteY70" fmla="*/ 7144 h 631032"/>
                <a:gd name="connsiteX71" fmla="*/ 200510 w 479116"/>
                <a:gd name="connsiteY71" fmla="*/ 9525 h 631032"/>
                <a:gd name="connsiteX72" fmla="*/ 207654 w 479116"/>
                <a:gd name="connsiteY72" fmla="*/ 14288 h 631032"/>
                <a:gd name="connsiteX73" fmla="*/ 229085 w 479116"/>
                <a:gd name="connsiteY73" fmla="*/ 16669 h 631032"/>
                <a:gd name="connsiteX74" fmla="*/ 279091 w 479116"/>
                <a:gd name="connsiteY74" fmla="*/ 14288 h 631032"/>
                <a:gd name="connsiteX75" fmla="*/ 293379 w 479116"/>
                <a:gd name="connsiteY75" fmla="*/ 9525 h 631032"/>
                <a:gd name="connsiteX76" fmla="*/ 293379 w 479116"/>
                <a:gd name="connsiteY76" fmla="*/ 11906 h 63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79116" h="631032">
                  <a:moveTo>
                    <a:pt x="293379" y="11906"/>
                  </a:moveTo>
                  <a:cubicBezTo>
                    <a:pt x="298935" y="11112"/>
                    <a:pt x="315191" y="5916"/>
                    <a:pt x="326716" y="4763"/>
                  </a:cubicBezTo>
                  <a:cubicBezTo>
                    <a:pt x="337802" y="3654"/>
                    <a:pt x="348941" y="3175"/>
                    <a:pt x="360054" y="2381"/>
                  </a:cubicBezTo>
                  <a:cubicBezTo>
                    <a:pt x="387041" y="3175"/>
                    <a:pt x="414101" y="2638"/>
                    <a:pt x="441016" y="4763"/>
                  </a:cubicBezTo>
                  <a:cubicBezTo>
                    <a:pt x="444555" y="5042"/>
                    <a:pt x="447531" y="7644"/>
                    <a:pt x="450541" y="9525"/>
                  </a:cubicBezTo>
                  <a:cubicBezTo>
                    <a:pt x="453907" y="11628"/>
                    <a:pt x="456836" y="14362"/>
                    <a:pt x="460066" y="16669"/>
                  </a:cubicBezTo>
                  <a:cubicBezTo>
                    <a:pt x="462395" y="18332"/>
                    <a:pt x="465056" y="19546"/>
                    <a:pt x="467210" y="21431"/>
                  </a:cubicBezTo>
                  <a:cubicBezTo>
                    <a:pt x="471434" y="25127"/>
                    <a:pt x="475147" y="29369"/>
                    <a:pt x="479116" y="33338"/>
                  </a:cubicBezTo>
                  <a:cubicBezTo>
                    <a:pt x="478322" y="42863"/>
                    <a:pt x="477753" y="52409"/>
                    <a:pt x="476735" y="61913"/>
                  </a:cubicBezTo>
                  <a:cubicBezTo>
                    <a:pt x="476688" y="62352"/>
                    <a:pt x="473766" y="98057"/>
                    <a:pt x="469591" y="109538"/>
                  </a:cubicBezTo>
                  <a:cubicBezTo>
                    <a:pt x="467525" y="115219"/>
                    <a:pt x="464692" y="120594"/>
                    <a:pt x="462447" y="126206"/>
                  </a:cubicBezTo>
                  <a:cubicBezTo>
                    <a:pt x="459928" y="132503"/>
                    <a:pt x="457685" y="138906"/>
                    <a:pt x="455304" y="145256"/>
                  </a:cubicBezTo>
                  <a:cubicBezTo>
                    <a:pt x="454510" y="150812"/>
                    <a:pt x="454368" y="156502"/>
                    <a:pt x="452922" y="161925"/>
                  </a:cubicBezTo>
                  <a:cubicBezTo>
                    <a:pt x="448615" y="178075"/>
                    <a:pt x="443233" y="184904"/>
                    <a:pt x="436254" y="200025"/>
                  </a:cubicBezTo>
                  <a:cubicBezTo>
                    <a:pt x="434463" y="203906"/>
                    <a:pt x="432914" y="207900"/>
                    <a:pt x="431491" y="211931"/>
                  </a:cubicBezTo>
                  <a:cubicBezTo>
                    <a:pt x="428149" y="221399"/>
                    <a:pt x="425694" y="231184"/>
                    <a:pt x="421966" y="240506"/>
                  </a:cubicBezTo>
                  <a:cubicBezTo>
                    <a:pt x="420379" y="244475"/>
                    <a:pt x="418461" y="248327"/>
                    <a:pt x="417204" y="252413"/>
                  </a:cubicBezTo>
                  <a:cubicBezTo>
                    <a:pt x="411393" y="271298"/>
                    <a:pt x="414633" y="271015"/>
                    <a:pt x="405297" y="288131"/>
                  </a:cubicBezTo>
                  <a:cubicBezTo>
                    <a:pt x="403397" y="291615"/>
                    <a:pt x="400535" y="294481"/>
                    <a:pt x="398154" y="297656"/>
                  </a:cubicBezTo>
                  <a:cubicBezTo>
                    <a:pt x="397360" y="300037"/>
                    <a:pt x="396761" y="302493"/>
                    <a:pt x="395772" y="304800"/>
                  </a:cubicBezTo>
                  <a:cubicBezTo>
                    <a:pt x="394374" y="308063"/>
                    <a:pt x="391823" y="310870"/>
                    <a:pt x="391010" y="314325"/>
                  </a:cubicBezTo>
                  <a:cubicBezTo>
                    <a:pt x="388619" y="324488"/>
                    <a:pt x="389549" y="335377"/>
                    <a:pt x="386247" y="345281"/>
                  </a:cubicBezTo>
                  <a:cubicBezTo>
                    <a:pt x="384640" y="350103"/>
                    <a:pt x="379541" y="352959"/>
                    <a:pt x="376722" y="357188"/>
                  </a:cubicBezTo>
                  <a:cubicBezTo>
                    <a:pt x="373172" y="362512"/>
                    <a:pt x="370372" y="368300"/>
                    <a:pt x="367197" y="373856"/>
                  </a:cubicBezTo>
                  <a:cubicBezTo>
                    <a:pt x="364924" y="382948"/>
                    <a:pt x="364536" y="386324"/>
                    <a:pt x="360054" y="395288"/>
                  </a:cubicBezTo>
                  <a:cubicBezTo>
                    <a:pt x="358774" y="397848"/>
                    <a:pt x="356571" y="399871"/>
                    <a:pt x="355291" y="402431"/>
                  </a:cubicBezTo>
                  <a:cubicBezTo>
                    <a:pt x="353379" y="406254"/>
                    <a:pt x="353311" y="411092"/>
                    <a:pt x="350529" y="414338"/>
                  </a:cubicBezTo>
                  <a:cubicBezTo>
                    <a:pt x="348219" y="417033"/>
                    <a:pt x="344179" y="417513"/>
                    <a:pt x="341004" y="419100"/>
                  </a:cubicBezTo>
                  <a:cubicBezTo>
                    <a:pt x="339416" y="421481"/>
                    <a:pt x="338531" y="424527"/>
                    <a:pt x="336241" y="426244"/>
                  </a:cubicBezTo>
                  <a:cubicBezTo>
                    <a:pt x="329626" y="431205"/>
                    <a:pt x="322330" y="433263"/>
                    <a:pt x="314810" y="435769"/>
                  </a:cubicBezTo>
                  <a:cubicBezTo>
                    <a:pt x="310047" y="439738"/>
                    <a:pt x="305838" y="444486"/>
                    <a:pt x="300522" y="447675"/>
                  </a:cubicBezTo>
                  <a:cubicBezTo>
                    <a:pt x="297716" y="449359"/>
                    <a:pt x="294005" y="448767"/>
                    <a:pt x="290997" y="450056"/>
                  </a:cubicBezTo>
                  <a:cubicBezTo>
                    <a:pt x="288367" y="451183"/>
                    <a:pt x="286414" y="453539"/>
                    <a:pt x="283854" y="454819"/>
                  </a:cubicBezTo>
                  <a:cubicBezTo>
                    <a:pt x="281609" y="455942"/>
                    <a:pt x="279017" y="456211"/>
                    <a:pt x="276710" y="457200"/>
                  </a:cubicBezTo>
                  <a:cubicBezTo>
                    <a:pt x="273447" y="458598"/>
                    <a:pt x="270509" y="460717"/>
                    <a:pt x="267185" y="461963"/>
                  </a:cubicBezTo>
                  <a:cubicBezTo>
                    <a:pt x="248770" y="468869"/>
                    <a:pt x="266494" y="458906"/>
                    <a:pt x="248135" y="469106"/>
                  </a:cubicBezTo>
                  <a:cubicBezTo>
                    <a:pt x="244089" y="471354"/>
                    <a:pt x="240275" y="474002"/>
                    <a:pt x="236229" y="476250"/>
                  </a:cubicBezTo>
                  <a:cubicBezTo>
                    <a:pt x="233126" y="477974"/>
                    <a:pt x="229748" y="479187"/>
                    <a:pt x="226704" y="481013"/>
                  </a:cubicBezTo>
                  <a:cubicBezTo>
                    <a:pt x="221796" y="483958"/>
                    <a:pt x="217179" y="487363"/>
                    <a:pt x="212416" y="490538"/>
                  </a:cubicBezTo>
                  <a:lnTo>
                    <a:pt x="205272" y="495300"/>
                  </a:lnTo>
                  <a:cubicBezTo>
                    <a:pt x="202891" y="498475"/>
                    <a:pt x="201178" y="502284"/>
                    <a:pt x="198129" y="504825"/>
                  </a:cubicBezTo>
                  <a:cubicBezTo>
                    <a:pt x="191533" y="510322"/>
                    <a:pt x="182768" y="513042"/>
                    <a:pt x="176697" y="519113"/>
                  </a:cubicBezTo>
                  <a:lnTo>
                    <a:pt x="169554" y="526256"/>
                  </a:lnTo>
                  <a:cubicBezTo>
                    <a:pt x="161240" y="551197"/>
                    <a:pt x="169084" y="531842"/>
                    <a:pt x="160029" y="547688"/>
                  </a:cubicBezTo>
                  <a:cubicBezTo>
                    <a:pt x="158268" y="550770"/>
                    <a:pt x="157287" y="554294"/>
                    <a:pt x="155266" y="557213"/>
                  </a:cubicBezTo>
                  <a:cubicBezTo>
                    <a:pt x="150114" y="564654"/>
                    <a:pt x="144996" y="572244"/>
                    <a:pt x="138597" y="578644"/>
                  </a:cubicBezTo>
                  <a:cubicBezTo>
                    <a:pt x="136216" y="581025"/>
                    <a:pt x="133610" y="583201"/>
                    <a:pt x="131454" y="585788"/>
                  </a:cubicBezTo>
                  <a:cubicBezTo>
                    <a:pt x="129622" y="587986"/>
                    <a:pt x="128448" y="590672"/>
                    <a:pt x="126691" y="592931"/>
                  </a:cubicBezTo>
                  <a:cubicBezTo>
                    <a:pt x="122885" y="597825"/>
                    <a:pt x="118754" y="602456"/>
                    <a:pt x="114785" y="607219"/>
                  </a:cubicBezTo>
                  <a:cubicBezTo>
                    <a:pt x="113991" y="609600"/>
                    <a:pt x="113796" y="612274"/>
                    <a:pt x="112404" y="614363"/>
                  </a:cubicBezTo>
                  <a:cubicBezTo>
                    <a:pt x="110536" y="617165"/>
                    <a:pt x="107847" y="619350"/>
                    <a:pt x="105260" y="621506"/>
                  </a:cubicBezTo>
                  <a:cubicBezTo>
                    <a:pt x="103061" y="623338"/>
                    <a:pt x="100676" y="624989"/>
                    <a:pt x="98116" y="626269"/>
                  </a:cubicBezTo>
                  <a:cubicBezTo>
                    <a:pt x="86222" y="632216"/>
                    <a:pt x="56357" y="630813"/>
                    <a:pt x="52872" y="631031"/>
                  </a:cubicBezTo>
                  <a:cubicBezTo>
                    <a:pt x="50491" y="628650"/>
                    <a:pt x="48316" y="626044"/>
                    <a:pt x="45729" y="623888"/>
                  </a:cubicBezTo>
                  <a:cubicBezTo>
                    <a:pt x="38776" y="618094"/>
                    <a:pt x="30697" y="613619"/>
                    <a:pt x="24297" y="607219"/>
                  </a:cubicBezTo>
                  <a:cubicBezTo>
                    <a:pt x="22522" y="605444"/>
                    <a:pt x="22442" y="602529"/>
                    <a:pt x="21916" y="600075"/>
                  </a:cubicBezTo>
                  <a:cubicBezTo>
                    <a:pt x="20057" y="591397"/>
                    <a:pt x="18741" y="582612"/>
                    <a:pt x="17154" y="573881"/>
                  </a:cubicBezTo>
                  <a:cubicBezTo>
                    <a:pt x="16360" y="557212"/>
                    <a:pt x="16379" y="540485"/>
                    <a:pt x="14772" y="523875"/>
                  </a:cubicBezTo>
                  <a:cubicBezTo>
                    <a:pt x="13464" y="510360"/>
                    <a:pt x="6294" y="486437"/>
                    <a:pt x="2866" y="473869"/>
                  </a:cubicBezTo>
                  <a:cubicBezTo>
                    <a:pt x="2072" y="445294"/>
                    <a:pt x="485" y="416730"/>
                    <a:pt x="485" y="388144"/>
                  </a:cubicBezTo>
                  <a:cubicBezTo>
                    <a:pt x="485" y="309559"/>
                    <a:pt x="-1599" y="230858"/>
                    <a:pt x="2866" y="152400"/>
                  </a:cubicBezTo>
                  <a:cubicBezTo>
                    <a:pt x="3982" y="132795"/>
                    <a:pt x="12895" y="114419"/>
                    <a:pt x="17154" y="95250"/>
                  </a:cubicBezTo>
                  <a:cubicBezTo>
                    <a:pt x="18741" y="88106"/>
                    <a:pt x="19386" y="80686"/>
                    <a:pt x="21916" y="73819"/>
                  </a:cubicBezTo>
                  <a:cubicBezTo>
                    <a:pt x="24984" y="65492"/>
                    <a:pt x="30526" y="58246"/>
                    <a:pt x="33822" y="50006"/>
                  </a:cubicBezTo>
                  <a:cubicBezTo>
                    <a:pt x="35410" y="46037"/>
                    <a:pt x="37084" y="42102"/>
                    <a:pt x="38585" y="38100"/>
                  </a:cubicBezTo>
                  <a:cubicBezTo>
                    <a:pt x="39466" y="35750"/>
                    <a:pt x="39574" y="33045"/>
                    <a:pt x="40966" y="30956"/>
                  </a:cubicBezTo>
                  <a:cubicBezTo>
                    <a:pt x="42834" y="28154"/>
                    <a:pt x="45480" y="25917"/>
                    <a:pt x="48110" y="23813"/>
                  </a:cubicBezTo>
                  <a:cubicBezTo>
                    <a:pt x="53339" y="19630"/>
                    <a:pt x="66120" y="9872"/>
                    <a:pt x="74304" y="7144"/>
                  </a:cubicBezTo>
                  <a:cubicBezTo>
                    <a:pt x="78144" y="5864"/>
                    <a:pt x="82228" y="5487"/>
                    <a:pt x="86210" y="4763"/>
                  </a:cubicBezTo>
                  <a:cubicBezTo>
                    <a:pt x="119737" y="-1334"/>
                    <a:pt x="82980" y="5884"/>
                    <a:pt x="112404" y="0"/>
                  </a:cubicBezTo>
                  <a:lnTo>
                    <a:pt x="176697" y="7144"/>
                  </a:lnTo>
                  <a:cubicBezTo>
                    <a:pt x="184628" y="8001"/>
                    <a:pt x="192737" y="7731"/>
                    <a:pt x="200510" y="9525"/>
                  </a:cubicBezTo>
                  <a:cubicBezTo>
                    <a:pt x="203299" y="10169"/>
                    <a:pt x="204877" y="13594"/>
                    <a:pt x="207654" y="14288"/>
                  </a:cubicBezTo>
                  <a:cubicBezTo>
                    <a:pt x="214627" y="16031"/>
                    <a:pt x="221941" y="15875"/>
                    <a:pt x="229085" y="16669"/>
                  </a:cubicBezTo>
                  <a:cubicBezTo>
                    <a:pt x="245754" y="15875"/>
                    <a:pt x="262506" y="16131"/>
                    <a:pt x="279091" y="14288"/>
                  </a:cubicBezTo>
                  <a:cubicBezTo>
                    <a:pt x="284081" y="13734"/>
                    <a:pt x="288509" y="10742"/>
                    <a:pt x="293379" y="9525"/>
                  </a:cubicBezTo>
                  <a:cubicBezTo>
                    <a:pt x="306754" y="6182"/>
                    <a:pt x="287823" y="12700"/>
                    <a:pt x="293379" y="11906"/>
                  </a:cubicBezTo>
                  <a:close/>
                </a:path>
              </a:pathLst>
            </a:cu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0" name="Oval 49">
              <a:extLst>
                <a:ext uri="{FF2B5EF4-FFF2-40B4-BE49-F238E27FC236}">
                  <a16:creationId xmlns:a16="http://schemas.microsoft.com/office/drawing/2014/main" id="{756728E6-0D58-E48E-7C9C-DDFACD580D84}"/>
                </a:ext>
              </a:extLst>
            </p:cNvPr>
            <p:cNvSpPr/>
            <p:nvPr/>
          </p:nvSpPr>
          <p:spPr>
            <a:xfrm rot="19399351" flipV="1">
              <a:off x="1218838" y="3855339"/>
              <a:ext cx="280510" cy="71503"/>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1" name="Oval 50">
              <a:extLst>
                <a:ext uri="{FF2B5EF4-FFF2-40B4-BE49-F238E27FC236}">
                  <a16:creationId xmlns:a16="http://schemas.microsoft.com/office/drawing/2014/main" id="{D5A44A19-F961-EF5D-F81C-6D1CBBB9A992}"/>
                </a:ext>
              </a:extLst>
            </p:cNvPr>
            <p:cNvSpPr/>
            <p:nvPr/>
          </p:nvSpPr>
          <p:spPr>
            <a:xfrm rot="17659201" flipV="1">
              <a:off x="675510" y="4286666"/>
              <a:ext cx="746368" cy="113941"/>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2" name="Freeform: Shape 51">
              <a:extLst>
                <a:ext uri="{FF2B5EF4-FFF2-40B4-BE49-F238E27FC236}">
                  <a16:creationId xmlns:a16="http://schemas.microsoft.com/office/drawing/2014/main" id="{846F0C95-ACC6-5F39-C238-A86B6A164889}"/>
                </a:ext>
              </a:extLst>
            </p:cNvPr>
            <p:cNvSpPr/>
            <p:nvPr/>
          </p:nvSpPr>
          <p:spPr>
            <a:xfrm>
              <a:off x="800337" y="4545466"/>
              <a:ext cx="92632" cy="300475"/>
            </a:xfrm>
            <a:custGeom>
              <a:avLst/>
              <a:gdLst>
                <a:gd name="connsiteX0" fmla="*/ 25957 w 92632"/>
                <a:gd name="connsiteY0" fmla="*/ 295615 h 300475"/>
                <a:gd name="connsiteX1" fmla="*/ 54532 w 92632"/>
                <a:gd name="connsiteY1" fmla="*/ 300378 h 300475"/>
                <a:gd name="connsiteX2" fmla="*/ 71201 w 92632"/>
                <a:gd name="connsiteY2" fmla="*/ 297997 h 300475"/>
                <a:gd name="connsiteX3" fmla="*/ 78344 w 92632"/>
                <a:gd name="connsiteY3" fmla="*/ 295615 h 300475"/>
                <a:gd name="connsiteX4" fmla="*/ 80726 w 92632"/>
                <a:gd name="connsiteY4" fmla="*/ 288472 h 300475"/>
                <a:gd name="connsiteX5" fmla="*/ 73582 w 92632"/>
                <a:gd name="connsiteY5" fmla="*/ 259897 h 300475"/>
                <a:gd name="connsiteX6" fmla="*/ 75963 w 92632"/>
                <a:gd name="connsiteY6" fmla="*/ 152740 h 300475"/>
                <a:gd name="connsiteX7" fmla="*/ 80726 w 92632"/>
                <a:gd name="connsiteY7" fmla="*/ 131309 h 300475"/>
                <a:gd name="connsiteX8" fmla="*/ 83107 w 92632"/>
                <a:gd name="connsiteY8" fmla="*/ 67015 h 300475"/>
                <a:gd name="connsiteX9" fmla="*/ 87869 w 92632"/>
                <a:gd name="connsiteY9" fmla="*/ 50347 h 300475"/>
                <a:gd name="connsiteX10" fmla="*/ 92632 w 92632"/>
                <a:gd name="connsiteY10" fmla="*/ 31297 h 300475"/>
                <a:gd name="connsiteX11" fmla="*/ 66438 w 92632"/>
                <a:gd name="connsiteY11" fmla="*/ 5103 h 300475"/>
                <a:gd name="connsiteX12" fmla="*/ 59294 w 92632"/>
                <a:gd name="connsiteY12" fmla="*/ 7484 h 300475"/>
                <a:gd name="connsiteX13" fmla="*/ 37863 w 92632"/>
                <a:gd name="connsiteY13" fmla="*/ 24153 h 300475"/>
                <a:gd name="connsiteX14" fmla="*/ 25957 w 92632"/>
                <a:gd name="connsiteY14" fmla="*/ 38440 h 300475"/>
                <a:gd name="connsiteX15" fmla="*/ 16432 w 92632"/>
                <a:gd name="connsiteY15" fmla="*/ 57490 h 300475"/>
                <a:gd name="connsiteX16" fmla="*/ 6907 w 92632"/>
                <a:gd name="connsiteY16" fmla="*/ 78922 h 300475"/>
                <a:gd name="connsiteX17" fmla="*/ 6907 w 92632"/>
                <a:gd name="connsiteY17" fmla="*/ 212272 h 300475"/>
                <a:gd name="connsiteX18" fmla="*/ 11669 w 92632"/>
                <a:gd name="connsiteY18" fmla="*/ 238465 h 300475"/>
                <a:gd name="connsiteX19" fmla="*/ 14051 w 92632"/>
                <a:gd name="connsiteY19" fmla="*/ 255134 h 300475"/>
                <a:gd name="connsiteX20" fmla="*/ 16432 w 92632"/>
                <a:gd name="connsiteY20" fmla="*/ 264659 h 300475"/>
                <a:gd name="connsiteX21" fmla="*/ 25957 w 92632"/>
                <a:gd name="connsiteY21" fmla="*/ 295615 h 3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632" h="300475">
                  <a:moveTo>
                    <a:pt x="25957" y="295615"/>
                  </a:moveTo>
                  <a:cubicBezTo>
                    <a:pt x="32307" y="301568"/>
                    <a:pt x="48618" y="300378"/>
                    <a:pt x="54532" y="300378"/>
                  </a:cubicBezTo>
                  <a:cubicBezTo>
                    <a:pt x="60145" y="300378"/>
                    <a:pt x="65645" y="298791"/>
                    <a:pt x="71201" y="297997"/>
                  </a:cubicBezTo>
                  <a:cubicBezTo>
                    <a:pt x="73582" y="297203"/>
                    <a:pt x="76569" y="297390"/>
                    <a:pt x="78344" y="295615"/>
                  </a:cubicBezTo>
                  <a:cubicBezTo>
                    <a:pt x="80119" y="293840"/>
                    <a:pt x="80726" y="290982"/>
                    <a:pt x="80726" y="288472"/>
                  </a:cubicBezTo>
                  <a:cubicBezTo>
                    <a:pt x="80726" y="271545"/>
                    <a:pt x="79640" y="272015"/>
                    <a:pt x="73582" y="259897"/>
                  </a:cubicBezTo>
                  <a:cubicBezTo>
                    <a:pt x="74376" y="224178"/>
                    <a:pt x="73981" y="188413"/>
                    <a:pt x="75963" y="152740"/>
                  </a:cubicBezTo>
                  <a:cubicBezTo>
                    <a:pt x="76369" y="145433"/>
                    <a:pt x="80118" y="138602"/>
                    <a:pt x="80726" y="131309"/>
                  </a:cubicBezTo>
                  <a:cubicBezTo>
                    <a:pt x="82507" y="109937"/>
                    <a:pt x="81222" y="88378"/>
                    <a:pt x="83107" y="67015"/>
                  </a:cubicBezTo>
                  <a:cubicBezTo>
                    <a:pt x="83615" y="61259"/>
                    <a:pt x="86380" y="55930"/>
                    <a:pt x="87869" y="50347"/>
                  </a:cubicBezTo>
                  <a:cubicBezTo>
                    <a:pt x="89556" y="44023"/>
                    <a:pt x="92632" y="31297"/>
                    <a:pt x="92632" y="31297"/>
                  </a:cubicBezTo>
                  <a:cubicBezTo>
                    <a:pt x="89731" y="-6419"/>
                    <a:pt x="100321" y="-2716"/>
                    <a:pt x="66438" y="5103"/>
                  </a:cubicBezTo>
                  <a:cubicBezTo>
                    <a:pt x="63992" y="5667"/>
                    <a:pt x="61675" y="6690"/>
                    <a:pt x="59294" y="7484"/>
                  </a:cubicBezTo>
                  <a:cubicBezTo>
                    <a:pt x="52150" y="13040"/>
                    <a:pt x="42883" y="16623"/>
                    <a:pt x="37863" y="24153"/>
                  </a:cubicBezTo>
                  <a:cubicBezTo>
                    <a:pt x="31233" y="34099"/>
                    <a:pt x="35125" y="29273"/>
                    <a:pt x="25957" y="38440"/>
                  </a:cubicBezTo>
                  <a:cubicBezTo>
                    <a:pt x="20588" y="54550"/>
                    <a:pt x="27679" y="34996"/>
                    <a:pt x="16432" y="57490"/>
                  </a:cubicBezTo>
                  <a:cubicBezTo>
                    <a:pt x="12936" y="64482"/>
                    <a:pt x="10082" y="71778"/>
                    <a:pt x="6907" y="78922"/>
                  </a:cubicBezTo>
                  <a:cubicBezTo>
                    <a:pt x="-4737" y="137135"/>
                    <a:pt x="495" y="101133"/>
                    <a:pt x="6907" y="212272"/>
                  </a:cubicBezTo>
                  <a:cubicBezTo>
                    <a:pt x="7257" y="218342"/>
                    <a:pt x="10601" y="232060"/>
                    <a:pt x="11669" y="238465"/>
                  </a:cubicBezTo>
                  <a:cubicBezTo>
                    <a:pt x="12592" y="244001"/>
                    <a:pt x="13047" y="249612"/>
                    <a:pt x="14051" y="255134"/>
                  </a:cubicBezTo>
                  <a:cubicBezTo>
                    <a:pt x="14636" y="258354"/>
                    <a:pt x="15283" y="261595"/>
                    <a:pt x="16432" y="264659"/>
                  </a:cubicBezTo>
                  <a:cubicBezTo>
                    <a:pt x="17678" y="267983"/>
                    <a:pt x="19607" y="289662"/>
                    <a:pt x="25957" y="295615"/>
                  </a:cubicBezTo>
                  <a:close/>
                </a:path>
              </a:pathLst>
            </a:cu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3" name="Freeform: Shape 52">
              <a:extLst>
                <a:ext uri="{FF2B5EF4-FFF2-40B4-BE49-F238E27FC236}">
                  <a16:creationId xmlns:a16="http://schemas.microsoft.com/office/drawing/2014/main" id="{F0507AF0-F3B6-018D-51AE-EC012F1EC579}"/>
                </a:ext>
              </a:extLst>
            </p:cNvPr>
            <p:cNvSpPr/>
            <p:nvPr/>
          </p:nvSpPr>
          <p:spPr>
            <a:xfrm>
              <a:off x="183748" y="4950619"/>
              <a:ext cx="692552" cy="578644"/>
            </a:xfrm>
            <a:custGeom>
              <a:avLst/>
              <a:gdLst>
                <a:gd name="connsiteX0" fmla="*/ 13896 w 692552"/>
                <a:gd name="connsiteY0" fmla="*/ 490537 h 578644"/>
                <a:gd name="connsiteX1" fmla="*/ 49615 w 692552"/>
                <a:gd name="connsiteY1" fmla="*/ 492919 h 578644"/>
                <a:gd name="connsiteX2" fmla="*/ 56758 w 692552"/>
                <a:gd name="connsiteY2" fmla="*/ 497681 h 578644"/>
                <a:gd name="connsiteX3" fmla="*/ 68665 w 692552"/>
                <a:gd name="connsiteY3" fmla="*/ 500062 h 578644"/>
                <a:gd name="connsiteX4" fmla="*/ 104383 w 692552"/>
                <a:gd name="connsiteY4" fmla="*/ 519112 h 578644"/>
                <a:gd name="connsiteX5" fmla="*/ 118671 w 692552"/>
                <a:gd name="connsiteY5" fmla="*/ 523875 h 578644"/>
                <a:gd name="connsiteX6" fmla="*/ 135340 w 692552"/>
                <a:gd name="connsiteY6" fmla="*/ 528637 h 578644"/>
                <a:gd name="connsiteX7" fmla="*/ 149627 w 692552"/>
                <a:gd name="connsiteY7" fmla="*/ 535781 h 578644"/>
                <a:gd name="connsiteX8" fmla="*/ 166296 w 692552"/>
                <a:gd name="connsiteY8" fmla="*/ 538162 h 578644"/>
                <a:gd name="connsiteX9" fmla="*/ 194871 w 692552"/>
                <a:gd name="connsiteY9" fmla="*/ 542925 h 578644"/>
                <a:gd name="connsiteX10" fmla="*/ 211540 w 692552"/>
                <a:gd name="connsiteY10" fmla="*/ 550069 h 578644"/>
                <a:gd name="connsiteX11" fmla="*/ 223446 w 692552"/>
                <a:gd name="connsiteY11" fmla="*/ 557212 h 578644"/>
                <a:gd name="connsiteX12" fmla="*/ 230590 w 692552"/>
                <a:gd name="connsiteY12" fmla="*/ 559594 h 578644"/>
                <a:gd name="connsiteX13" fmla="*/ 242496 w 692552"/>
                <a:gd name="connsiteY13" fmla="*/ 564356 h 578644"/>
                <a:gd name="connsiteX14" fmla="*/ 256783 w 692552"/>
                <a:gd name="connsiteY14" fmla="*/ 566737 h 578644"/>
                <a:gd name="connsiteX15" fmla="*/ 285358 w 692552"/>
                <a:gd name="connsiteY15" fmla="*/ 573881 h 578644"/>
                <a:gd name="connsiteX16" fmla="*/ 309171 w 692552"/>
                <a:gd name="connsiteY16" fmla="*/ 578644 h 578644"/>
                <a:gd name="connsiteX17" fmla="*/ 373465 w 692552"/>
                <a:gd name="connsiteY17" fmla="*/ 576262 h 578644"/>
                <a:gd name="connsiteX18" fmla="*/ 390133 w 692552"/>
                <a:gd name="connsiteY18" fmla="*/ 569119 h 578644"/>
                <a:gd name="connsiteX19" fmla="*/ 409183 w 692552"/>
                <a:gd name="connsiteY19" fmla="*/ 561975 h 578644"/>
                <a:gd name="connsiteX20" fmla="*/ 440140 w 692552"/>
                <a:gd name="connsiteY20" fmla="*/ 538162 h 578644"/>
                <a:gd name="connsiteX21" fmla="*/ 447283 w 692552"/>
                <a:gd name="connsiteY21" fmla="*/ 533400 h 578644"/>
                <a:gd name="connsiteX22" fmla="*/ 490146 w 692552"/>
                <a:gd name="connsiteY22" fmla="*/ 514350 h 578644"/>
                <a:gd name="connsiteX23" fmla="*/ 506815 w 692552"/>
                <a:gd name="connsiteY23" fmla="*/ 502444 h 578644"/>
                <a:gd name="connsiteX24" fmla="*/ 544915 w 692552"/>
                <a:gd name="connsiteY24" fmla="*/ 481012 h 578644"/>
                <a:gd name="connsiteX25" fmla="*/ 571108 w 692552"/>
                <a:gd name="connsiteY25" fmla="*/ 454819 h 578644"/>
                <a:gd name="connsiteX26" fmla="*/ 580633 w 692552"/>
                <a:gd name="connsiteY26" fmla="*/ 445294 h 578644"/>
                <a:gd name="connsiteX27" fmla="*/ 597302 w 692552"/>
                <a:gd name="connsiteY27" fmla="*/ 414337 h 578644"/>
                <a:gd name="connsiteX28" fmla="*/ 602065 w 692552"/>
                <a:gd name="connsiteY28" fmla="*/ 402431 h 578644"/>
                <a:gd name="connsiteX29" fmla="*/ 611590 w 692552"/>
                <a:gd name="connsiteY29" fmla="*/ 369094 h 578644"/>
                <a:gd name="connsiteX30" fmla="*/ 630640 w 692552"/>
                <a:gd name="connsiteY30" fmla="*/ 321469 h 578644"/>
                <a:gd name="connsiteX31" fmla="*/ 642546 w 692552"/>
                <a:gd name="connsiteY31" fmla="*/ 292894 h 578644"/>
                <a:gd name="connsiteX32" fmla="*/ 652071 w 692552"/>
                <a:gd name="connsiteY32" fmla="*/ 269081 h 578644"/>
                <a:gd name="connsiteX33" fmla="*/ 654452 w 692552"/>
                <a:gd name="connsiteY33" fmla="*/ 252412 h 578644"/>
                <a:gd name="connsiteX34" fmla="*/ 661596 w 692552"/>
                <a:gd name="connsiteY34" fmla="*/ 233362 h 578644"/>
                <a:gd name="connsiteX35" fmla="*/ 666358 w 692552"/>
                <a:gd name="connsiteY35" fmla="*/ 214312 h 578644"/>
                <a:gd name="connsiteX36" fmla="*/ 675883 w 692552"/>
                <a:gd name="connsiteY36" fmla="*/ 171450 h 578644"/>
                <a:gd name="connsiteX37" fmla="*/ 680646 w 692552"/>
                <a:gd name="connsiteY37" fmla="*/ 159544 h 578644"/>
                <a:gd name="connsiteX38" fmla="*/ 690171 w 692552"/>
                <a:gd name="connsiteY38" fmla="*/ 123825 h 578644"/>
                <a:gd name="connsiteX39" fmla="*/ 692552 w 692552"/>
                <a:gd name="connsiteY39" fmla="*/ 102394 h 578644"/>
                <a:gd name="connsiteX40" fmla="*/ 690171 w 692552"/>
                <a:gd name="connsiteY40" fmla="*/ 23812 h 578644"/>
                <a:gd name="connsiteX41" fmla="*/ 687790 w 692552"/>
                <a:gd name="connsiteY41" fmla="*/ 16669 h 578644"/>
                <a:gd name="connsiteX42" fmla="*/ 680646 w 692552"/>
                <a:gd name="connsiteY42" fmla="*/ 14287 h 578644"/>
                <a:gd name="connsiteX43" fmla="*/ 654452 w 692552"/>
                <a:gd name="connsiteY43" fmla="*/ 7144 h 578644"/>
                <a:gd name="connsiteX44" fmla="*/ 642546 w 692552"/>
                <a:gd name="connsiteY44" fmla="*/ 2381 h 578644"/>
                <a:gd name="connsiteX45" fmla="*/ 635402 w 692552"/>
                <a:gd name="connsiteY45" fmla="*/ 0 h 578644"/>
                <a:gd name="connsiteX46" fmla="*/ 623496 w 692552"/>
                <a:gd name="connsiteY46" fmla="*/ 9525 h 578644"/>
                <a:gd name="connsiteX47" fmla="*/ 611590 w 692552"/>
                <a:gd name="connsiteY47" fmla="*/ 21431 h 578644"/>
                <a:gd name="connsiteX48" fmla="*/ 606827 w 692552"/>
                <a:gd name="connsiteY48" fmla="*/ 42862 h 578644"/>
                <a:gd name="connsiteX49" fmla="*/ 599683 w 692552"/>
                <a:gd name="connsiteY49" fmla="*/ 54769 h 578644"/>
                <a:gd name="connsiteX50" fmla="*/ 587777 w 692552"/>
                <a:gd name="connsiteY50" fmla="*/ 78581 h 578644"/>
                <a:gd name="connsiteX51" fmla="*/ 561583 w 692552"/>
                <a:gd name="connsiteY51" fmla="*/ 111919 h 578644"/>
                <a:gd name="connsiteX52" fmla="*/ 559202 w 692552"/>
                <a:gd name="connsiteY52" fmla="*/ 119062 h 578644"/>
                <a:gd name="connsiteX53" fmla="*/ 518721 w 692552"/>
                <a:gd name="connsiteY53" fmla="*/ 176212 h 578644"/>
                <a:gd name="connsiteX54" fmla="*/ 509196 w 692552"/>
                <a:gd name="connsiteY54" fmla="*/ 190500 h 578644"/>
                <a:gd name="connsiteX55" fmla="*/ 502052 w 692552"/>
                <a:gd name="connsiteY55" fmla="*/ 202406 h 578644"/>
                <a:gd name="connsiteX56" fmla="*/ 485383 w 692552"/>
                <a:gd name="connsiteY56" fmla="*/ 216694 h 578644"/>
                <a:gd name="connsiteX57" fmla="*/ 475858 w 692552"/>
                <a:gd name="connsiteY57" fmla="*/ 226219 h 578644"/>
                <a:gd name="connsiteX58" fmla="*/ 456808 w 692552"/>
                <a:gd name="connsiteY58" fmla="*/ 238125 h 578644"/>
                <a:gd name="connsiteX59" fmla="*/ 432996 w 692552"/>
                <a:gd name="connsiteY59" fmla="*/ 254794 h 578644"/>
                <a:gd name="connsiteX60" fmla="*/ 418708 w 692552"/>
                <a:gd name="connsiteY60" fmla="*/ 266700 h 578644"/>
                <a:gd name="connsiteX61" fmla="*/ 394896 w 692552"/>
                <a:gd name="connsiteY61" fmla="*/ 278606 h 578644"/>
                <a:gd name="connsiteX62" fmla="*/ 366321 w 692552"/>
                <a:gd name="connsiteY62" fmla="*/ 295275 h 578644"/>
                <a:gd name="connsiteX63" fmla="*/ 282977 w 692552"/>
                <a:gd name="connsiteY63" fmla="*/ 323850 h 578644"/>
                <a:gd name="connsiteX64" fmla="*/ 256783 w 692552"/>
                <a:gd name="connsiteY64" fmla="*/ 326231 h 578644"/>
                <a:gd name="connsiteX65" fmla="*/ 216302 w 692552"/>
                <a:gd name="connsiteY65" fmla="*/ 335756 h 578644"/>
                <a:gd name="connsiteX66" fmla="*/ 159152 w 692552"/>
                <a:gd name="connsiteY66" fmla="*/ 352425 h 578644"/>
                <a:gd name="connsiteX67" fmla="*/ 130577 w 692552"/>
                <a:gd name="connsiteY67" fmla="*/ 359569 h 578644"/>
                <a:gd name="connsiteX68" fmla="*/ 61521 w 692552"/>
                <a:gd name="connsiteY68" fmla="*/ 392906 h 578644"/>
                <a:gd name="connsiteX69" fmla="*/ 32946 w 692552"/>
                <a:gd name="connsiteY69" fmla="*/ 404812 h 578644"/>
                <a:gd name="connsiteX70" fmla="*/ 23421 w 692552"/>
                <a:gd name="connsiteY70" fmla="*/ 414337 h 578644"/>
                <a:gd name="connsiteX71" fmla="*/ 11515 w 692552"/>
                <a:gd name="connsiteY71" fmla="*/ 433387 h 578644"/>
                <a:gd name="connsiteX72" fmla="*/ 4371 w 692552"/>
                <a:gd name="connsiteY72" fmla="*/ 442912 h 578644"/>
                <a:gd name="connsiteX73" fmla="*/ 4371 w 692552"/>
                <a:gd name="connsiteY73" fmla="*/ 478631 h 578644"/>
                <a:gd name="connsiteX74" fmla="*/ 13896 w 692552"/>
                <a:gd name="connsiteY74" fmla="*/ 490537 h 57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92552" h="578644">
                  <a:moveTo>
                    <a:pt x="13896" y="490537"/>
                  </a:moveTo>
                  <a:cubicBezTo>
                    <a:pt x="21437" y="492918"/>
                    <a:pt x="37845" y="490957"/>
                    <a:pt x="49615" y="492919"/>
                  </a:cubicBezTo>
                  <a:cubicBezTo>
                    <a:pt x="52438" y="493389"/>
                    <a:pt x="54079" y="496676"/>
                    <a:pt x="56758" y="497681"/>
                  </a:cubicBezTo>
                  <a:cubicBezTo>
                    <a:pt x="60548" y="499102"/>
                    <a:pt x="64696" y="499268"/>
                    <a:pt x="68665" y="500062"/>
                  </a:cubicBezTo>
                  <a:cubicBezTo>
                    <a:pt x="79071" y="506306"/>
                    <a:pt x="93898" y="515617"/>
                    <a:pt x="104383" y="519112"/>
                  </a:cubicBezTo>
                  <a:cubicBezTo>
                    <a:pt x="109146" y="520700"/>
                    <a:pt x="113844" y="522496"/>
                    <a:pt x="118671" y="523875"/>
                  </a:cubicBezTo>
                  <a:cubicBezTo>
                    <a:pt x="124227" y="525462"/>
                    <a:pt x="129947" y="526563"/>
                    <a:pt x="135340" y="528637"/>
                  </a:cubicBezTo>
                  <a:cubicBezTo>
                    <a:pt x="140310" y="530548"/>
                    <a:pt x="144538" y="534215"/>
                    <a:pt x="149627" y="535781"/>
                  </a:cubicBezTo>
                  <a:cubicBezTo>
                    <a:pt x="154992" y="537432"/>
                    <a:pt x="160752" y="537287"/>
                    <a:pt x="166296" y="538162"/>
                  </a:cubicBezTo>
                  <a:cubicBezTo>
                    <a:pt x="175834" y="539668"/>
                    <a:pt x="185710" y="539872"/>
                    <a:pt x="194871" y="542925"/>
                  </a:cubicBezTo>
                  <a:cubicBezTo>
                    <a:pt x="203305" y="545736"/>
                    <a:pt x="202709" y="545163"/>
                    <a:pt x="211540" y="550069"/>
                  </a:cubicBezTo>
                  <a:cubicBezTo>
                    <a:pt x="215586" y="552317"/>
                    <a:pt x="219306" y="555142"/>
                    <a:pt x="223446" y="557212"/>
                  </a:cubicBezTo>
                  <a:cubicBezTo>
                    <a:pt x="225691" y="558335"/>
                    <a:pt x="228240" y="558713"/>
                    <a:pt x="230590" y="559594"/>
                  </a:cubicBezTo>
                  <a:cubicBezTo>
                    <a:pt x="234592" y="561095"/>
                    <a:pt x="238372" y="563231"/>
                    <a:pt x="242496" y="564356"/>
                  </a:cubicBezTo>
                  <a:cubicBezTo>
                    <a:pt x="247154" y="565626"/>
                    <a:pt x="252070" y="565690"/>
                    <a:pt x="256783" y="566737"/>
                  </a:cubicBezTo>
                  <a:cubicBezTo>
                    <a:pt x="266367" y="568867"/>
                    <a:pt x="275673" y="572267"/>
                    <a:pt x="285358" y="573881"/>
                  </a:cubicBezTo>
                  <a:cubicBezTo>
                    <a:pt x="302874" y="576800"/>
                    <a:pt x="294962" y="575091"/>
                    <a:pt x="309171" y="578644"/>
                  </a:cubicBezTo>
                  <a:cubicBezTo>
                    <a:pt x="330602" y="577850"/>
                    <a:pt x="352166" y="578768"/>
                    <a:pt x="373465" y="576262"/>
                  </a:cubicBezTo>
                  <a:cubicBezTo>
                    <a:pt x="379468" y="575556"/>
                    <a:pt x="384521" y="571364"/>
                    <a:pt x="390133" y="569119"/>
                  </a:cubicBezTo>
                  <a:cubicBezTo>
                    <a:pt x="396430" y="566600"/>
                    <a:pt x="402833" y="564356"/>
                    <a:pt x="409183" y="561975"/>
                  </a:cubicBezTo>
                  <a:cubicBezTo>
                    <a:pt x="424779" y="546379"/>
                    <a:pt x="414972" y="554941"/>
                    <a:pt x="440140" y="538162"/>
                  </a:cubicBezTo>
                  <a:cubicBezTo>
                    <a:pt x="442521" y="536575"/>
                    <a:pt x="444642" y="534501"/>
                    <a:pt x="447283" y="533400"/>
                  </a:cubicBezTo>
                  <a:cubicBezTo>
                    <a:pt x="454314" y="530470"/>
                    <a:pt x="480283" y="520420"/>
                    <a:pt x="490146" y="514350"/>
                  </a:cubicBezTo>
                  <a:cubicBezTo>
                    <a:pt x="495961" y="510771"/>
                    <a:pt x="500887" y="505832"/>
                    <a:pt x="506815" y="502444"/>
                  </a:cubicBezTo>
                  <a:cubicBezTo>
                    <a:pt x="531707" y="488220"/>
                    <a:pt x="517982" y="503905"/>
                    <a:pt x="544915" y="481012"/>
                  </a:cubicBezTo>
                  <a:cubicBezTo>
                    <a:pt x="554323" y="473015"/>
                    <a:pt x="562377" y="463550"/>
                    <a:pt x="571108" y="454819"/>
                  </a:cubicBezTo>
                  <a:cubicBezTo>
                    <a:pt x="574283" y="451644"/>
                    <a:pt x="578405" y="449193"/>
                    <a:pt x="580633" y="445294"/>
                  </a:cubicBezTo>
                  <a:cubicBezTo>
                    <a:pt x="587457" y="433352"/>
                    <a:pt x="591742" y="426568"/>
                    <a:pt x="597302" y="414337"/>
                  </a:cubicBezTo>
                  <a:cubicBezTo>
                    <a:pt x="599071" y="410446"/>
                    <a:pt x="600778" y="406507"/>
                    <a:pt x="602065" y="402431"/>
                  </a:cubicBezTo>
                  <a:cubicBezTo>
                    <a:pt x="605545" y="391410"/>
                    <a:pt x="607441" y="379881"/>
                    <a:pt x="611590" y="369094"/>
                  </a:cubicBezTo>
                  <a:cubicBezTo>
                    <a:pt x="613995" y="362842"/>
                    <a:pt x="625522" y="331707"/>
                    <a:pt x="630640" y="321469"/>
                  </a:cubicBezTo>
                  <a:cubicBezTo>
                    <a:pt x="646866" y="289013"/>
                    <a:pt x="629652" y="325127"/>
                    <a:pt x="642546" y="292894"/>
                  </a:cubicBezTo>
                  <a:cubicBezTo>
                    <a:pt x="656558" y="257864"/>
                    <a:pt x="636278" y="316458"/>
                    <a:pt x="652071" y="269081"/>
                  </a:cubicBezTo>
                  <a:cubicBezTo>
                    <a:pt x="652865" y="263525"/>
                    <a:pt x="653006" y="257835"/>
                    <a:pt x="654452" y="252412"/>
                  </a:cubicBezTo>
                  <a:cubicBezTo>
                    <a:pt x="656199" y="245859"/>
                    <a:pt x="659573" y="239835"/>
                    <a:pt x="661596" y="233362"/>
                  </a:cubicBezTo>
                  <a:cubicBezTo>
                    <a:pt x="663548" y="227115"/>
                    <a:pt x="664938" y="220702"/>
                    <a:pt x="666358" y="214312"/>
                  </a:cubicBezTo>
                  <a:cubicBezTo>
                    <a:pt x="669828" y="198699"/>
                    <a:pt x="671242" y="186534"/>
                    <a:pt x="675883" y="171450"/>
                  </a:cubicBezTo>
                  <a:cubicBezTo>
                    <a:pt x="677140" y="167365"/>
                    <a:pt x="679058" y="163513"/>
                    <a:pt x="680646" y="159544"/>
                  </a:cubicBezTo>
                  <a:cubicBezTo>
                    <a:pt x="686246" y="131540"/>
                    <a:pt x="682401" y="143247"/>
                    <a:pt x="690171" y="123825"/>
                  </a:cubicBezTo>
                  <a:cubicBezTo>
                    <a:pt x="690965" y="116681"/>
                    <a:pt x="692552" y="109582"/>
                    <a:pt x="692552" y="102394"/>
                  </a:cubicBezTo>
                  <a:cubicBezTo>
                    <a:pt x="692552" y="76188"/>
                    <a:pt x="691624" y="49978"/>
                    <a:pt x="690171" y="23812"/>
                  </a:cubicBezTo>
                  <a:cubicBezTo>
                    <a:pt x="690032" y="21306"/>
                    <a:pt x="689565" y="18444"/>
                    <a:pt x="687790" y="16669"/>
                  </a:cubicBezTo>
                  <a:cubicBezTo>
                    <a:pt x="686015" y="14894"/>
                    <a:pt x="683060" y="14977"/>
                    <a:pt x="680646" y="14287"/>
                  </a:cubicBezTo>
                  <a:cubicBezTo>
                    <a:pt x="665381" y="9925"/>
                    <a:pt x="674505" y="13828"/>
                    <a:pt x="654452" y="7144"/>
                  </a:cubicBezTo>
                  <a:cubicBezTo>
                    <a:pt x="650397" y="5792"/>
                    <a:pt x="646548" y="3882"/>
                    <a:pt x="642546" y="2381"/>
                  </a:cubicBezTo>
                  <a:cubicBezTo>
                    <a:pt x="640196" y="1500"/>
                    <a:pt x="637783" y="794"/>
                    <a:pt x="635402" y="0"/>
                  </a:cubicBezTo>
                  <a:cubicBezTo>
                    <a:pt x="631433" y="3175"/>
                    <a:pt x="627090" y="5931"/>
                    <a:pt x="623496" y="9525"/>
                  </a:cubicBezTo>
                  <a:cubicBezTo>
                    <a:pt x="607622" y="25399"/>
                    <a:pt x="630636" y="8733"/>
                    <a:pt x="611590" y="21431"/>
                  </a:cubicBezTo>
                  <a:cubicBezTo>
                    <a:pt x="610002" y="28575"/>
                    <a:pt x="609288" y="35970"/>
                    <a:pt x="606827" y="42862"/>
                  </a:cubicBezTo>
                  <a:cubicBezTo>
                    <a:pt x="605270" y="47221"/>
                    <a:pt x="601861" y="50685"/>
                    <a:pt x="599683" y="54769"/>
                  </a:cubicBezTo>
                  <a:cubicBezTo>
                    <a:pt x="595507" y="62599"/>
                    <a:pt x="592700" y="71197"/>
                    <a:pt x="587777" y="78581"/>
                  </a:cubicBezTo>
                  <a:cubicBezTo>
                    <a:pt x="563946" y="114328"/>
                    <a:pt x="578090" y="82206"/>
                    <a:pt x="561583" y="111919"/>
                  </a:cubicBezTo>
                  <a:cubicBezTo>
                    <a:pt x="560364" y="114113"/>
                    <a:pt x="560532" y="116934"/>
                    <a:pt x="559202" y="119062"/>
                  </a:cubicBezTo>
                  <a:cubicBezTo>
                    <a:pt x="548029" y="136940"/>
                    <a:pt x="531043" y="158756"/>
                    <a:pt x="518721" y="176212"/>
                  </a:cubicBezTo>
                  <a:cubicBezTo>
                    <a:pt x="515420" y="180888"/>
                    <a:pt x="512141" y="185592"/>
                    <a:pt x="509196" y="190500"/>
                  </a:cubicBezTo>
                  <a:cubicBezTo>
                    <a:pt x="506815" y="194469"/>
                    <a:pt x="505165" y="198981"/>
                    <a:pt x="502052" y="202406"/>
                  </a:cubicBezTo>
                  <a:cubicBezTo>
                    <a:pt x="497129" y="207821"/>
                    <a:pt x="490798" y="211771"/>
                    <a:pt x="485383" y="216694"/>
                  </a:cubicBezTo>
                  <a:cubicBezTo>
                    <a:pt x="482061" y="219714"/>
                    <a:pt x="479450" y="223525"/>
                    <a:pt x="475858" y="226219"/>
                  </a:cubicBezTo>
                  <a:cubicBezTo>
                    <a:pt x="469867" y="230712"/>
                    <a:pt x="463039" y="233971"/>
                    <a:pt x="456808" y="238125"/>
                  </a:cubicBezTo>
                  <a:cubicBezTo>
                    <a:pt x="448746" y="243499"/>
                    <a:pt x="440747" y="248981"/>
                    <a:pt x="432996" y="254794"/>
                  </a:cubicBezTo>
                  <a:cubicBezTo>
                    <a:pt x="428036" y="258514"/>
                    <a:pt x="423965" y="263414"/>
                    <a:pt x="418708" y="266700"/>
                  </a:cubicBezTo>
                  <a:cubicBezTo>
                    <a:pt x="411183" y="271403"/>
                    <a:pt x="402687" y="274357"/>
                    <a:pt x="394896" y="278606"/>
                  </a:cubicBezTo>
                  <a:cubicBezTo>
                    <a:pt x="385215" y="283886"/>
                    <a:pt x="376360" y="290712"/>
                    <a:pt x="366321" y="295275"/>
                  </a:cubicBezTo>
                  <a:cubicBezTo>
                    <a:pt x="349334" y="302997"/>
                    <a:pt x="305074" y="319431"/>
                    <a:pt x="282977" y="323850"/>
                  </a:cubicBezTo>
                  <a:cubicBezTo>
                    <a:pt x="274380" y="325569"/>
                    <a:pt x="265514" y="325437"/>
                    <a:pt x="256783" y="326231"/>
                  </a:cubicBezTo>
                  <a:cubicBezTo>
                    <a:pt x="243289" y="329406"/>
                    <a:pt x="229691" y="332164"/>
                    <a:pt x="216302" y="335756"/>
                  </a:cubicBezTo>
                  <a:cubicBezTo>
                    <a:pt x="197136" y="340898"/>
                    <a:pt x="178403" y="347612"/>
                    <a:pt x="159152" y="352425"/>
                  </a:cubicBezTo>
                  <a:cubicBezTo>
                    <a:pt x="149627" y="354806"/>
                    <a:pt x="139712" y="355970"/>
                    <a:pt x="130577" y="359569"/>
                  </a:cubicBezTo>
                  <a:cubicBezTo>
                    <a:pt x="74437" y="381685"/>
                    <a:pt x="96978" y="376951"/>
                    <a:pt x="61521" y="392906"/>
                  </a:cubicBezTo>
                  <a:cubicBezTo>
                    <a:pt x="52111" y="397140"/>
                    <a:pt x="32946" y="404812"/>
                    <a:pt x="32946" y="404812"/>
                  </a:cubicBezTo>
                  <a:cubicBezTo>
                    <a:pt x="29771" y="407987"/>
                    <a:pt x="26343" y="410928"/>
                    <a:pt x="23421" y="414337"/>
                  </a:cubicBezTo>
                  <a:cubicBezTo>
                    <a:pt x="20753" y="417450"/>
                    <a:pt x="12592" y="431772"/>
                    <a:pt x="11515" y="433387"/>
                  </a:cubicBezTo>
                  <a:cubicBezTo>
                    <a:pt x="9314" y="436689"/>
                    <a:pt x="6752" y="439737"/>
                    <a:pt x="4371" y="442912"/>
                  </a:cubicBezTo>
                  <a:cubicBezTo>
                    <a:pt x="200" y="455425"/>
                    <a:pt x="-2912" y="461637"/>
                    <a:pt x="4371" y="478631"/>
                  </a:cubicBezTo>
                  <a:cubicBezTo>
                    <a:pt x="4846" y="479740"/>
                    <a:pt x="6355" y="488156"/>
                    <a:pt x="13896" y="490537"/>
                  </a:cubicBezTo>
                  <a:close/>
                </a:path>
              </a:pathLst>
            </a:cu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4" name="Oval 53">
              <a:extLst>
                <a:ext uri="{FF2B5EF4-FFF2-40B4-BE49-F238E27FC236}">
                  <a16:creationId xmlns:a16="http://schemas.microsoft.com/office/drawing/2014/main" id="{1832C36E-DAFD-07E9-27F1-1EBC4AE110AD}"/>
                </a:ext>
              </a:extLst>
            </p:cNvPr>
            <p:cNvSpPr/>
            <p:nvPr/>
          </p:nvSpPr>
          <p:spPr>
            <a:xfrm rot="11644876" flipV="1">
              <a:off x="110235" y="5493398"/>
              <a:ext cx="381067" cy="113941"/>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5" name="Oval 54">
              <a:extLst>
                <a:ext uri="{FF2B5EF4-FFF2-40B4-BE49-F238E27FC236}">
                  <a16:creationId xmlns:a16="http://schemas.microsoft.com/office/drawing/2014/main" id="{4EF26963-22FC-0AA4-E3F3-A0CC017A6116}"/>
                </a:ext>
              </a:extLst>
            </p:cNvPr>
            <p:cNvSpPr/>
            <p:nvPr/>
          </p:nvSpPr>
          <p:spPr>
            <a:xfrm rot="8554227" flipV="1">
              <a:off x="-18173" y="5484419"/>
              <a:ext cx="264945" cy="131898"/>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6" name="Oval 55">
              <a:extLst>
                <a:ext uri="{FF2B5EF4-FFF2-40B4-BE49-F238E27FC236}">
                  <a16:creationId xmlns:a16="http://schemas.microsoft.com/office/drawing/2014/main" id="{2D272BC1-23C9-0EA3-1DF4-449609A0445A}"/>
                </a:ext>
              </a:extLst>
            </p:cNvPr>
            <p:cNvSpPr/>
            <p:nvPr/>
          </p:nvSpPr>
          <p:spPr>
            <a:xfrm rot="11833557" flipV="1">
              <a:off x="179670" y="5464585"/>
              <a:ext cx="124699" cy="62079"/>
            </a:xfrm>
            <a:prstGeom prst="ellipse">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60" name="Straight Connector 59">
              <a:extLst>
                <a:ext uri="{FF2B5EF4-FFF2-40B4-BE49-F238E27FC236}">
                  <a16:creationId xmlns:a16="http://schemas.microsoft.com/office/drawing/2014/main" id="{B57FB0EA-71D4-CCC2-B4BA-A881509BABAF}"/>
                </a:ext>
              </a:extLst>
            </p:cNvPr>
            <p:cNvCxnSpPr>
              <a:cxnSpLocks/>
            </p:cNvCxnSpPr>
            <p:nvPr/>
          </p:nvCxnSpPr>
          <p:spPr>
            <a:xfrm>
              <a:off x="2190557" y="3413400"/>
              <a:ext cx="654844" cy="28199"/>
            </a:xfrm>
            <a:prstGeom prst="line">
              <a:avLst/>
            </a:prstGeom>
            <a:ln w="28575">
              <a:solidFill>
                <a:srgbClr val="818282"/>
              </a:solidFill>
            </a:ln>
          </p:spPr>
          <p:style>
            <a:lnRef idx="2">
              <a:schemeClr val="accent1"/>
            </a:lnRef>
            <a:fillRef idx="0">
              <a:schemeClr val="accent1"/>
            </a:fillRef>
            <a:effectRef idx="1">
              <a:schemeClr val="accent1"/>
            </a:effectRef>
            <a:fontRef idx="minor">
              <a:schemeClr val="tx1"/>
            </a:fontRef>
          </p:style>
        </p:cxnSp>
        <p:sp>
          <p:nvSpPr>
            <p:cNvPr id="61" name="Freeform: Shape 60">
              <a:extLst>
                <a:ext uri="{FF2B5EF4-FFF2-40B4-BE49-F238E27FC236}">
                  <a16:creationId xmlns:a16="http://schemas.microsoft.com/office/drawing/2014/main" id="{CF5DFC60-0C9B-DA10-9FAC-1A5A031052B3}"/>
                </a:ext>
              </a:extLst>
            </p:cNvPr>
            <p:cNvSpPr/>
            <p:nvPr/>
          </p:nvSpPr>
          <p:spPr>
            <a:xfrm>
              <a:off x="801974" y="4859311"/>
              <a:ext cx="89941" cy="92443"/>
            </a:xfrm>
            <a:custGeom>
              <a:avLst/>
              <a:gdLst>
                <a:gd name="connsiteX0" fmla="*/ 0 w 89941"/>
                <a:gd name="connsiteY0" fmla="*/ 0 h 92443"/>
                <a:gd name="connsiteX1" fmla="*/ 39974 w 89941"/>
                <a:gd name="connsiteY1" fmla="*/ 2499 h 92443"/>
                <a:gd name="connsiteX2" fmla="*/ 77449 w 89941"/>
                <a:gd name="connsiteY2" fmla="*/ 9994 h 92443"/>
                <a:gd name="connsiteX3" fmla="*/ 72452 w 89941"/>
                <a:gd name="connsiteY3" fmla="*/ 17489 h 92443"/>
                <a:gd name="connsiteX4" fmla="*/ 64957 w 89941"/>
                <a:gd name="connsiteY4" fmla="*/ 19987 h 92443"/>
                <a:gd name="connsiteX5" fmla="*/ 52465 w 89941"/>
                <a:gd name="connsiteY5" fmla="*/ 32479 h 92443"/>
                <a:gd name="connsiteX6" fmla="*/ 44970 w 89941"/>
                <a:gd name="connsiteY6" fmla="*/ 39974 h 92443"/>
                <a:gd name="connsiteX7" fmla="*/ 49967 w 89941"/>
                <a:gd name="connsiteY7" fmla="*/ 64958 h 92443"/>
                <a:gd name="connsiteX8" fmla="*/ 52465 w 89941"/>
                <a:gd name="connsiteY8" fmla="*/ 72453 h 92443"/>
                <a:gd name="connsiteX9" fmla="*/ 59960 w 89941"/>
                <a:gd name="connsiteY9" fmla="*/ 79948 h 92443"/>
                <a:gd name="connsiteX10" fmla="*/ 72452 w 89941"/>
                <a:gd name="connsiteY10" fmla="*/ 82446 h 92443"/>
                <a:gd name="connsiteX11" fmla="*/ 77449 w 89941"/>
                <a:gd name="connsiteY11" fmla="*/ 89941 h 92443"/>
                <a:gd name="connsiteX12" fmla="*/ 89941 w 89941"/>
                <a:gd name="connsiteY12" fmla="*/ 92440 h 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41" h="92443">
                  <a:moveTo>
                    <a:pt x="0" y="0"/>
                  </a:moveTo>
                  <a:lnTo>
                    <a:pt x="39974" y="2499"/>
                  </a:lnTo>
                  <a:cubicBezTo>
                    <a:pt x="72288" y="4807"/>
                    <a:pt x="61808" y="-434"/>
                    <a:pt x="77449" y="9994"/>
                  </a:cubicBezTo>
                  <a:cubicBezTo>
                    <a:pt x="75783" y="12492"/>
                    <a:pt x="74797" y="15613"/>
                    <a:pt x="72452" y="17489"/>
                  </a:cubicBezTo>
                  <a:cubicBezTo>
                    <a:pt x="70396" y="19134"/>
                    <a:pt x="66819" y="18125"/>
                    <a:pt x="64957" y="19987"/>
                  </a:cubicBezTo>
                  <a:cubicBezTo>
                    <a:pt x="49521" y="35423"/>
                    <a:pt x="70042" y="26621"/>
                    <a:pt x="52465" y="32479"/>
                  </a:cubicBezTo>
                  <a:cubicBezTo>
                    <a:pt x="49967" y="34977"/>
                    <a:pt x="45241" y="36451"/>
                    <a:pt x="44970" y="39974"/>
                  </a:cubicBezTo>
                  <a:cubicBezTo>
                    <a:pt x="44319" y="48442"/>
                    <a:pt x="47282" y="56901"/>
                    <a:pt x="49967" y="64958"/>
                  </a:cubicBezTo>
                  <a:cubicBezTo>
                    <a:pt x="50800" y="67456"/>
                    <a:pt x="51004" y="70262"/>
                    <a:pt x="52465" y="72453"/>
                  </a:cubicBezTo>
                  <a:cubicBezTo>
                    <a:pt x="54425" y="75393"/>
                    <a:pt x="56800" y="78368"/>
                    <a:pt x="59960" y="79948"/>
                  </a:cubicBezTo>
                  <a:cubicBezTo>
                    <a:pt x="63758" y="81847"/>
                    <a:pt x="68288" y="81613"/>
                    <a:pt x="72452" y="82446"/>
                  </a:cubicBezTo>
                  <a:cubicBezTo>
                    <a:pt x="74118" y="84944"/>
                    <a:pt x="74951" y="88275"/>
                    <a:pt x="77449" y="89941"/>
                  </a:cubicBezTo>
                  <a:cubicBezTo>
                    <a:pt x="81500" y="92642"/>
                    <a:pt x="85646" y="92440"/>
                    <a:pt x="89941" y="92440"/>
                  </a:cubicBezTo>
                </a:path>
              </a:pathLst>
            </a:custGeom>
            <a:noFill/>
            <a:ln w="28575">
              <a:solidFill>
                <a:srgbClr val="8182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63" name="Oval 62">
              <a:extLst>
                <a:ext uri="{FF2B5EF4-FFF2-40B4-BE49-F238E27FC236}">
                  <a16:creationId xmlns:a16="http://schemas.microsoft.com/office/drawing/2014/main" id="{CEB87EB9-EA93-28F5-076A-3F9B4C2FC0DA}"/>
                </a:ext>
              </a:extLst>
            </p:cNvPr>
            <p:cNvSpPr/>
            <p:nvPr/>
          </p:nvSpPr>
          <p:spPr>
            <a:xfrm>
              <a:off x="2188062" y="3921443"/>
              <a:ext cx="88299" cy="45719"/>
            </a:xfrm>
            <a:prstGeom prst="ellipse">
              <a:avLst/>
            </a:prstGeom>
            <a:solidFill>
              <a:srgbClr val="FCF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64" name="Oval 63">
              <a:extLst>
                <a:ext uri="{FF2B5EF4-FFF2-40B4-BE49-F238E27FC236}">
                  <a16:creationId xmlns:a16="http://schemas.microsoft.com/office/drawing/2014/main" id="{69D82ED1-B16D-1E6E-9243-E1905B90B576}"/>
                </a:ext>
              </a:extLst>
            </p:cNvPr>
            <p:cNvSpPr/>
            <p:nvPr/>
          </p:nvSpPr>
          <p:spPr>
            <a:xfrm rot="20256057">
              <a:off x="2248766" y="3855242"/>
              <a:ext cx="255127" cy="82106"/>
            </a:xfrm>
            <a:prstGeom prst="ellipse">
              <a:avLst/>
            </a:prstGeom>
            <a:solidFill>
              <a:srgbClr val="FCF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65" name="Oval 64">
              <a:extLst>
                <a:ext uri="{FF2B5EF4-FFF2-40B4-BE49-F238E27FC236}">
                  <a16:creationId xmlns:a16="http://schemas.microsoft.com/office/drawing/2014/main" id="{0816A045-4A15-ACBC-C4F2-AB0133BA9D5E}"/>
                </a:ext>
              </a:extLst>
            </p:cNvPr>
            <p:cNvSpPr/>
            <p:nvPr/>
          </p:nvSpPr>
          <p:spPr>
            <a:xfrm rot="1125138">
              <a:off x="1487047" y="3780926"/>
              <a:ext cx="611047" cy="82106"/>
            </a:xfrm>
            <a:prstGeom prst="ellipse">
              <a:avLst/>
            </a:prstGeom>
            <a:solidFill>
              <a:srgbClr val="FCF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66" name="Freeform: Shape 65">
              <a:extLst>
                <a:ext uri="{FF2B5EF4-FFF2-40B4-BE49-F238E27FC236}">
                  <a16:creationId xmlns:a16="http://schemas.microsoft.com/office/drawing/2014/main" id="{6164CE81-CFBB-2887-15BF-CB356B6927CD}"/>
                </a:ext>
              </a:extLst>
            </p:cNvPr>
            <p:cNvSpPr/>
            <p:nvPr/>
          </p:nvSpPr>
          <p:spPr>
            <a:xfrm>
              <a:off x="1292942" y="2851355"/>
              <a:ext cx="176981" cy="521110"/>
            </a:xfrm>
            <a:custGeom>
              <a:avLst/>
              <a:gdLst>
                <a:gd name="connsiteX0" fmla="*/ 115529 w 176981"/>
                <a:gd name="connsiteY0" fmla="*/ 0 h 521110"/>
                <a:gd name="connsiteX1" fmla="*/ 88490 w 176981"/>
                <a:gd name="connsiteY1" fmla="*/ 22122 h 521110"/>
                <a:gd name="connsiteX2" fmla="*/ 66368 w 176981"/>
                <a:gd name="connsiteY2" fmla="*/ 44245 h 521110"/>
                <a:gd name="connsiteX3" fmla="*/ 58993 w 176981"/>
                <a:gd name="connsiteY3" fmla="*/ 61451 h 521110"/>
                <a:gd name="connsiteX4" fmla="*/ 61452 w 176981"/>
                <a:gd name="connsiteY4" fmla="*/ 130277 h 521110"/>
                <a:gd name="connsiteX5" fmla="*/ 56535 w 176981"/>
                <a:gd name="connsiteY5" fmla="*/ 159774 h 521110"/>
                <a:gd name="connsiteX6" fmla="*/ 51619 w 176981"/>
                <a:gd name="connsiteY6" fmla="*/ 167148 h 521110"/>
                <a:gd name="connsiteX7" fmla="*/ 39329 w 176981"/>
                <a:gd name="connsiteY7" fmla="*/ 181897 h 521110"/>
                <a:gd name="connsiteX8" fmla="*/ 31955 w 176981"/>
                <a:gd name="connsiteY8" fmla="*/ 186813 h 521110"/>
                <a:gd name="connsiteX9" fmla="*/ 14748 w 176981"/>
                <a:gd name="connsiteY9" fmla="*/ 204019 h 521110"/>
                <a:gd name="connsiteX10" fmla="*/ 4916 w 176981"/>
                <a:gd name="connsiteY10" fmla="*/ 223684 h 521110"/>
                <a:gd name="connsiteX11" fmla="*/ 0 w 176981"/>
                <a:gd name="connsiteY11" fmla="*/ 248264 h 521110"/>
                <a:gd name="connsiteX12" fmla="*/ 2458 w 176981"/>
                <a:gd name="connsiteY12" fmla="*/ 287593 h 521110"/>
                <a:gd name="connsiteX13" fmla="*/ 4916 w 176981"/>
                <a:gd name="connsiteY13" fmla="*/ 299884 h 521110"/>
                <a:gd name="connsiteX14" fmla="*/ 9832 w 176981"/>
                <a:gd name="connsiteY14" fmla="*/ 307258 h 521110"/>
                <a:gd name="connsiteX15" fmla="*/ 12290 w 176981"/>
                <a:gd name="connsiteY15" fmla="*/ 314632 h 521110"/>
                <a:gd name="connsiteX16" fmla="*/ 24581 w 176981"/>
                <a:gd name="connsiteY16" fmla="*/ 329380 h 521110"/>
                <a:gd name="connsiteX17" fmla="*/ 34413 w 176981"/>
                <a:gd name="connsiteY17" fmla="*/ 346587 h 521110"/>
                <a:gd name="connsiteX18" fmla="*/ 49161 w 176981"/>
                <a:gd name="connsiteY18" fmla="*/ 371168 h 521110"/>
                <a:gd name="connsiteX19" fmla="*/ 61452 w 176981"/>
                <a:gd name="connsiteY19" fmla="*/ 390832 h 521110"/>
                <a:gd name="connsiteX20" fmla="*/ 71284 w 176981"/>
                <a:gd name="connsiteY20" fmla="*/ 408039 h 521110"/>
                <a:gd name="connsiteX21" fmla="*/ 76200 w 176981"/>
                <a:gd name="connsiteY21" fmla="*/ 415413 h 521110"/>
                <a:gd name="connsiteX22" fmla="*/ 83574 w 176981"/>
                <a:gd name="connsiteY22" fmla="*/ 444910 h 521110"/>
                <a:gd name="connsiteX23" fmla="*/ 100781 w 176981"/>
                <a:gd name="connsiteY23" fmla="*/ 454742 h 521110"/>
                <a:gd name="connsiteX24" fmla="*/ 108155 w 176981"/>
                <a:gd name="connsiteY24" fmla="*/ 457200 h 521110"/>
                <a:gd name="connsiteX25" fmla="*/ 135193 w 176981"/>
                <a:gd name="connsiteY25" fmla="*/ 459658 h 521110"/>
                <a:gd name="connsiteX26" fmla="*/ 149942 w 176981"/>
                <a:gd name="connsiteY26" fmla="*/ 498987 h 521110"/>
                <a:gd name="connsiteX27" fmla="*/ 157316 w 176981"/>
                <a:gd name="connsiteY27" fmla="*/ 511277 h 521110"/>
                <a:gd name="connsiteX28" fmla="*/ 172064 w 176981"/>
                <a:gd name="connsiteY28" fmla="*/ 518651 h 521110"/>
                <a:gd name="connsiteX29" fmla="*/ 176981 w 176981"/>
                <a:gd name="connsiteY29" fmla="*/ 521110 h 5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6981" h="521110">
                  <a:moveTo>
                    <a:pt x="115529" y="0"/>
                  </a:moveTo>
                  <a:cubicBezTo>
                    <a:pt x="106516" y="7374"/>
                    <a:pt x="95764" y="13028"/>
                    <a:pt x="88490" y="22122"/>
                  </a:cubicBezTo>
                  <a:cubicBezTo>
                    <a:pt x="75381" y="38510"/>
                    <a:pt x="82755" y="31136"/>
                    <a:pt x="66368" y="44245"/>
                  </a:cubicBezTo>
                  <a:cubicBezTo>
                    <a:pt x="63910" y="49980"/>
                    <a:pt x="60828" y="55487"/>
                    <a:pt x="58993" y="61451"/>
                  </a:cubicBezTo>
                  <a:cubicBezTo>
                    <a:pt x="52511" y="82517"/>
                    <a:pt x="59893" y="113131"/>
                    <a:pt x="61452" y="130277"/>
                  </a:cubicBezTo>
                  <a:cubicBezTo>
                    <a:pt x="59813" y="140109"/>
                    <a:pt x="59104" y="150143"/>
                    <a:pt x="56535" y="159774"/>
                  </a:cubicBezTo>
                  <a:cubicBezTo>
                    <a:pt x="55774" y="162628"/>
                    <a:pt x="53336" y="164744"/>
                    <a:pt x="51619" y="167148"/>
                  </a:cubicBezTo>
                  <a:cubicBezTo>
                    <a:pt x="48435" y="171606"/>
                    <a:pt x="43984" y="178172"/>
                    <a:pt x="39329" y="181897"/>
                  </a:cubicBezTo>
                  <a:cubicBezTo>
                    <a:pt x="37022" y="183743"/>
                    <a:pt x="34151" y="184837"/>
                    <a:pt x="31955" y="186813"/>
                  </a:cubicBezTo>
                  <a:cubicBezTo>
                    <a:pt x="25926" y="192239"/>
                    <a:pt x="14748" y="204019"/>
                    <a:pt x="14748" y="204019"/>
                  </a:cubicBezTo>
                  <a:cubicBezTo>
                    <a:pt x="11471" y="210574"/>
                    <a:pt x="6693" y="216574"/>
                    <a:pt x="4916" y="223684"/>
                  </a:cubicBezTo>
                  <a:cubicBezTo>
                    <a:pt x="1249" y="238351"/>
                    <a:pt x="3013" y="230184"/>
                    <a:pt x="0" y="248264"/>
                  </a:cubicBezTo>
                  <a:cubicBezTo>
                    <a:pt x="819" y="261374"/>
                    <a:pt x="1213" y="274517"/>
                    <a:pt x="2458" y="287593"/>
                  </a:cubicBezTo>
                  <a:cubicBezTo>
                    <a:pt x="2854" y="291752"/>
                    <a:pt x="3449" y="295972"/>
                    <a:pt x="4916" y="299884"/>
                  </a:cubicBezTo>
                  <a:cubicBezTo>
                    <a:pt x="5953" y="302650"/>
                    <a:pt x="8511" y="304616"/>
                    <a:pt x="9832" y="307258"/>
                  </a:cubicBezTo>
                  <a:cubicBezTo>
                    <a:pt x="10991" y="309575"/>
                    <a:pt x="11005" y="312382"/>
                    <a:pt x="12290" y="314632"/>
                  </a:cubicBezTo>
                  <a:cubicBezTo>
                    <a:pt x="16187" y="321451"/>
                    <a:pt x="19521" y="324321"/>
                    <a:pt x="24581" y="329380"/>
                  </a:cubicBezTo>
                  <a:cubicBezTo>
                    <a:pt x="29746" y="344877"/>
                    <a:pt x="23253" y="327987"/>
                    <a:pt x="34413" y="346587"/>
                  </a:cubicBezTo>
                  <a:cubicBezTo>
                    <a:pt x="52829" y="377281"/>
                    <a:pt x="31624" y="347783"/>
                    <a:pt x="49161" y="371168"/>
                  </a:cubicBezTo>
                  <a:cubicBezTo>
                    <a:pt x="53561" y="384368"/>
                    <a:pt x="49428" y="374800"/>
                    <a:pt x="61452" y="390832"/>
                  </a:cubicBezTo>
                  <a:cubicBezTo>
                    <a:pt x="68638" y="400412"/>
                    <a:pt x="64753" y="396609"/>
                    <a:pt x="71284" y="408039"/>
                  </a:cubicBezTo>
                  <a:cubicBezTo>
                    <a:pt x="72750" y="410604"/>
                    <a:pt x="74561" y="412955"/>
                    <a:pt x="76200" y="415413"/>
                  </a:cubicBezTo>
                  <a:cubicBezTo>
                    <a:pt x="78658" y="425245"/>
                    <a:pt x="75141" y="439288"/>
                    <a:pt x="83574" y="444910"/>
                  </a:cubicBezTo>
                  <a:cubicBezTo>
                    <a:pt x="90981" y="449848"/>
                    <a:pt x="92047" y="450999"/>
                    <a:pt x="100781" y="454742"/>
                  </a:cubicBezTo>
                  <a:cubicBezTo>
                    <a:pt x="103162" y="455763"/>
                    <a:pt x="105590" y="456834"/>
                    <a:pt x="108155" y="457200"/>
                  </a:cubicBezTo>
                  <a:cubicBezTo>
                    <a:pt x="117114" y="458480"/>
                    <a:pt x="126180" y="458839"/>
                    <a:pt x="135193" y="459658"/>
                  </a:cubicBezTo>
                  <a:cubicBezTo>
                    <a:pt x="153537" y="471886"/>
                    <a:pt x="137153" y="458488"/>
                    <a:pt x="149942" y="498987"/>
                  </a:cubicBezTo>
                  <a:cubicBezTo>
                    <a:pt x="151381" y="503543"/>
                    <a:pt x="154207" y="507650"/>
                    <a:pt x="157316" y="511277"/>
                  </a:cubicBezTo>
                  <a:cubicBezTo>
                    <a:pt x="161640" y="516322"/>
                    <a:pt x="166453" y="516406"/>
                    <a:pt x="172064" y="518651"/>
                  </a:cubicBezTo>
                  <a:cubicBezTo>
                    <a:pt x="173765" y="519332"/>
                    <a:pt x="175342" y="520290"/>
                    <a:pt x="176981" y="521110"/>
                  </a:cubicBezTo>
                </a:path>
              </a:pathLst>
            </a:custGeom>
            <a:noFill/>
            <a:ln w="28575">
              <a:solidFill>
                <a:srgbClr val="D5D09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67" name="Freeform: Shape 66">
              <a:extLst>
                <a:ext uri="{FF2B5EF4-FFF2-40B4-BE49-F238E27FC236}">
                  <a16:creationId xmlns:a16="http://schemas.microsoft.com/office/drawing/2014/main" id="{7339282C-3507-0C96-5A22-2FF709498E3D}"/>
                </a:ext>
              </a:extLst>
            </p:cNvPr>
            <p:cNvSpPr/>
            <p:nvPr/>
          </p:nvSpPr>
          <p:spPr>
            <a:xfrm>
              <a:off x="1312606" y="2877224"/>
              <a:ext cx="222787" cy="494077"/>
            </a:xfrm>
            <a:custGeom>
              <a:avLst/>
              <a:gdLst>
                <a:gd name="connsiteX0" fmla="*/ 90949 w 222787"/>
                <a:gd name="connsiteY0" fmla="*/ 1170 h 494077"/>
                <a:gd name="connsiteX1" fmla="*/ 83575 w 222787"/>
                <a:gd name="connsiteY1" fmla="*/ 13460 h 494077"/>
                <a:gd name="connsiteX2" fmla="*/ 68826 w 222787"/>
                <a:gd name="connsiteY2" fmla="*/ 28208 h 494077"/>
                <a:gd name="connsiteX3" fmla="*/ 66368 w 222787"/>
                <a:gd name="connsiteY3" fmla="*/ 38041 h 494077"/>
                <a:gd name="connsiteX4" fmla="*/ 61452 w 222787"/>
                <a:gd name="connsiteY4" fmla="*/ 67537 h 494077"/>
                <a:gd name="connsiteX5" fmla="*/ 61452 w 222787"/>
                <a:gd name="connsiteY5" fmla="*/ 143737 h 494077"/>
                <a:gd name="connsiteX6" fmla="*/ 49162 w 222787"/>
                <a:gd name="connsiteY6" fmla="*/ 163402 h 494077"/>
                <a:gd name="connsiteX7" fmla="*/ 24581 w 222787"/>
                <a:gd name="connsiteY7" fmla="*/ 183066 h 494077"/>
                <a:gd name="connsiteX8" fmla="*/ 19665 w 222787"/>
                <a:gd name="connsiteY8" fmla="*/ 190441 h 494077"/>
                <a:gd name="connsiteX9" fmla="*/ 9833 w 222787"/>
                <a:gd name="connsiteY9" fmla="*/ 197815 h 494077"/>
                <a:gd name="connsiteX10" fmla="*/ 7375 w 222787"/>
                <a:gd name="connsiteY10" fmla="*/ 207647 h 494077"/>
                <a:gd name="connsiteX11" fmla="*/ 2459 w 222787"/>
                <a:gd name="connsiteY11" fmla="*/ 217479 h 494077"/>
                <a:gd name="connsiteX12" fmla="*/ 0 w 222787"/>
                <a:gd name="connsiteY12" fmla="*/ 234686 h 494077"/>
                <a:gd name="connsiteX13" fmla="*/ 2459 w 222787"/>
                <a:gd name="connsiteY13" fmla="*/ 264182 h 494077"/>
                <a:gd name="connsiteX14" fmla="*/ 17207 w 222787"/>
                <a:gd name="connsiteY14" fmla="*/ 278931 h 494077"/>
                <a:gd name="connsiteX15" fmla="*/ 24581 w 222787"/>
                <a:gd name="connsiteY15" fmla="*/ 286305 h 494077"/>
                <a:gd name="connsiteX16" fmla="*/ 39329 w 222787"/>
                <a:gd name="connsiteY16" fmla="*/ 298595 h 494077"/>
                <a:gd name="connsiteX17" fmla="*/ 44246 w 222787"/>
                <a:gd name="connsiteY17" fmla="*/ 305970 h 494077"/>
                <a:gd name="connsiteX18" fmla="*/ 58994 w 222787"/>
                <a:gd name="connsiteY18" fmla="*/ 323176 h 494077"/>
                <a:gd name="connsiteX19" fmla="*/ 68826 w 222787"/>
                <a:gd name="connsiteY19" fmla="*/ 337924 h 494077"/>
                <a:gd name="connsiteX20" fmla="*/ 71284 w 222787"/>
                <a:gd name="connsiteY20" fmla="*/ 345299 h 494077"/>
                <a:gd name="connsiteX21" fmla="*/ 76200 w 222787"/>
                <a:gd name="connsiteY21" fmla="*/ 352673 h 494077"/>
                <a:gd name="connsiteX22" fmla="*/ 81117 w 222787"/>
                <a:gd name="connsiteY22" fmla="*/ 362505 h 494077"/>
                <a:gd name="connsiteX23" fmla="*/ 86033 w 222787"/>
                <a:gd name="connsiteY23" fmla="*/ 394460 h 494077"/>
                <a:gd name="connsiteX24" fmla="*/ 88491 w 222787"/>
                <a:gd name="connsiteY24" fmla="*/ 406750 h 494077"/>
                <a:gd name="connsiteX25" fmla="*/ 103239 w 222787"/>
                <a:gd name="connsiteY25" fmla="*/ 414124 h 494077"/>
                <a:gd name="connsiteX26" fmla="*/ 110613 w 222787"/>
                <a:gd name="connsiteY26" fmla="*/ 419041 h 494077"/>
                <a:gd name="connsiteX27" fmla="*/ 127820 w 222787"/>
                <a:gd name="connsiteY27" fmla="*/ 421499 h 494077"/>
                <a:gd name="connsiteX28" fmla="*/ 145026 w 222787"/>
                <a:gd name="connsiteY28" fmla="*/ 426415 h 494077"/>
                <a:gd name="connsiteX29" fmla="*/ 147484 w 222787"/>
                <a:gd name="connsiteY29" fmla="*/ 436247 h 494077"/>
                <a:gd name="connsiteX30" fmla="*/ 152400 w 222787"/>
                <a:gd name="connsiteY30" fmla="*/ 446079 h 494077"/>
                <a:gd name="connsiteX31" fmla="*/ 149942 w 222787"/>
                <a:gd name="connsiteY31" fmla="*/ 458370 h 494077"/>
                <a:gd name="connsiteX32" fmla="*/ 152400 w 222787"/>
                <a:gd name="connsiteY32" fmla="*/ 465744 h 494077"/>
                <a:gd name="connsiteX33" fmla="*/ 174523 w 222787"/>
                <a:gd name="connsiteY33" fmla="*/ 482950 h 494077"/>
                <a:gd name="connsiteX34" fmla="*/ 181897 w 222787"/>
                <a:gd name="connsiteY34" fmla="*/ 487866 h 494077"/>
                <a:gd name="connsiteX35" fmla="*/ 189271 w 222787"/>
                <a:gd name="connsiteY35" fmla="*/ 492782 h 494077"/>
                <a:gd name="connsiteX36" fmla="*/ 218768 w 222787"/>
                <a:gd name="connsiteY36" fmla="*/ 490324 h 494077"/>
                <a:gd name="connsiteX37" fmla="*/ 221226 w 222787"/>
                <a:gd name="connsiteY37" fmla="*/ 458370 h 494077"/>
                <a:gd name="connsiteX38" fmla="*/ 218768 w 222787"/>
                <a:gd name="connsiteY38" fmla="*/ 360047 h 494077"/>
                <a:gd name="connsiteX39" fmla="*/ 208936 w 222787"/>
                <a:gd name="connsiteY39" fmla="*/ 274015 h 494077"/>
                <a:gd name="connsiteX40" fmla="*/ 194188 w 222787"/>
                <a:gd name="connsiteY40" fmla="*/ 187982 h 494077"/>
                <a:gd name="connsiteX41" fmla="*/ 186813 w 222787"/>
                <a:gd name="connsiteY41" fmla="*/ 160944 h 494077"/>
                <a:gd name="connsiteX42" fmla="*/ 184355 w 222787"/>
                <a:gd name="connsiteY42" fmla="*/ 138821 h 494077"/>
                <a:gd name="connsiteX43" fmla="*/ 169607 w 222787"/>
                <a:gd name="connsiteY43" fmla="*/ 84744 h 494077"/>
                <a:gd name="connsiteX44" fmla="*/ 159775 w 222787"/>
                <a:gd name="connsiteY44" fmla="*/ 42957 h 494077"/>
                <a:gd name="connsiteX45" fmla="*/ 147484 w 222787"/>
                <a:gd name="connsiteY45" fmla="*/ 25750 h 494077"/>
                <a:gd name="connsiteX46" fmla="*/ 130278 w 222787"/>
                <a:gd name="connsiteY46" fmla="*/ 8544 h 494077"/>
                <a:gd name="connsiteX47" fmla="*/ 122904 w 222787"/>
                <a:gd name="connsiteY47" fmla="*/ 3628 h 494077"/>
                <a:gd name="connsiteX48" fmla="*/ 90949 w 222787"/>
                <a:gd name="connsiteY48" fmla="*/ 1170 h 49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2787" h="494077">
                  <a:moveTo>
                    <a:pt x="90949" y="1170"/>
                  </a:moveTo>
                  <a:cubicBezTo>
                    <a:pt x="84394" y="2809"/>
                    <a:pt x="86600" y="9762"/>
                    <a:pt x="83575" y="13460"/>
                  </a:cubicBezTo>
                  <a:cubicBezTo>
                    <a:pt x="79172" y="18841"/>
                    <a:pt x="68826" y="28208"/>
                    <a:pt x="68826" y="28208"/>
                  </a:cubicBezTo>
                  <a:cubicBezTo>
                    <a:pt x="68007" y="31486"/>
                    <a:pt x="66923" y="34708"/>
                    <a:pt x="66368" y="38041"/>
                  </a:cubicBezTo>
                  <a:cubicBezTo>
                    <a:pt x="60615" y="72563"/>
                    <a:pt x="66983" y="45412"/>
                    <a:pt x="61452" y="67537"/>
                  </a:cubicBezTo>
                  <a:cubicBezTo>
                    <a:pt x="63480" y="97965"/>
                    <a:pt x="66068" y="112962"/>
                    <a:pt x="61452" y="143737"/>
                  </a:cubicBezTo>
                  <a:cubicBezTo>
                    <a:pt x="60715" y="148653"/>
                    <a:pt x="52015" y="160232"/>
                    <a:pt x="49162" y="163402"/>
                  </a:cubicBezTo>
                  <a:cubicBezTo>
                    <a:pt x="34975" y="179164"/>
                    <a:pt x="38970" y="175872"/>
                    <a:pt x="24581" y="183066"/>
                  </a:cubicBezTo>
                  <a:cubicBezTo>
                    <a:pt x="22942" y="185524"/>
                    <a:pt x="21754" y="188352"/>
                    <a:pt x="19665" y="190441"/>
                  </a:cubicBezTo>
                  <a:cubicBezTo>
                    <a:pt x="16768" y="193338"/>
                    <a:pt x="12214" y="194481"/>
                    <a:pt x="9833" y="197815"/>
                  </a:cubicBezTo>
                  <a:cubicBezTo>
                    <a:pt x="7869" y="200564"/>
                    <a:pt x="8561" y="204484"/>
                    <a:pt x="7375" y="207647"/>
                  </a:cubicBezTo>
                  <a:cubicBezTo>
                    <a:pt x="6088" y="211078"/>
                    <a:pt x="4098" y="214202"/>
                    <a:pt x="2459" y="217479"/>
                  </a:cubicBezTo>
                  <a:cubicBezTo>
                    <a:pt x="1639" y="223215"/>
                    <a:pt x="0" y="228892"/>
                    <a:pt x="0" y="234686"/>
                  </a:cubicBezTo>
                  <a:cubicBezTo>
                    <a:pt x="0" y="244552"/>
                    <a:pt x="66" y="254611"/>
                    <a:pt x="2459" y="264182"/>
                  </a:cubicBezTo>
                  <a:cubicBezTo>
                    <a:pt x="4691" y="273109"/>
                    <a:pt x="11410" y="274100"/>
                    <a:pt x="17207" y="278931"/>
                  </a:cubicBezTo>
                  <a:cubicBezTo>
                    <a:pt x="19877" y="281156"/>
                    <a:pt x="21911" y="284080"/>
                    <a:pt x="24581" y="286305"/>
                  </a:cubicBezTo>
                  <a:cubicBezTo>
                    <a:pt x="35128" y="295094"/>
                    <a:pt x="29536" y="286844"/>
                    <a:pt x="39329" y="298595"/>
                  </a:cubicBezTo>
                  <a:cubicBezTo>
                    <a:pt x="41221" y="300865"/>
                    <a:pt x="42354" y="303700"/>
                    <a:pt x="44246" y="305970"/>
                  </a:cubicBezTo>
                  <a:cubicBezTo>
                    <a:pt x="60158" y="325064"/>
                    <a:pt x="42886" y="300165"/>
                    <a:pt x="58994" y="323176"/>
                  </a:cubicBezTo>
                  <a:cubicBezTo>
                    <a:pt x="62382" y="328016"/>
                    <a:pt x="68826" y="337924"/>
                    <a:pt x="68826" y="337924"/>
                  </a:cubicBezTo>
                  <a:cubicBezTo>
                    <a:pt x="69645" y="340382"/>
                    <a:pt x="70125" y="342981"/>
                    <a:pt x="71284" y="345299"/>
                  </a:cubicBezTo>
                  <a:cubicBezTo>
                    <a:pt x="72605" y="347941"/>
                    <a:pt x="74734" y="350108"/>
                    <a:pt x="76200" y="352673"/>
                  </a:cubicBezTo>
                  <a:cubicBezTo>
                    <a:pt x="78018" y="355854"/>
                    <a:pt x="79478" y="359228"/>
                    <a:pt x="81117" y="362505"/>
                  </a:cubicBezTo>
                  <a:cubicBezTo>
                    <a:pt x="86234" y="382973"/>
                    <a:pt x="81315" y="361430"/>
                    <a:pt x="86033" y="394460"/>
                  </a:cubicBezTo>
                  <a:cubicBezTo>
                    <a:pt x="86624" y="398596"/>
                    <a:pt x="86418" y="403123"/>
                    <a:pt x="88491" y="406750"/>
                  </a:cubicBezTo>
                  <a:cubicBezTo>
                    <a:pt x="90733" y="410674"/>
                    <a:pt x="99454" y="412862"/>
                    <a:pt x="103239" y="414124"/>
                  </a:cubicBezTo>
                  <a:cubicBezTo>
                    <a:pt x="105697" y="415763"/>
                    <a:pt x="107783" y="418192"/>
                    <a:pt x="110613" y="419041"/>
                  </a:cubicBezTo>
                  <a:cubicBezTo>
                    <a:pt x="116162" y="420706"/>
                    <a:pt x="122120" y="420463"/>
                    <a:pt x="127820" y="421499"/>
                  </a:cubicBezTo>
                  <a:cubicBezTo>
                    <a:pt x="134610" y="422733"/>
                    <a:pt x="138708" y="424309"/>
                    <a:pt x="145026" y="426415"/>
                  </a:cubicBezTo>
                  <a:cubicBezTo>
                    <a:pt x="145845" y="429692"/>
                    <a:pt x="146298" y="433084"/>
                    <a:pt x="147484" y="436247"/>
                  </a:cubicBezTo>
                  <a:cubicBezTo>
                    <a:pt x="148771" y="439678"/>
                    <a:pt x="151995" y="442437"/>
                    <a:pt x="152400" y="446079"/>
                  </a:cubicBezTo>
                  <a:cubicBezTo>
                    <a:pt x="152861" y="450232"/>
                    <a:pt x="150761" y="454273"/>
                    <a:pt x="149942" y="458370"/>
                  </a:cubicBezTo>
                  <a:cubicBezTo>
                    <a:pt x="150761" y="460828"/>
                    <a:pt x="150963" y="463588"/>
                    <a:pt x="152400" y="465744"/>
                  </a:cubicBezTo>
                  <a:cubicBezTo>
                    <a:pt x="157020" y="472674"/>
                    <a:pt x="168665" y="479045"/>
                    <a:pt x="174523" y="482950"/>
                  </a:cubicBezTo>
                  <a:lnTo>
                    <a:pt x="181897" y="487866"/>
                  </a:lnTo>
                  <a:lnTo>
                    <a:pt x="189271" y="492782"/>
                  </a:lnTo>
                  <a:cubicBezTo>
                    <a:pt x="199103" y="491963"/>
                    <a:pt x="212054" y="497554"/>
                    <a:pt x="218768" y="490324"/>
                  </a:cubicBezTo>
                  <a:cubicBezTo>
                    <a:pt x="226037" y="482496"/>
                    <a:pt x="221226" y="469053"/>
                    <a:pt x="221226" y="458370"/>
                  </a:cubicBezTo>
                  <a:cubicBezTo>
                    <a:pt x="221226" y="425585"/>
                    <a:pt x="220303" y="392796"/>
                    <a:pt x="218768" y="360047"/>
                  </a:cubicBezTo>
                  <a:cubicBezTo>
                    <a:pt x="215953" y="299996"/>
                    <a:pt x="216053" y="316720"/>
                    <a:pt x="208936" y="274015"/>
                  </a:cubicBezTo>
                  <a:cubicBezTo>
                    <a:pt x="204129" y="245175"/>
                    <a:pt x="200533" y="216534"/>
                    <a:pt x="194188" y="187982"/>
                  </a:cubicBezTo>
                  <a:cubicBezTo>
                    <a:pt x="192161" y="178863"/>
                    <a:pt x="189271" y="169957"/>
                    <a:pt x="186813" y="160944"/>
                  </a:cubicBezTo>
                  <a:cubicBezTo>
                    <a:pt x="185994" y="153570"/>
                    <a:pt x="185644" y="146128"/>
                    <a:pt x="184355" y="138821"/>
                  </a:cubicBezTo>
                  <a:cubicBezTo>
                    <a:pt x="182370" y="127571"/>
                    <a:pt x="171011" y="90361"/>
                    <a:pt x="169607" y="84744"/>
                  </a:cubicBezTo>
                  <a:cubicBezTo>
                    <a:pt x="166198" y="71107"/>
                    <a:pt x="165076" y="56209"/>
                    <a:pt x="159775" y="42957"/>
                  </a:cubicBezTo>
                  <a:cubicBezTo>
                    <a:pt x="158719" y="40318"/>
                    <a:pt x="148128" y="26651"/>
                    <a:pt x="147484" y="25750"/>
                  </a:cubicBezTo>
                  <a:cubicBezTo>
                    <a:pt x="139085" y="13992"/>
                    <a:pt x="145893" y="20255"/>
                    <a:pt x="130278" y="8544"/>
                  </a:cubicBezTo>
                  <a:cubicBezTo>
                    <a:pt x="127915" y="6772"/>
                    <a:pt x="125793" y="4247"/>
                    <a:pt x="122904" y="3628"/>
                  </a:cubicBezTo>
                  <a:cubicBezTo>
                    <a:pt x="101429" y="-974"/>
                    <a:pt x="97504" y="-469"/>
                    <a:pt x="90949" y="1170"/>
                  </a:cubicBezTo>
                  <a:close/>
                </a:path>
              </a:pathLst>
            </a:cu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68" name="Freeform: Shape 67">
              <a:extLst>
                <a:ext uri="{FF2B5EF4-FFF2-40B4-BE49-F238E27FC236}">
                  <a16:creationId xmlns:a16="http://schemas.microsoft.com/office/drawing/2014/main" id="{32879EA2-A7C4-C8C3-0F99-9B599CF92625}"/>
                </a:ext>
              </a:extLst>
            </p:cNvPr>
            <p:cNvSpPr/>
            <p:nvPr/>
          </p:nvSpPr>
          <p:spPr>
            <a:xfrm>
              <a:off x="1187372" y="2750669"/>
              <a:ext cx="238432" cy="602696"/>
            </a:xfrm>
            <a:custGeom>
              <a:avLst/>
              <a:gdLst>
                <a:gd name="connsiteX0" fmla="*/ 213852 w 238432"/>
                <a:gd name="connsiteY0" fmla="*/ 74212 h 602696"/>
                <a:gd name="connsiteX1" fmla="*/ 199103 w 238432"/>
                <a:gd name="connsiteY1" fmla="*/ 81587 h 602696"/>
                <a:gd name="connsiteX2" fmla="*/ 191729 w 238432"/>
                <a:gd name="connsiteY2" fmla="*/ 86503 h 602696"/>
                <a:gd name="connsiteX3" fmla="*/ 176981 w 238432"/>
                <a:gd name="connsiteY3" fmla="*/ 93877 h 602696"/>
                <a:gd name="connsiteX4" fmla="*/ 157316 w 238432"/>
                <a:gd name="connsiteY4" fmla="*/ 120916 h 602696"/>
                <a:gd name="connsiteX5" fmla="*/ 149942 w 238432"/>
                <a:gd name="connsiteY5" fmla="*/ 128290 h 602696"/>
                <a:gd name="connsiteX6" fmla="*/ 140110 w 238432"/>
                <a:gd name="connsiteY6" fmla="*/ 182367 h 602696"/>
                <a:gd name="connsiteX7" fmla="*/ 135194 w 238432"/>
                <a:gd name="connsiteY7" fmla="*/ 246277 h 602696"/>
                <a:gd name="connsiteX8" fmla="*/ 132736 w 238432"/>
                <a:gd name="connsiteY8" fmla="*/ 256109 h 602696"/>
                <a:gd name="connsiteX9" fmla="*/ 117987 w 238432"/>
                <a:gd name="connsiteY9" fmla="*/ 265941 h 602696"/>
                <a:gd name="connsiteX10" fmla="*/ 108155 w 238432"/>
                <a:gd name="connsiteY10" fmla="*/ 280690 h 602696"/>
                <a:gd name="connsiteX11" fmla="*/ 103239 w 238432"/>
                <a:gd name="connsiteY11" fmla="*/ 295438 h 602696"/>
                <a:gd name="connsiteX12" fmla="*/ 88490 w 238432"/>
                <a:gd name="connsiteY12" fmla="*/ 317561 h 602696"/>
                <a:gd name="connsiteX13" fmla="*/ 76200 w 238432"/>
                <a:gd name="connsiteY13" fmla="*/ 334767 h 602696"/>
                <a:gd name="connsiteX14" fmla="*/ 78658 w 238432"/>
                <a:gd name="connsiteY14" fmla="*/ 369180 h 602696"/>
                <a:gd name="connsiteX15" fmla="*/ 81116 w 238432"/>
                <a:gd name="connsiteY15" fmla="*/ 396219 h 602696"/>
                <a:gd name="connsiteX16" fmla="*/ 88490 w 238432"/>
                <a:gd name="connsiteY16" fmla="*/ 406051 h 602696"/>
                <a:gd name="connsiteX17" fmla="*/ 93407 w 238432"/>
                <a:gd name="connsiteY17" fmla="*/ 413425 h 602696"/>
                <a:gd name="connsiteX18" fmla="*/ 100781 w 238432"/>
                <a:gd name="connsiteY18" fmla="*/ 420799 h 602696"/>
                <a:gd name="connsiteX19" fmla="*/ 110613 w 238432"/>
                <a:gd name="connsiteY19" fmla="*/ 435548 h 602696"/>
                <a:gd name="connsiteX20" fmla="*/ 117987 w 238432"/>
                <a:gd name="connsiteY20" fmla="*/ 455212 h 602696"/>
                <a:gd name="connsiteX21" fmla="*/ 122903 w 238432"/>
                <a:gd name="connsiteY21" fmla="*/ 462587 h 602696"/>
                <a:gd name="connsiteX22" fmla="*/ 137652 w 238432"/>
                <a:gd name="connsiteY22" fmla="*/ 479793 h 602696"/>
                <a:gd name="connsiteX23" fmla="*/ 140110 w 238432"/>
                <a:gd name="connsiteY23" fmla="*/ 487167 h 602696"/>
                <a:gd name="connsiteX24" fmla="*/ 149942 w 238432"/>
                <a:gd name="connsiteY24" fmla="*/ 499458 h 602696"/>
                <a:gd name="connsiteX25" fmla="*/ 152400 w 238432"/>
                <a:gd name="connsiteY25" fmla="*/ 509290 h 602696"/>
                <a:gd name="connsiteX26" fmla="*/ 159774 w 238432"/>
                <a:gd name="connsiteY26" fmla="*/ 531412 h 602696"/>
                <a:gd name="connsiteX27" fmla="*/ 164690 w 238432"/>
                <a:gd name="connsiteY27" fmla="*/ 548619 h 602696"/>
                <a:gd name="connsiteX28" fmla="*/ 172065 w 238432"/>
                <a:gd name="connsiteY28" fmla="*/ 553535 h 602696"/>
                <a:gd name="connsiteX29" fmla="*/ 174523 w 238432"/>
                <a:gd name="connsiteY29" fmla="*/ 563367 h 602696"/>
                <a:gd name="connsiteX30" fmla="*/ 181897 w 238432"/>
                <a:gd name="connsiteY30" fmla="*/ 568283 h 602696"/>
                <a:gd name="connsiteX31" fmla="*/ 213852 w 238432"/>
                <a:gd name="connsiteY31" fmla="*/ 575658 h 602696"/>
                <a:gd name="connsiteX32" fmla="*/ 238432 w 238432"/>
                <a:gd name="connsiteY32" fmla="*/ 583032 h 602696"/>
                <a:gd name="connsiteX33" fmla="*/ 235974 w 238432"/>
                <a:gd name="connsiteY33" fmla="*/ 595322 h 602696"/>
                <a:gd name="connsiteX34" fmla="*/ 218768 w 238432"/>
                <a:gd name="connsiteY34" fmla="*/ 602696 h 602696"/>
                <a:gd name="connsiteX35" fmla="*/ 169607 w 238432"/>
                <a:gd name="connsiteY35" fmla="*/ 600238 h 602696"/>
                <a:gd name="connsiteX36" fmla="*/ 157316 w 238432"/>
                <a:gd name="connsiteY36" fmla="*/ 595322 h 602696"/>
                <a:gd name="connsiteX37" fmla="*/ 110613 w 238432"/>
                <a:gd name="connsiteY37" fmla="*/ 587948 h 602696"/>
                <a:gd name="connsiteX38" fmla="*/ 90948 w 238432"/>
                <a:gd name="connsiteY38" fmla="*/ 573199 h 602696"/>
                <a:gd name="connsiteX39" fmla="*/ 81116 w 238432"/>
                <a:gd name="connsiteY39" fmla="*/ 568283 h 602696"/>
                <a:gd name="connsiteX40" fmla="*/ 66368 w 238432"/>
                <a:gd name="connsiteY40" fmla="*/ 548619 h 602696"/>
                <a:gd name="connsiteX41" fmla="*/ 49161 w 238432"/>
                <a:gd name="connsiteY41" fmla="*/ 524038 h 602696"/>
                <a:gd name="connsiteX42" fmla="*/ 39329 w 238432"/>
                <a:gd name="connsiteY42" fmla="*/ 494541 h 602696"/>
                <a:gd name="connsiteX43" fmla="*/ 36871 w 238432"/>
                <a:gd name="connsiteY43" fmla="*/ 482251 h 602696"/>
                <a:gd name="connsiteX44" fmla="*/ 31955 w 238432"/>
                <a:gd name="connsiteY44" fmla="*/ 467503 h 602696"/>
                <a:gd name="connsiteX45" fmla="*/ 27039 w 238432"/>
                <a:gd name="connsiteY45" fmla="*/ 450296 h 602696"/>
                <a:gd name="connsiteX46" fmla="*/ 19665 w 238432"/>
                <a:gd name="connsiteY46" fmla="*/ 410967 h 602696"/>
                <a:gd name="connsiteX47" fmla="*/ 17207 w 238432"/>
                <a:gd name="connsiteY47" fmla="*/ 388845 h 602696"/>
                <a:gd name="connsiteX48" fmla="*/ 7374 w 238432"/>
                <a:gd name="connsiteY48" fmla="*/ 310187 h 602696"/>
                <a:gd name="connsiteX49" fmla="*/ 0 w 238432"/>
                <a:gd name="connsiteY49" fmla="*/ 268399 h 602696"/>
                <a:gd name="connsiteX50" fmla="*/ 12290 w 238432"/>
                <a:gd name="connsiteY50" fmla="*/ 150412 h 602696"/>
                <a:gd name="connsiteX51" fmla="*/ 14748 w 238432"/>
                <a:gd name="connsiteY51" fmla="*/ 130748 h 602696"/>
                <a:gd name="connsiteX52" fmla="*/ 27039 w 238432"/>
                <a:gd name="connsiteY52" fmla="*/ 96335 h 602696"/>
                <a:gd name="connsiteX53" fmla="*/ 29497 w 238432"/>
                <a:gd name="connsiteY53" fmla="*/ 76670 h 602696"/>
                <a:gd name="connsiteX54" fmla="*/ 54078 w 238432"/>
                <a:gd name="connsiteY54" fmla="*/ 34883 h 602696"/>
                <a:gd name="connsiteX55" fmla="*/ 66368 w 238432"/>
                <a:gd name="connsiteY55" fmla="*/ 22593 h 602696"/>
                <a:gd name="connsiteX56" fmla="*/ 86032 w 238432"/>
                <a:gd name="connsiteY56" fmla="*/ 7845 h 602696"/>
                <a:gd name="connsiteX57" fmla="*/ 113071 w 238432"/>
                <a:gd name="connsiteY57" fmla="*/ 470 h 602696"/>
                <a:gd name="connsiteX58" fmla="*/ 172065 w 238432"/>
                <a:gd name="connsiteY58" fmla="*/ 7845 h 602696"/>
                <a:gd name="connsiteX59" fmla="*/ 186813 w 238432"/>
                <a:gd name="connsiteY59" fmla="*/ 25051 h 602696"/>
                <a:gd name="connsiteX60" fmla="*/ 191729 w 238432"/>
                <a:gd name="connsiteY60" fmla="*/ 32425 h 602696"/>
                <a:gd name="connsiteX61" fmla="*/ 206478 w 238432"/>
                <a:gd name="connsiteY61" fmla="*/ 42258 h 602696"/>
                <a:gd name="connsiteX62" fmla="*/ 208936 w 238432"/>
                <a:gd name="connsiteY62" fmla="*/ 52090 h 602696"/>
                <a:gd name="connsiteX63" fmla="*/ 213852 w 238432"/>
                <a:gd name="connsiteY63" fmla="*/ 61922 h 602696"/>
                <a:gd name="connsiteX64" fmla="*/ 213852 w 238432"/>
                <a:gd name="connsiteY64" fmla="*/ 74212 h 60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38432" h="602696">
                  <a:moveTo>
                    <a:pt x="213852" y="74212"/>
                  </a:moveTo>
                  <a:cubicBezTo>
                    <a:pt x="211394" y="77489"/>
                    <a:pt x="203908" y="78917"/>
                    <a:pt x="199103" y="81587"/>
                  </a:cubicBezTo>
                  <a:cubicBezTo>
                    <a:pt x="196521" y="83022"/>
                    <a:pt x="194371" y="85182"/>
                    <a:pt x="191729" y="86503"/>
                  </a:cubicBezTo>
                  <a:cubicBezTo>
                    <a:pt x="171376" y="96680"/>
                    <a:pt x="198114" y="79788"/>
                    <a:pt x="176981" y="93877"/>
                  </a:cubicBezTo>
                  <a:cubicBezTo>
                    <a:pt x="171491" y="102112"/>
                    <a:pt x="162824" y="115408"/>
                    <a:pt x="157316" y="120916"/>
                  </a:cubicBezTo>
                  <a:lnTo>
                    <a:pt x="149942" y="128290"/>
                  </a:lnTo>
                  <a:cubicBezTo>
                    <a:pt x="141638" y="161508"/>
                    <a:pt x="142710" y="151169"/>
                    <a:pt x="140110" y="182367"/>
                  </a:cubicBezTo>
                  <a:cubicBezTo>
                    <a:pt x="138336" y="203659"/>
                    <a:pt x="137320" y="225017"/>
                    <a:pt x="135194" y="246277"/>
                  </a:cubicBezTo>
                  <a:cubicBezTo>
                    <a:pt x="134858" y="249638"/>
                    <a:pt x="134247" y="253088"/>
                    <a:pt x="132736" y="256109"/>
                  </a:cubicBezTo>
                  <a:cubicBezTo>
                    <a:pt x="130234" y="261113"/>
                    <a:pt x="121978" y="263946"/>
                    <a:pt x="117987" y="265941"/>
                  </a:cubicBezTo>
                  <a:cubicBezTo>
                    <a:pt x="114710" y="270857"/>
                    <a:pt x="110023" y="275085"/>
                    <a:pt x="108155" y="280690"/>
                  </a:cubicBezTo>
                  <a:cubicBezTo>
                    <a:pt x="106516" y="285606"/>
                    <a:pt x="106903" y="291774"/>
                    <a:pt x="103239" y="295438"/>
                  </a:cubicBezTo>
                  <a:cubicBezTo>
                    <a:pt x="90567" y="308110"/>
                    <a:pt x="99651" y="297471"/>
                    <a:pt x="88490" y="317561"/>
                  </a:cubicBezTo>
                  <a:cubicBezTo>
                    <a:pt x="85922" y="322183"/>
                    <a:pt x="78939" y="331115"/>
                    <a:pt x="76200" y="334767"/>
                  </a:cubicBezTo>
                  <a:cubicBezTo>
                    <a:pt x="77019" y="346238"/>
                    <a:pt x="77741" y="357716"/>
                    <a:pt x="78658" y="369180"/>
                  </a:cubicBezTo>
                  <a:cubicBezTo>
                    <a:pt x="79380" y="378201"/>
                    <a:pt x="78784" y="387474"/>
                    <a:pt x="81116" y="396219"/>
                  </a:cubicBezTo>
                  <a:cubicBezTo>
                    <a:pt x="82172" y="400177"/>
                    <a:pt x="86109" y="402717"/>
                    <a:pt x="88490" y="406051"/>
                  </a:cubicBezTo>
                  <a:cubicBezTo>
                    <a:pt x="90207" y="408455"/>
                    <a:pt x="91516" y="411155"/>
                    <a:pt x="93407" y="413425"/>
                  </a:cubicBezTo>
                  <a:cubicBezTo>
                    <a:pt x="95632" y="416095"/>
                    <a:pt x="98647" y="418055"/>
                    <a:pt x="100781" y="420799"/>
                  </a:cubicBezTo>
                  <a:cubicBezTo>
                    <a:pt x="104408" y="425463"/>
                    <a:pt x="108745" y="429943"/>
                    <a:pt x="110613" y="435548"/>
                  </a:cubicBezTo>
                  <a:cubicBezTo>
                    <a:pt x="112741" y="441931"/>
                    <a:pt x="115048" y="449333"/>
                    <a:pt x="117987" y="455212"/>
                  </a:cubicBezTo>
                  <a:cubicBezTo>
                    <a:pt x="119308" y="457855"/>
                    <a:pt x="121186" y="460183"/>
                    <a:pt x="122903" y="462587"/>
                  </a:cubicBezTo>
                  <a:cubicBezTo>
                    <a:pt x="130783" y="473619"/>
                    <a:pt x="128722" y="470863"/>
                    <a:pt x="137652" y="479793"/>
                  </a:cubicBezTo>
                  <a:cubicBezTo>
                    <a:pt x="138471" y="482251"/>
                    <a:pt x="138951" y="484850"/>
                    <a:pt x="140110" y="487167"/>
                  </a:cubicBezTo>
                  <a:cubicBezTo>
                    <a:pt x="143210" y="493367"/>
                    <a:pt x="145371" y="494886"/>
                    <a:pt x="149942" y="499458"/>
                  </a:cubicBezTo>
                  <a:cubicBezTo>
                    <a:pt x="150761" y="502735"/>
                    <a:pt x="151407" y="506061"/>
                    <a:pt x="152400" y="509290"/>
                  </a:cubicBezTo>
                  <a:cubicBezTo>
                    <a:pt x="154686" y="516719"/>
                    <a:pt x="157889" y="523871"/>
                    <a:pt x="159774" y="531412"/>
                  </a:cubicBezTo>
                  <a:cubicBezTo>
                    <a:pt x="159935" y="532054"/>
                    <a:pt x="163407" y="547016"/>
                    <a:pt x="164690" y="548619"/>
                  </a:cubicBezTo>
                  <a:cubicBezTo>
                    <a:pt x="166536" y="550926"/>
                    <a:pt x="169607" y="551896"/>
                    <a:pt x="172065" y="553535"/>
                  </a:cubicBezTo>
                  <a:cubicBezTo>
                    <a:pt x="172884" y="556812"/>
                    <a:pt x="172649" y="560556"/>
                    <a:pt x="174523" y="563367"/>
                  </a:cubicBezTo>
                  <a:cubicBezTo>
                    <a:pt x="176162" y="565825"/>
                    <a:pt x="179197" y="567083"/>
                    <a:pt x="181897" y="568283"/>
                  </a:cubicBezTo>
                  <a:cubicBezTo>
                    <a:pt x="194682" y="573965"/>
                    <a:pt x="199856" y="573658"/>
                    <a:pt x="213852" y="575658"/>
                  </a:cubicBezTo>
                  <a:cubicBezTo>
                    <a:pt x="231805" y="581642"/>
                    <a:pt x="223573" y="579317"/>
                    <a:pt x="238432" y="583032"/>
                  </a:cubicBezTo>
                  <a:cubicBezTo>
                    <a:pt x="237613" y="587129"/>
                    <a:pt x="238047" y="591695"/>
                    <a:pt x="235974" y="595322"/>
                  </a:cubicBezTo>
                  <a:cubicBezTo>
                    <a:pt x="233145" y="600273"/>
                    <a:pt x="223054" y="601624"/>
                    <a:pt x="218768" y="602696"/>
                  </a:cubicBezTo>
                  <a:cubicBezTo>
                    <a:pt x="202381" y="601877"/>
                    <a:pt x="185898" y="602193"/>
                    <a:pt x="169607" y="600238"/>
                  </a:cubicBezTo>
                  <a:cubicBezTo>
                    <a:pt x="165226" y="599712"/>
                    <a:pt x="161533" y="596620"/>
                    <a:pt x="157316" y="595322"/>
                  </a:cubicBezTo>
                  <a:cubicBezTo>
                    <a:pt x="136441" y="588899"/>
                    <a:pt x="134242" y="590096"/>
                    <a:pt x="110613" y="587948"/>
                  </a:cubicBezTo>
                  <a:cubicBezTo>
                    <a:pt x="104058" y="583032"/>
                    <a:pt x="97766" y="577744"/>
                    <a:pt x="90948" y="573199"/>
                  </a:cubicBezTo>
                  <a:cubicBezTo>
                    <a:pt x="87899" y="571166"/>
                    <a:pt x="83707" y="570874"/>
                    <a:pt x="81116" y="568283"/>
                  </a:cubicBezTo>
                  <a:cubicBezTo>
                    <a:pt x="75322" y="562489"/>
                    <a:pt x="70913" y="555436"/>
                    <a:pt x="66368" y="548619"/>
                  </a:cubicBezTo>
                  <a:cubicBezTo>
                    <a:pt x="54264" y="530461"/>
                    <a:pt x="60081" y="538597"/>
                    <a:pt x="49161" y="524038"/>
                  </a:cubicBezTo>
                  <a:cubicBezTo>
                    <a:pt x="45884" y="514206"/>
                    <a:pt x="41362" y="504704"/>
                    <a:pt x="39329" y="494541"/>
                  </a:cubicBezTo>
                  <a:cubicBezTo>
                    <a:pt x="38510" y="490444"/>
                    <a:pt x="37970" y="486282"/>
                    <a:pt x="36871" y="482251"/>
                  </a:cubicBezTo>
                  <a:cubicBezTo>
                    <a:pt x="35508" y="477252"/>
                    <a:pt x="33479" y="472456"/>
                    <a:pt x="31955" y="467503"/>
                  </a:cubicBezTo>
                  <a:cubicBezTo>
                    <a:pt x="30201" y="461802"/>
                    <a:pt x="28608" y="456051"/>
                    <a:pt x="27039" y="450296"/>
                  </a:cubicBezTo>
                  <a:cubicBezTo>
                    <a:pt x="23207" y="436245"/>
                    <a:pt x="22057" y="427711"/>
                    <a:pt x="19665" y="410967"/>
                  </a:cubicBezTo>
                  <a:cubicBezTo>
                    <a:pt x="18616" y="403622"/>
                    <a:pt x="18105" y="396210"/>
                    <a:pt x="17207" y="388845"/>
                  </a:cubicBezTo>
                  <a:cubicBezTo>
                    <a:pt x="14008" y="362616"/>
                    <a:pt x="10292" y="336449"/>
                    <a:pt x="7374" y="310187"/>
                  </a:cubicBezTo>
                  <a:cubicBezTo>
                    <a:pt x="4170" y="281349"/>
                    <a:pt x="6715" y="295262"/>
                    <a:pt x="0" y="268399"/>
                  </a:cubicBezTo>
                  <a:cubicBezTo>
                    <a:pt x="5115" y="140519"/>
                    <a:pt x="-2820" y="271295"/>
                    <a:pt x="12290" y="150412"/>
                  </a:cubicBezTo>
                  <a:cubicBezTo>
                    <a:pt x="13109" y="143857"/>
                    <a:pt x="13364" y="137207"/>
                    <a:pt x="14748" y="130748"/>
                  </a:cubicBezTo>
                  <a:cubicBezTo>
                    <a:pt x="15935" y="125208"/>
                    <a:pt x="25874" y="99441"/>
                    <a:pt x="27039" y="96335"/>
                  </a:cubicBezTo>
                  <a:cubicBezTo>
                    <a:pt x="27858" y="89780"/>
                    <a:pt x="27633" y="83008"/>
                    <a:pt x="29497" y="76670"/>
                  </a:cubicBezTo>
                  <a:cubicBezTo>
                    <a:pt x="34516" y="59604"/>
                    <a:pt x="42753" y="48267"/>
                    <a:pt x="54078" y="34883"/>
                  </a:cubicBezTo>
                  <a:cubicBezTo>
                    <a:pt x="57820" y="30460"/>
                    <a:pt x="61945" y="26335"/>
                    <a:pt x="66368" y="22593"/>
                  </a:cubicBezTo>
                  <a:cubicBezTo>
                    <a:pt x="72623" y="17301"/>
                    <a:pt x="78803" y="11701"/>
                    <a:pt x="86032" y="7845"/>
                  </a:cubicBezTo>
                  <a:cubicBezTo>
                    <a:pt x="88603" y="6474"/>
                    <a:pt x="107581" y="1843"/>
                    <a:pt x="113071" y="470"/>
                  </a:cubicBezTo>
                  <a:cubicBezTo>
                    <a:pt x="130488" y="1341"/>
                    <a:pt x="155463" y="-4013"/>
                    <a:pt x="172065" y="7845"/>
                  </a:cubicBezTo>
                  <a:cubicBezTo>
                    <a:pt x="177276" y="11567"/>
                    <a:pt x="183317" y="20156"/>
                    <a:pt x="186813" y="25051"/>
                  </a:cubicBezTo>
                  <a:cubicBezTo>
                    <a:pt x="188530" y="27455"/>
                    <a:pt x="189506" y="30480"/>
                    <a:pt x="191729" y="32425"/>
                  </a:cubicBezTo>
                  <a:cubicBezTo>
                    <a:pt x="196176" y="36316"/>
                    <a:pt x="206478" y="42258"/>
                    <a:pt x="206478" y="42258"/>
                  </a:cubicBezTo>
                  <a:cubicBezTo>
                    <a:pt x="207297" y="45535"/>
                    <a:pt x="207750" y="48927"/>
                    <a:pt x="208936" y="52090"/>
                  </a:cubicBezTo>
                  <a:cubicBezTo>
                    <a:pt x="210223" y="55521"/>
                    <a:pt x="213250" y="58308"/>
                    <a:pt x="213852" y="61922"/>
                  </a:cubicBezTo>
                  <a:cubicBezTo>
                    <a:pt x="214930" y="68388"/>
                    <a:pt x="216310" y="70935"/>
                    <a:pt x="213852" y="74212"/>
                  </a:cubicBezTo>
                  <a:close/>
                </a:path>
              </a:pathLst>
            </a:cu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58" name="Straight Connector 57">
              <a:extLst>
                <a:ext uri="{FF2B5EF4-FFF2-40B4-BE49-F238E27FC236}">
                  <a16:creationId xmlns:a16="http://schemas.microsoft.com/office/drawing/2014/main" id="{5CE6257C-CC8C-B32D-A1F2-C4E8C2AF6A12}"/>
                </a:ext>
              </a:extLst>
            </p:cNvPr>
            <p:cNvCxnSpPr>
              <a:cxnSpLocks/>
            </p:cNvCxnSpPr>
            <p:nvPr/>
          </p:nvCxnSpPr>
          <p:spPr>
            <a:xfrm>
              <a:off x="1048694" y="3361149"/>
              <a:ext cx="654844" cy="28199"/>
            </a:xfrm>
            <a:prstGeom prst="line">
              <a:avLst/>
            </a:prstGeom>
            <a:ln w="28575">
              <a:solidFill>
                <a:srgbClr val="818282"/>
              </a:solidFill>
            </a:ln>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D8EAEBE0-F3F2-1ADD-DD99-D491E2DA1D9F}"/>
                </a:ext>
              </a:extLst>
            </p:cNvPr>
            <p:cNvSpPr/>
            <p:nvPr/>
          </p:nvSpPr>
          <p:spPr>
            <a:xfrm>
              <a:off x="1231733" y="3052016"/>
              <a:ext cx="45719" cy="156017"/>
            </a:xfrm>
            <a:prstGeom prst="ellipse">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70" name="Oval 69">
              <a:extLst>
                <a:ext uri="{FF2B5EF4-FFF2-40B4-BE49-F238E27FC236}">
                  <a16:creationId xmlns:a16="http://schemas.microsoft.com/office/drawing/2014/main" id="{FD0CDFF5-94A2-5101-589D-58A044E99248}"/>
                </a:ext>
              </a:extLst>
            </p:cNvPr>
            <p:cNvSpPr/>
            <p:nvPr/>
          </p:nvSpPr>
          <p:spPr>
            <a:xfrm rot="2933046" flipH="1">
              <a:off x="1322153" y="2762786"/>
              <a:ext cx="50694" cy="156017"/>
            </a:xfrm>
            <a:prstGeom prst="ellipse">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71" name="Oval 70">
              <a:extLst>
                <a:ext uri="{FF2B5EF4-FFF2-40B4-BE49-F238E27FC236}">
                  <a16:creationId xmlns:a16="http://schemas.microsoft.com/office/drawing/2014/main" id="{A28CEEE6-104E-624F-C5B0-368D63BA2D60}"/>
                </a:ext>
              </a:extLst>
            </p:cNvPr>
            <p:cNvSpPr/>
            <p:nvPr/>
          </p:nvSpPr>
          <p:spPr>
            <a:xfrm rot="21429028" flipH="1">
              <a:off x="1371263" y="2889780"/>
              <a:ext cx="50694" cy="156017"/>
            </a:xfrm>
            <a:prstGeom prst="ellipse">
              <a:avLst/>
            </a:prstGeom>
            <a:solidFill>
              <a:srgbClr val="FCF7BB"/>
            </a:solidFill>
            <a:ln>
              <a:solidFill>
                <a:srgbClr val="FCF7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grpSp>
      <p:pic>
        <p:nvPicPr>
          <p:cNvPr id="73" name="Picture 72">
            <a:extLst>
              <a:ext uri="{FF2B5EF4-FFF2-40B4-BE49-F238E27FC236}">
                <a16:creationId xmlns:a16="http://schemas.microsoft.com/office/drawing/2014/main" id="{4B3314FF-EF1F-72E9-4A6E-8558CCB4E9ED}"/>
              </a:ext>
            </a:extLst>
          </p:cNvPr>
          <p:cNvPicPr>
            <a:picLocks noChangeAspect="1"/>
          </p:cNvPicPr>
          <p:nvPr/>
        </p:nvPicPr>
        <p:blipFill>
          <a:blip r:embed="rId5"/>
          <a:srcRect l="749" t="74140" r="60693" b="976"/>
          <a:stretch/>
        </p:blipFill>
        <p:spPr>
          <a:xfrm>
            <a:off x="7334710" y="3678698"/>
            <a:ext cx="5581526" cy="2537057"/>
          </a:xfrm>
          <a:prstGeom prst="rect">
            <a:avLst/>
          </a:prstGeom>
        </p:spPr>
      </p:pic>
      <p:pic>
        <p:nvPicPr>
          <p:cNvPr id="74" name="Picture 73">
            <a:extLst>
              <a:ext uri="{FF2B5EF4-FFF2-40B4-BE49-F238E27FC236}">
                <a16:creationId xmlns:a16="http://schemas.microsoft.com/office/drawing/2014/main" id="{59CBCCF3-065E-D45E-85F4-6F1653D471E9}"/>
              </a:ext>
            </a:extLst>
          </p:cNvPr>
          <p:cNvPicPr>
            <a:picLocks noChangeAspect="1"/>
          </p:cNvPicPr>
          <p:nvPr/>
        </p:nvPicPr>
        <p:blipFill>
          <a:blip r:embed="rId5"/>
          <a:srcRect l="721" t="52628" r="61154" b="37926"/>
          <a:stretch/>
        </p:blipFill>
        <p:spPr>
          <a:xfrm>
            <a:off x="7350800" y="6125515"/>
            <a:ext cx="5260419" cy="918041"/>
          </a:xfrm>
          <a:prstGeom prst="rect">
            <a:avLst/>
          </a:prstGeom>
        </p:spPr>
      </p:pic>
      <p:sp>
        <p:nvSpPr>
          <p:cNvPr id="75" name="TextBox 74">
            <a:extLst>
              <a:ext uri="{FF2B5EF4-FFF2-40B4-BE49-F238E27FC236}">
                <a16:creationId xmlns:a16="http://schemas.microsoft.com/office/drawing/2014/main" id="{EEF40D73-BA23-2902-9A5D-44409935FD36}"/>
              </a:ext>
            </a:extLst>
          </p:cNvPr>
          <p:cNvSpPr txBox="1"/>
          <p:nvPr/>
        </p:nvSpPr>
        <p:spPr>
          <a:xfrm>
            <a:off x="11667427" y="6146121"/>
            <a:ext cx="2601026" cy="692497"/>
          </a:xfrm>
          <a:prstGeom prst="rect">
            <a:avLst/>
          </a:prstGeom>
          <a:solidFill>
            <a:schemeClr val="bg1"/>
          </a:solidFill>
        </p:spPr>
        <p:txBody>
          <a:bodyPr wrap="square" rtlCol="0">
            <a:spAutoFit/>
          </a:bodyPr>
          <a:lstStyle/>
          <a:p>
            <a:r>
              <a:rPr lang="en-US" sz="3900"/>
              <a:t>sp. range</a:t>
            </a:r>
          </a:p>
        </p:txBody>
      </p:sp>
      <p:sp>
        <p:nvSpPr>
          <p:cNvPr id="14" name="TextBox 13">
            <a:extLst>
              <a:ext uri="{FF2B5EF4-FFF2-40B4-BE49-F238E27FC236}">
                <a16:creationId xmlns:a16="http://schemas.microsoft.com/office/drawing/2014/main" id="{2DCBCDE3-118C-DEDC-ED5B-8DB67FAFEDCA}"/>
              </a:ext>
            </a:extLst>
          </p:cNvPr>
          <p:cNvSpPr txBox="1"/>
          <p:nvPr/>
        </p:nvSpPr>
        <p:spPr>
          <a:xfrm>
            <a:off x="8216218" y="5363636"/>
            <a:ext cx="7314596" cy="692497"/>
          </a:xfrm>
          <a:prstGeom prst="rect">
            <a:avLst/>
          </a:prstGeom>
          <a:solidFill>
            <a:schemeClr val="bg1"/>
          </a:solidFill>
        </p:spPr>
        <p:txBody>
          <a:bodyPr wrap="square" rtlCol="0">
            <a:spAutoFit/>
          </a:bodyPr>
          <a:lstStyle/>
          <a:p>
            <a:r>
              <a:rPr lang="en-US" sz="3900"/>
              <a:t>Current + Future suitability</a:t>
            </a:r>
          </a:p>
        </p:txBody>
      </p:sp>
    </p:spTree>
    <p:extLst>
      <p:ext uri="{BB962C8B-B14F-4D97-AF65-F5344CB8AC3E}">
        <p14:creationId xmlns:p14="http://schemas.microsoft.com/office/powerpoint/2010/main" val="3168129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B30A2-69AC-15A6-ED87-105AA7BC004F}"/>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B9617695-BB34-7EF5-355D-DFA0D21EE5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18706"/>
            <a:ext cx="18288000" cy="68579"/>
          </a:xfrm>
          <a:prstGeom prst="rect">
            <a:avLst/>
          </a:prstGeom>
        </p:spPr>
      </p:pic>
      <p:sp>
        <p:nvSpPr>
          <p:cNvPr id="6" name="Title 1">
            <a:extLst>
              <a:ext uri="{FF2B5EF4-FFF2-40B4-BE49-F238E27FC236}">
                <a16:creationId xmlns:a16="http://schemas.microsoft.com/office/drawing/2014/main" id="{5CD8C7C5-0C0E-92FE-E872-AC7B7CF86AB5}"/>
              </a:ext>
            </a:extLst>
          </p:cNvPr>
          <p:cNvSpPr txBox="1">
            <a:spLocks/>
          </p:cNvSpPr>
          <p:nvPr/>
        </p:nvSpPr>
        <p:spPr>
          <a:xfrm>
            <a:off x="171450" y="-371336"/>
            <a:ext cx="18116550" cy="1481679"/>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DM Sans" pitchFamily="2" charset="77"/>
              </a:rPr>
              <a:t>Persistent</a:t>
            </a:r>
            <a:r>
              <a:rPr lang="en-US" sz="5400" dirty="0"/>
              <a:t> </a:t>
            </a:r>
            <a:r>
              <a:rPr lang="en-US" sz="5400" dirty="0">
                <a:latin typeface="DM Sans" pitchFamily="2" charset="77"/>
              </a:rPr>
              <a:t>near-native</a:t>
            </a:r>
            <a:r>
              <a:rPr lang="en-US" sz="5400" dirty="0"/>
              <a:t> species in MA</a:t>
            </a:r>
          </a:p>
        </p:txBody>
      </p:sp>
      <p:pic>
        <p:nvPicPr>
          <p:cNvPr id="8" name="Picture 7">
            <a:extLst>
              <a:ext uri="{FF2B5EF4-FFF2-40B4-BE49-F238E27FC236}">
                <a16:creationId xmlns:a16="http://schemas.microsoft.com/office/drawing/2014/main" id="{C3541EDD-C9FB-8093-7B0C-DD007C5BBD91}"/>
              </a:ext>
            </a:extLst>
          </p:cNvPr>
          <p:cNvPicPr>
            <a:picLocks noChangeAspect="1"/>
          </p:cNvPicPr>
          <p:nvPr/>
        </p:nvPicPr>
        <p:blipFill>
          <a:blip r:embed="rId5"/>
          <a:srcRect l="39933" t="13369" r="982" b="794"/>
          <a:stretch/>
        </p:blipFill>
        <p:spPr>
          <a:xfrm>
            <a:off x="0" y="1387284"/>
            <a:ext cx="8697921" cy="8899716"/>
          </a:xfrm>
          <a:prstGeom prst="rect">
            <a:avLst/>
          </a:prstGeom>
        </p:spPr>
      </p:pic>
      <p:pic>
        <p:nvPicPr>
          <p:cNvPr id="2" name="Picture 1">
            <a:extLst>
              <a:ext uri="{FF2B5EF4-FFF2-40B4-BE49-F238E27FC236}">
                <a16:creationId xmlns:a16="http://schemas.microsoft.com/office/drawing/2014/main" id="{14D301E3-2DD0-8B57-C72C-07ED107CDC3E}"/>
              </a:ext>
            </a:extLst>
          </p:cNvPr>
          <p:cNvPicPr>
            <a:picLocks noChangeAspect="1"/>
          </p:cNvPicPr>
          <p:nvPr/>
        </p:nvPicPr>
        <p:blipFill>
          <a:blip r:embed="rId5"/>
          <a:srcRect l="625" t="45489" r="61797" b="47274"/>
          <a:stretch/>
        </p:blipFill>
        <p:spPr>
          <a:xfrm>
            <a:off x="7423903" y="2996249"/>
            <a:ext cx="5031452" cy="682449"/>
          </a:xfrm>
          <a:prstGeom prst="rect">
            <a:avLst/>
          </a:prstGeom>
        </p:spPr>
      </p:pic>
      <p:sp>
        <p:nvSpPr>
          <p:cNvPr id="3" name="Freeform: Shape 2">
            <a:extLst>
              <a:ext uri="{FF2B5EF4-FFF2-40B4-BE49-F238E27FC236}">
                <a16:creationId xmlns:a16="http://schemas.microsoft.com/office/drawing/2014/main" id="{6881A424-7570-2965-A1AE-B277E415FD92}"/>
              </a:ext>
            </a:extLst>
          </p:cNvPr>
          <p:cNvSpPr/>
          <p:nvPr/>
        </p:nvSpPr>
        <p:spPr>
          <a:xfrm>
            <a:off x="3294598" y="5389906"/>
            <a:ext cx="2357222" cy="1867859"/>
          </a:xfrm>
          <a:custGeom>
            <a:avLst/>
            <a:gdLst>
              <a:gd name="connsiteX0" fmla="*/ 790336 w 1571481"/>
              <a:gd name="connsiteY0" fmla="*/ 32165 h 1245239"/>
              <a:gd name="connsiteX1" fmla="*/ 730601 w 1571481"/>
              <a:gd name="connsiteY1" fmla="*/ 73520 h 1245239"/>
              <a:gd name="connsiteX2" fmla="*/ 698436 w 1571481"/>
              <a:gd name="connsiteY2" fmla="*/ 101090 h 1245239"/>
              <a:gd name="connsiteX3" fmla="*/ 634107 w 1571481"/>
              <a:gd name="connsiteY3" fmla="*/ 156229 h 1245239"/>
              <a:gd name="connsiteX4" fmla="*/ 578967 w 1571481"/>
              <a:gd name="connsiteY4" fmla="*/ 257319 h 1245239"/>
              <a:gd name="connsiteX5" fmla="*/ 597347 w 1571481"/>
              <a:gd name="connsiteY5" fmla="*/ 385978 h 1245239"/>
              <a:gd name="connsiteX6" fmla="*/ 601942 w 1571481"/>
              <a:gd name="connsiteY6" fmla="*/ 399763 h 1245239"/>
              <a:gd name="connsiteX7" fmla="*/ 592752 w 1571481"/>
              <a:gd name="connsiteY7" fmla="*/ 413548 h 1245239"/>
              <a:gd name="connsiteX8" fmla="*/ 546802 w 1571481"/>
              <a:gd name="connsiteY8" fmla="*/ 468688 h 1245239"/>
              <a:gd name="connsiteX9" fmla="*/ 523827 w 1571481"/>
              <a:gd name="connsiteY9" fmla="*/ 505448 h 1245239"/>
              <a:gd name="connsiteX10" fmla="*/ 505447 w 1571481"/>
              <a:gd name="connsiteY10" fmla="*/ 514638 h 1245239"/>
              <a:gd name="connsiteX11" fmla="*/ 487067 w 1571481"/>
              <a:gd name="connsiteY11" fmla="*/ 528422 h 1245239"/>
              <a:gd name="connsiteX12" fmla="*/ 441118 w 1571481"/>
              <a:gd name="connsiteY12" fmla="*/ 546802 h 1245239"/>
              <a:gd name="connsiteX13" fmla="*/ 422738 w 1571481"/>
              <a:gd name="connsiteY13" fmla="*/ 555992 h 1245239"/>
              <a:gd name="connsiteX14" fmla="*/ 381383 w 1571481"/>
              <a:gd name="connsiteY14" fmla="*/ 574372 h 1245239"/>
              <a:gd name="connsiteX15" fmla="*/ 344623 w 1571481"/>
              <a:gd name="connsiteY15" fmla="*/ 597347 h 1245239"/>
              <a:gd name="connsiteX16" fmla="*/ 340028 w 1571481"/>
              <a:gd name="connsiteY16" fmla="*/ 611132 h 1245239"/>
              <a:gd name="connsiteX17" fmla="*/ 321648 w 1571481"/>
              <a:gd name="connsiteY17" fmla="*/ 629512 h 1245239"/>
              <a:gd name="connsiteX18" fmla="*/ 330838 w 1571481"/>
              <a:gd name="connsiteY18" fmla="*/ 647892 h 1245239"/>
              <a:gd name="connsiteX19" fmla="*/ 326243 w 1571481"/>
              <a:gd name="connsiteY19" fmla="*/ 670867 h 1245239"/>
              <a:gd name="connsiteX20" fmla="*/ 303268 w 1571481"/>
              <a:gd name="connsiteY20" fmla="*/ 698437 h 1245239"/>
              <a:gd name="connsiteX21" fmla="*/ 298673 w 1571481"/>
              <a:gd name="connsiteY21" fmla="*/ 712221 h 1245239"/>
              <a:gd name="connsiteX22" fmla="*/ 284888 w 1571481"/>
              <a:gd name="connsiteY22" fmla="*/ 776551 h 1245239"/>
              <a:gd name="connsiteX23" fmla="*/ 266509 w 1571481"/>
              <a:gd name="connsiteY23" fmla="*/ 794931 h 1245239"/>
              <a:gd name="connsiteX24" fmla="*/ 179204 w 1571481"/>
              <a:gd name="connsiteY24" fmla="*/ 877641 h 1245239"/>
              <a:gd name="connsiteX25" fmla="*/ 151634 w 1571481"/>
              <a:gd name="connsiteY25" fmla="*/ 900615 h 1245239"/>
              <a:gd name="connsiteX26" fmla="*/ 64330 w 1571481"/>
              <a:gd name="connsiteY26" fmla="*/ 951160 h 1245239"/>
              <a:gd name="connsiteX27" fmla="*/ 13785 w 1571481"/>
              <a:gd name="connsiteY27" fmla="*/ 1006300 h 1245239"/>
              <a:gd name="connsiteX28" fmla="*/ 9190 w 1571481"/>
              <a:gd name="connsiteY28" fmla="*/ 1024680 h 1245239"/>
              <a:gd name="connsiteX29" fmla="*/ 4595 w 1571481"/>
              <a:gd name="connsiteY29" fmla="*/ 1047655 h 1245239"/>
              <a:gd name="connsiteX30" fmla="*/ 0 w 1571481"/>
              <a:gd name="connsiteY30" fmla="*/ 1061440 h 1245239"/>
              <a:gd name="connsiteX31" fmla="*/ 4595 w 1571481"/>
              <a:gd name="connsiteY31" fmla="*/ 1171719 h 1245239"/>
              <a:gd name="connsiteX32" fmla="*/ 9190 w 1571481"/>
              <a:gd name="connsiteY32" fmla="*/ 1185504 h 1245239"/>
              <a:gd name="connsiteX33" fmla="*/ 22975 w 1571481"/>
              <a:gd name="connsiteY33" fmla="*/ 1203884 h 1245239"/>
              <a:gd name="connsiteX34" fmla="*/ 36760 w 1571481"/>
              <a:gd name="connsiteY34" fmla="*/ 1217669 h 1245239"/>
              <a:gd name="connsiteX35" fmla="*/ 45950 w 1571481"/>
              <a:gd name="connsiteY35" fmla="*/ 1231454 h 1245239"/>
              <a:gd name="connsiteX36" fmla="*/ 91899 w 1571481"/>
              <a:gd name="connsiteY36" fmla="*/ 1240644 h 1245239"/>
              <a:gd name="connsiteX37" fmla="*/ 170014 w 1571481"/>
              <a:gd name="connsiteY37" fmla="*/ 1236049 h 1245239"/>
              <a:gd name="connsiteX38" fmla="*/ 234344 w 1571481"/>
              <a:gd name="connsiteY38" fmla="*/ 1231454 h 1245239"/>
              <a:gd name="connsiteX39" fmla="*/ 422738 w 1571481"/>
              <a:gd name="connsiteY39" fmla="*/ 1236049 h 1245239"/>
              <a:gd name="connsiteX40" fmla="*/ 441118 w 1571481"/>
              <a:gd name="connsiteY40" fmla="*/ 1240644 h 1245239"/>
              <a:gd name="connsiteX41" fmla="*/ 454903 w 1571481"/>
              <a:gd name="connsiteY41" fmla="*/ 1245239 h 1245239"/>
              <a:gd name="connsiteX42" fmla="*/ 569777 w 1571481"/>
              <a:gd name="connsiteY42" fmla="*/ 1240644 h 1245239"/>
              <a:gd name="connsiteX43" fmla="*/ 620322 w 1571481"/>
              <a:gd name="connsiteY43" fmla="*/ 1213074 h 1245239"/>
              <a:gd name="connsiteX44" fmla="*/ 661676 w 1571481"/>
              <a:gd name="connsiteY44" fmla="*/ 1157934 h 1245239"/>
              <a:gd name="connsiteX45" fmla="*/ 680056 w 1571481"/>
              <a:gd name="connsiteY45" fmla="*/ 1134959 h 1245239"/>
              <a:gd name="connsiteX46" fmla="*/ 744386 w 1571481"/>
              <a:gd name="connsiteY46" fmla="*/ 1066035 h 1245239"/>
              <a:gd name="connsiteX47" fmla="*/ 767361 w 1571481"/>
              <a:gd name="connsiteY47" fmla="*/ 1047655 h 1245239"/>
              <a:gd name="connsiteX48" fmla="*/ 781146 w 1571481"/>
              <a:gd name="connsiteY48" fmla="*/ 1029275 h 1245239"/>
              <a:gd name="connsiteX49" fmla="*/ 794931 w 1571481"/>
              <a:gd name="connsiteY49" fmla="*/ 1020085 h 1245239"/>
              <a:gd name="connsiteX50" fmla="*/ 822500 w 1571481"/>
              <a:gd name="connsiteY50" fmla="*/ 997110 h 1245239"/>
              <a:gd name="connsiteX51" fmla="*/ 896020 w 1571481"/>
              <a:gd name="connsiteY51" fmla="*/ 969540 h 1245239"/>
              <a:gd name="connsiteX52" fmla="*/ 937375 w 1571481"/>
              <a:gd name="connsiteY52" fmla="*/ 955755 h 1245239"/>
              <a:gd name="connsiteX53" fmla="*/ 1070629 w 1571481"/>
              <a:gd name="connsiteY53" fmla="*/ 941970 h 1245239"/>
              <a:gd name="connsiteX54" fmla="*/ 1093604 w 1571481"/>
              <a:gd name="connsiteY54" fmla="*/ 932780 h 1245239"/>
              <a:gd name="connsiteX55" fmla="*/ 1144149 w 1571481"/>
              <a:gd name="connsiteY55" fmla="*/ 928185 h 1245239"/>
              <a:gd name="connsiteX56" fmla="*/ 1176314 w 1571481"/>
              <a:gd name="connsiteY56" fmla="*/ 923590 h 1245239"/>
              <a:gd name="connsiteX57" fmla="*/ 1254428 w 1571481"/>
              <a:gd name="connsiteY57" fmla="*/ 900615 h 1245239"/>
              <a:gd name="connsiteX58" fmla="*/ 1277403 w 1571481"/>
              <a:gd name="connsiteY58" fmla="*/ 886831 h 1245239"/>
              <a:gd name="connsiteX59" fmla="*/ 1318758 w 1571481"/>
              <a:gd name="connsiteY59" fmla="*/ 863856 h 1245239"/>
              <a:gd name="connsiteX60" fmla="*/ 1337138 w 1571481"/>
              <a:gd name="connsiteY60" fmla="*/ 840881 h 1245239"/>
              <a:gd name="connsiteX61" fmla="*/ 1360113 w 1571481"/>
              <a:gd name="connsiteY61" fmla="*/ 822501 h 1245239"/>
              <a:gd name="connsiteX62" fmla="*/ 1383087 w 1571481"/>
              <a:gd name="connsiteY62" fmla="*/ 794931 h 1245239"/>
              <a:gd name="connsiteX63" fmla="*/ 1419847 w 1571481"/>
              <a:gd name="connsiteY63" fmla="*/ 753576 h 1245239"/>
              <a:gd name="connsiteX64" fmla="*/ 1429037 w 1571481"/>
              <a:gd name="connsiteY64" fmla="*/ 739791 h 1245239"/>
              <a:gd name="connsiteX65" fmla="*/ 1447417 w 1571481"/>
              <a:gd name="connsiteY65" fmla="*/ 721411 h 1245239"/>
              <a:gd name="connsiteX66" fmla="*/ 1456607 w 1571481"/>
              <a:gd name="connsiteY66" fmla="*/ 707626 h 1245239"/>
              <a:gd name="connsiteX67" fmla="*/ 1474987 w 1571481"/>
              <a:gd name="connsiteY67" fmla="*/ 693842 h 1245239"/>
              <a:gd name="connsiteX68" fmla="*/ 1493367 w 1571481"/>
              <a:gd name="connsiteY68" fmla="*/ 675462 h 1245239"/>
              <a:gd name="connsiteX69" fmla="*/ 1516342 w 1571481"/>
              <a:gd name="connsiteY69" fmla="*/ 666272 h 1245239"/>
              <a:gd name="connsiteX70" fmla="*/ 1534722 w 1571481"/>
              <a:gd name="connsiteY70" fmla="*/ 657082 h 1245239"/>
              <a:gd name="connsiteX71" fmla="*/ 1562291 w 1571481"/>
              <a:gd name="connsiteY71" fmla="*/ 624917 h 1245239"/>
              <a:gd name="connsiteX72" fmla="*/ 1571481 w 1571481"/>
              <a:gd name="connsiteY72" fmla="*/ 578967 h 1245239"/>
              <a:gd name="connsiteX73" fmla="*/ 1562291 w 1571481"/>
              <a:gd name="connsiteY73" fmla="*/ 533017 h 1245239"/>
              <a:gd name="connsiteX74" fmla="*/ 1548507 w 1571481"/>
              <a:gd name="connsiteY74" fmla="*/ 528422 h 1245239"/>
              <a:gd name="connsiteX75" fmla="*/ 1520937 w 1571481"/>
              <a:gd name="connsiteY75" fmla="*/ 514638 h 1245239"/>
              <a:gd name="connsiteX76" fmla="*/ 1507152 w 1571481"/>
              <a:gd name="connsiteY76" fmla="*/ 500853 h 1245239"/>
              <a:gd name="connsiteX77" fmla="*/ 1484177 w 1571481"/>
              <a:gd name="connsiteY77" fmla="*/ 482473 h 1245239"/>
              <a:gd name="connsiteX78" fmla="*/ 1474987 w 1571481"/>
              <a:gd name="connsiteY78" fmla="*/ 464093 h 1245239"/>
              <a:gd name="connsiteX79" fmla="*/ 1465797 w 1571481"/>
              <a:gd name="connsiteY79" fmla="*/ 450308 h 1245239"/>
              <a:gd name="connsiteX80" fmla="*/ 1461202 w 1571481"/>
              <a:gd name="connsiteY80" fmla="*/ 436523 h 1245239"/>
              <a:gd name="connsiteX81" fmla="*/ 1447417 w 1571481"/>
              <a:gd name="connsiteY81" fmla="*/ 427333 h 1245239"/>
              <a:gd name="connsiteX82" fmla="*/ 1424442 w 1571481"/>
              <a:gd name="connsiteY82" fmla="*/ 399763 h 1245239"/>
              <a:gd name="connsiteX83" fmla="*/ 1378492 w 1571481"/>
              <a:gd name="connsiteY83" fmla="*/ 367598 h 1245239"/>
              <a:gd name="connsiteX84" fmla="*/ 1360113 w 1571481"/>
              <a:gd name="connsiteY84" fmla="*/ 344623 h 1245239"/>
              <a:gd name="connsiteX85" fmla="*/ 1337138 w 1571481"/>
              <a:gd name="connsiteY85" fmla="*/ 321649 h 1245239"/>
              <a:gd name="connsiteX86" fmla="*/ 1291188 w 1571481"/>
              <a:gd name="connsiteY86" fmla="*/ 243534 h 1245239"/>
              <a:gd name="connsiteX87" fmla="*/ 1281998 w 1571481"/>
              <a:gd name="connsiteY87" fmla="*/ 215964 h 1245239"/>
              <a:gd name="connsiteX88" fmla="*/ 1236048 w 1571481"/>
              <a:gd name="connsiteY88" fmla="*/ 124065 h 1245239"/>
              <a:gd name="connsiteX89" fmla="*/ 1185504 w 1571481"/>
              <a:gd name="connsiteY89" fmla="*/ 73520 h 1245239"/>
              <a:gd name="connsiteX90" fmla="*/ 1157934 w 1571481"/>
              <a:gd name="connsiteY90" fmla="*/ 55140 h 1245239"/>
              <a:gd name="connsiteX91" fmla="*/ 1093604 w 1571481"/>
              <a:gd name="connsiteY91" fmla="*/ 27570 h 1245239"/>
              <a:gd name="connsiteX92" fmla="*/ 1038464 w 1571481"/>
              <a:gd name="connsiteY92" fmla="*/ 9190 h 1245239"/>
              <a:gd name="connsiteX93" fmla="*/ 955755 w 1571481"/>
              <a:gd name="connsiteY93" fmla="*/ 0 h 1245239"/>
              <a:gd name="connsiteX94" fmla="*/ 850070 w 1571481"/>
              <a:gd name="connsiteY94" fmla="*/ 4595 h 1245239"/>
              <a:gd name="connsiteX95" fmla="*/ 836285 w 1571481"/>
              <a:gd name="connsiteY95" fmla="*/ 13785 h 1245239"/>
              <a:gd name="connsiteX96" fmla="*/ 808716 w 1571481"/>
              <a:gd name="connsiteY96" fmla="*/ 22975 h 1245239"/>
              <a:gd name="connsiteX97" fmla="*/ 790336 w 1571481"/>
              <a:gd name="connsiteY97" fmla="*/ 32165 h 1245239"/>
              <a:gd name="connsiteX98" fmla="*/ 790336 w 1571481"/>
              <a:gd name="connsiteY98" fmla="*/ 32165 h 12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571481" h="1245239">
                <a:moveTo>
                  <a:pt x="790336" y="32165"/>
                </a:moveTo>
                <a:cubicBezTo>
                  <a:pt x="780380" y="39058"/>
                  <a:pt x="800272" y="27073"/>
                  <a:pt x="730601" y="73520"/>
                </a:cubicBezTo>
                <a:cubicBezTo>
                  <a:pt x="718851" y="81353"/>
                  <a:pt x="709540" y="92366"/>
                  <a:pt x="698436" y="101090"/>
                </a:cubicBezTo>
                <a:cubicBezTo>
                  <a:pt x="672231" y="121680"/>
                  <a:pt x="654532" y="127634"/>
                  <a:pt x="634107" y="156229"/>
                </a:cubicBezTo>
                <a:cubicBezTo>
                  <a:pt x="615958" y="181638"/>
                  <a:pt x="594298" y="226657"/>
                  <a:pt x="578967" y="257319"/>
                </a:cubicBezTo>
                <a:cubicBezTo>
                  <a:pt x="584684" y="303054"/>
                  <a:pt x="585276" y="343729"/>
                  <a:pt x="597347" y="385978"/>
                </a:cubicBezTo>
                <a:cubicBezTo>
                  <a:pt x="598678" y="390635"/>
                  <a:pt x="600410" y="395168"/>
                  <a:pt x="601942" y="399763"/>
                </a:cubicBezTo>
                <a:cubicBezTo>
                  <a:pt x="598879" y="404358"/>
                  <a:pt x="596287" y="409305"/>
                  <a:pt x="592752" y="413548"/>
                </a:cubicBezTo>
                <a:cubicBezTo>
                  <a:pt x="572097" y="438334"/>
                  <a:pt x="568234" y="425824"/>
                  <a:pt x="546802" y="468688"/>
                </a:cubicBezTo>
                <a:cubicBezTo>
                  <a:pt x="540856" y="480580"/>
                  <a:pt x="534266" y="496501"/>
                  <a:pt x="523827" y="505448"/>
                </a:cubicBezTo>
                <a:cubicBezTo>
                  <a:pt x="518626" y="509906"/>
                  <a:pt x="511256" y="511008"/>
                  <a:pt x="505447" y="514638"/>
                </a:cubicBezTo>
                <a:cubicBezTo>
                  <a:pt x="498953" y="518697"/>
                  <a:pt x="493790" y="524755"/>
                  <a:pt x="487067" y="528422"/>
                </a:cubicBezTo>
                <a:cubicBezTo>
                  <a:pt x="438295" y="555025"/>
                  <a:pt x="471017" y="533988"/>
                  <a:pt x="441118" y="546802"/>
                </a:cubicBezTo>
                <a:cubicBezTo>
                  <a:pt x="434822" y="549500"/>
                  <a:pt x="429034" y="553294"/>
                  <a:pt x="422738" y="555992"/>
                </a:cubicBezTo>
                <a:cubicBezTo>
                  <a:pt x="391037" y="569578"/>
                  <a:pt x="430614" y="546240"/>
                  <a:pt x="381383" y="574372"/>
                </a:cubicBezTo>
                <a:cubicBezTo>
                  <a:pt x="368837" y="581541"/>
                  <a:pt x="344623" y="597347"/>
                  <a:pt x="344623" y="597347"/>
                </a:cubicBezTo>
                <a:cubicBezTo>
                  <a:pt x="343091" y="601942"/>
                  <a:pt x="342843" y="607191"/>
                  <a:pt x="340028" y="611132"/>
                </a:cubicBezTo>
                <a:cubicBezTo>
                  <a:pt x="334992" y="618183"/>
                  <a:pt x="323749" y="621106"/>
                  <a:pt x="321648" y="629512"/>
                </a:cubicBezTo>
                <a:cubicBezTo>
                  <a:pt x="319987" y="636157"/>
                  <a:pt x="327775" y="641765"/>
                  <a:pt x="330838" y="647892"/>
                </a:cubicBezTo>
                <a:cubicBezTo>
                  <a:pt x="329306" y="655550"/>
                  <a:pt x="328985" y="663554"/>
                  <a:pt x="326243" y="670867"/>
                </a:cubicBezTo>
                <a:cubicBezTo>
                  <a:pt x="322405" y="681103"/>
                  <a:pt x="310419" y="691286"/>
                  <a:pt x="303268" y="698437"/>
                </a:cubicBezTo>
                <a:cubicBezTo>
                  <a:pt x="301736" y="703032"/>
                  <a:pt x="299469" y="707444"/>
                  <a:pt x="298673" y="712221"/>
                </a:cubicBezTo>
                <a:cubicBezTo>
                  <a:pt x="294855" y="735128"/>
                  <a:pt x="298225" y="756544"/>
                  <a:pt x="284888" y="776551"/>
                </a:cubicBezTo>
                <a:cubicBezTo>
                  <a:pt x="280082" y="783760"/>
                  <a:pt x="272337" y="788520"/>
                  <a:pt x="266509" y="794931"/>
                </a:cubicBezTo>
                <a:cubicBezTo>
                  <a:pt x="211056" y="855931"/>
                  <a:pt x="269868" y="801294"/>
                  <a:pt x="179204" y="877641"/>
                </a:cubicBezTo>
                <a:cubicBezTo>
                  <a:pt x="170054" y="885346"/>
                  <a:pt x="162741" y="896172"/>
                  <a:pt x="151634" y="900615"/>
                </a:cubicBezTo>
                <a:cubicBezTo>
                  <a:pt x="118716" y="913782"/>
                  <a:pt x="93177" y="922313"/>
                  <a:pt x="64330" y="951160"/>
                </a:cubicBezTo>
                <a:cubicBezTo>
                  <a:pt x="28301" y="987189"/>
                  <a:pt x="45080" y="968746"/>
                  <a:pt x="13785" y="1006300"/>
                </a:cubicBezTo>
                <a:cubicBezTo>
                  <a:pt x="12253" y="1012427"/>
                  <a:pt x="10560" y="1018515"/>
                  <a:pt x="9190" y="1024680"/>
                </a:cubicBezTo>
                <a:cubicBezTo>
                  <a:pt x="7496" y="1032304"/>
                  <a:pt x="6489" y="1040078"/>
                  <a:pt x="4595" y="1047655"/>
                </a:cubicBezTo>
                <a:cubicBezTo>
                  <a:pt x="3420" y="1052354"/>
                  <a:pt x="1532" y="1056845"/>
                  <a:pt x="0" y="1061440"/>
                </a:cubicBezTo>
                <a:cubicBezTo>
                  <a:pt x="1532" y="1098200"/>
                  <a:pt x="1877" y="1135028"/>
                  <a:pt x="4595" y="1171719"/>
                </a:cubicBezTo>
                <a:cubicBezTo>
                  <a:pt x="4953" y="1176549"/>
                  <a:pt x="6787" y="1181299"/>
                  <a:pt x="9190" y="1185504"/>
                </a:cubicBezTo>
                <a:cubicBezTo>
                  <a:pt x="12990" y="1192153"/>
                  <a:pt x="17991" y="1198069"/>
                  <a:pt x="22975" y="1203884"/>
                </a:cubicBezTo>
                <a:cubicBezTo>
                  <a:pt x="27204" y="1208818"/>
                  <a:pt x="32600" y="1212677"/>
                  <a:pt x="36760" y="1217669"/>
                </a:cubicBezTo>
                <a:cubicBezTo>
                  <a:pt x="40295" y="1221912"/>
                  <a:pt x="41355" y="1228391"/>
                  <a:pt x="45950" y="1231454"/>
                </a:cubicBezTo>
                <a:cubicBezTo>
                  <a:pt x="50519" y="1234500"/>
                  <a:pt x="91808" y="1240629"/>
                  <a:pt x="91899" y="1240644"/>
                </a:cubicBezTo>
                <a:lnTo>
                  <a:pt x="170014" y="1236049"/>
                </a:lnTo>
                <a:cubicBezTo>
                  <a:pt x="191467" y="1234665"/>
                  <a:pt x="212846" y="1231454"/>
                  <a:pt x="234344" y="1231454"/>
                </a:cubicBezTo>
                <a:cubicBezTo>
                  <a:pt x="297161" y="1231454"/>
                  <a:pt x="359940" y="1234517"/>
                  <a:pt x="422738" y="1236049"/>
                </a:cubicBezTo>
                <a:cubicBezTo>
                  <a:pt x="428865" y="1237581"/>
                  <a:pt x="435046" y="1238909"/>
                  <a:pt x="441118" y="1240644"/>
                </a:cubicBezTo>
                <a:cubicBezTo>
                  <a:pt x="445775" y="1241975"/>
                  <a:pt x="450059" y="1245239"/>
                  <a:pt x="454903" y="1245239"/>
                </a:cubicBezTo>
                <a:cubicBezTo>
                  <a:pt x="493225" y="1245239"/>
                  <a:pt x="531486" y="1242176"/>
                  <a:pt x="569777" y="1240644"/>
                </a:cubicBezTo>
                <a:cubicBezTo>
                  <a:pt x="581081" y="1234992"/>
                  <a:pt x="614878" y="1218519"/>
                  <a:pt x="620322" y="1213074"/>
                </a:cubicBezTo>
                <a:cubicBezTo>
                  <a:pt x="636568" y="1196828"/>
                  <a:pt x="647720" y="1176184"/>
                  <a:pt x="661676" y="1157934"/>
                </a:cubicBezTo>
                <a:cubicBezTo>
                  <a:pt x="667633" y="1150143"/>
                  <a:pt x="673846" y="1142550"/>
                  <a:pt x="680056" y="1134959"/>
                </a:cubicBezTo>
                <a:cubicBezTo>
                  <a:pt x="699167" y="1111601"/>
                  <a:pt x="721206" y="1084579"/>
                  <a:pt x="744386" y="1066035"/>
                </a:cubicBezTo>
                <a:cubicBezTo>
                  <a:pt x="752044" y="1059908"/>
                  <a:pt x="760426" y="1054590"/>
                  <a:pt x="767361" y="1047655"/>
                </a:cubicBezTo>
                <a:cubicBezTo>
                  <a:pt x="772776" y="1042240"/>
                  <a:pt x="775731" y="1034690"/>
                  <a:pt x="781146" y="1029275"/>
                </a:cubicBezTo>
                <a:cubicBezTo>
                  <a:pt x="785051" y="1025370"/>
                  <a:pt x="790572" y="1023476"/>
                  <a:pt x="794931" y="1020085"/>
                </a:cubicBezTo>
                <a:cubicBezTo>
                  <a:pt x="804373" y="1012741"/>
                  <a:pt x="812547" y="1003746"/>
                  <a:pt x="822500" y="997110"/>
                </a:cubicBezTo>
                <a:cubicBezTo>
                  <a:pt x="846096" y="981379"/>
                  <a:pt x="868674" y="978175"/>
                  <a:pt x="896020" y="969540"/>
                </a:cubicBezTo>
                <a:cubicBezTo>
                  <a:pt x="909876" y="965164"/>
                  <a:pt x="923278" y="959279"/>
                  <a:pt x="937375" y="955755"/>
                </a:cubicBezTo>
                <a:cubicBezTo>
                  <a:pt x="987837" y="943139"/>
                  <a:pt x="1014760" y="945074"/>
                  <a:pt x="1070629" y="941970"/>
                </a:cubicBezTo>
                <a:cubicBezTo>
                  <a:pt x="1078287" y="938907"/>
                  <a:pt x="1085497" y="934300"/>
                  <a:pt x="1093604" y="932780"/>
                </a:cubicBezTo>
                <a:cubicBezTo>
                  <a:pt x="1110232" y="929662"/>
                  <a:pt x="1127335" y="930053"/>
                  <a:pt x="1144149" y="928185"/>
                </a:cubicBezTo>
                <a:cubicBezTo>
                  <a:pt x="1154913" y="926989"/>
                  <a:pt x="1165631" y="925371"/>
                  <a:pt x="1176314" y="923590"/>
                </a:cubicBezTo>
                <a:cubicBezTo>
                  <a:pt x="1199541" y="919719"/>
                  <a:pt x="1238380" y="910243"/>
                  <a:pt x="1254428" y="900615"/>
                </a:cubicBezTo>
                <a:cubicBezTo>
                  <a:pt x="1262086" y="896020"/>
                  <a:pt x="1269563" y="891107"/>
                  <a:pt x="1277403" y="886831"/>
                </a:cubicBezTo>
                <a:cubicBezTo>
                  <a:pt x="1282691" y="883947"/>
                  <a:pt x="1311055" y="871559"/>
                  <a:pt x="1318758" y="863856"/>
                </a:cubicBezTo>
                <a:cubicBezTo>
                  <a:pt x="1325693" y="856921"/>
                  <a:pt x="1330203" y="847816"/>
                  <a:pt x="1337138" y="840881"/>
                </a:cubicBezTo>
                <a:cubicBezTo>
                  <a:pt x="1344073" y="833946"/>
                  <a:pt x="1353178" y="829436"/>
                  <a:pt x="1360113" y="822501"/>
                </a:cubicBezTo>
                <a:cubicBezTo>
                  <a:pt x="1368572" y="814042"/>
                  <a:pt x="1375140" y="803872"/>
                  <a:pt x="1383087" y="794931"/>
                </a:cubicBezTo>
                <a:cubicBezTo>
                  <a:pt x="1414776" y="759280"/>
                  <a:pt x="1375324" y="810820"/>
                  <a:pt x="1419847" y="753576"/>
                </a:cubicBezTo>
                <a:cubicBezTo>
                  <a:pt x="1423237" y="749217"/>
                  <a:pt x="1425443" y="743984"/>
                  <a:pt x="1429037" y="739791"/>
                </a:cubicBezTo>
                <a:cubicBezTo>
                  <a:pt x="1434676" y="733212"/>
                  <a:pt x="1441778" y="727990"/>
                  <a:pt x="1447417" y="721411"/>
                </a:cubicBezTo>
                <a:cubicBezTo>
                  <a:pt x="1451011" y="717218"/>
                  <a:pt x="1452702" y="711531"/>
                  <a:pt x="1456607" y="707626"/>
                </a:cubicBezTo>
                <a:cubicBezTo>
                  <a:pt x="1462022" y="702211"/>
                  <a:pt x="1469224" y="698885"/>
                  <a:pt x="1474987" y="693842"/>
                </a:cubicBezTo>
                <a:cubicBezTo>
                  <a:pt x="1481508" y="688137"/>
                  <a:pt x="1486158" y="680268"/>
                  <a:pt x="1493367" y="675462"/>
                </a:cubicBezTo>
                <a:cubicBezTo>
                  <a:pt x="1500230" y="670887"/>
                  <a:pt x="1508805" y="669622"/>
                  <a:pt x="1516342" y="666272"/>
                </a:cubicBezTo>
                <a:cubicBezTo>
                  <a:pt x="1522601" y="663490"/>
                  <a:pt x="1528595" y="660145"/>
                  <a:pt x="1534722" y="657082"/>
                </a:cubicBezTo>
                <a:cubicBezTo>
                  <a:pt x="1543281" y="648522"/>
                  <a:pt x="1557043" y="637163"/>
                  <a:pt x="1562291" y="624917"/>
                </a:cubicBezTo>
                <a:cubicBezTo>
                  <a:pt x="1566030" y="616193"/>
                  <a:pt x="1570444" y="585187"/>
                  <a:pt x="1571481" y="578967"/>
                </a:cubicBezTo>
                <a:cubicBezTo>
                  <a:pt x="1568418" y="563650"/>
                  <a:pt x="1568754" y="547237"/>
                  <a:pt x="1562291" y="533017"/>
                </a:cubicBezTo>
                <a:cubicBezTo>
                  <a:pt x="1560287" y="528608"/>
                  <a:pt x="1552839" y="530588"/>
                  <a:pt x="1548507" y="528422"/>
                </a:cubicBezTo>
                <a:cubicBezTo>
                  <a:pt x="1512880" y="510609"/>
                  <a:pt x="1555583" y="526187"/>
                  <a:pt x="1520937" y="514638"/>
                </a:cubicBezTo>
                <a:cubicBezTo>
                  <a:pt x="1516342" y="510043"/>
                  <a:pt x="1512042" y="505132"/>
                  <a:pt x="1507152" y="500853"/>
                </a:cubicBezTo>
                <a:cubicBezTo>
                  <a:pt x="1499771" y="494395"/>
                  <a:pt x="1490635" y="489854"/>
                  <a:pt x="1484177" y="482473"/>
                </a:cubicBezTo>
                <a:cubicBezTo>
                  <a:pt x="1479666" y="477318"/>
                  <a:pt x="1478385" y="470040"/>
                  <a:pt x="1474987" y="464093"/>
                </a:cubicBezTo>
                <a:cubicBezTo>
                  <a:pt x="1472247" y="459298"/>
                  <a:pt x="1468267" y="455247"/>
                  <a:pt x="1465797" y="450308"/>
                </a:cubicBezTo>
                <a:cubicBezTo>
                  <a:pt x="1463631" y="445976"/>
                  <a:pt x="1464228" y="440305"/>
                  <a:pt x="1461202" y="436523"/>
                </a:cubicBezTo>
                <a:cubicBezTo>
                  <a:pt x="1457752" y="432211"/>
                  <a:pt x="1451322" y="431238"/>
                  <a:pt x="1447417" y="427333"/>
                </a:cubicBezTo>
                <a:cubicBezTo>
                  <a:pt x="1438958" y="418874"/>
                  <a:pt x="1433294" y="407810"/>
                  <a:pt x="1424442" y="399763"/>
                </a:cubicBezTo>
                <a:cubicBezTo>
                  <a:pt x="1407936" y="384757"/>
                  <a:pt x="1393618" y="382725"/>
                  <a:pt x="1378492" y="367598"/>
                </a:cubicBezTo>
                <a:cubicBezTo>
                  <a:pt x="1371557" y="360663"/>
                  <a:pt x="1366674" y="351913"/>
                  <a:pt x="1360113" y="344623"/>
                </a:cubicBezTo>
                <a:cubicBezTo>
                  <a:pt x="1352868" y="336573"/>
                  <a:pt x="1343741" y="330233"/>
                  <a:pt x="1337138" y="321649"/>
                </a:cubicBezTo>
                <a:cubicBezTo>
                  <a:pt x="1328137" y="309948"/>
                  <a:pt x="1296809" y="255579"/>
                  <a:pt x="1291188" y="243534"/>
                </a:cubicBezTo>
                <a:cubicBezTo>
                  <a:pt x="1287091" y="234756"/>
                  <a:pt x="1285509" y="224992"/>
                  <a:pt x="1281998" y="215964"/>
                </a:cubicBezTo>
                <a:cubicBezTo>
                  <a:pt x="1265528" y="173613"/>
                  <a:pt x="1260823" y="158749"/>
                  <a:pt x="1236048" y="124065"/>
                </a:cubicBezTo>
                <a:cubicBezTo>
                  <a:pt x="1219554" y="100974"/>
                  <a:pt x="1208124" y="90485"/>
                  <a:pt x="1185504" y="73520"/>
                </a:cubicBezTo>
                <a:cubicBezTo>
                  <a:pt x="1176668" y="66893"/>
                  <a:pt x="1167813" y="60079"/>
                  <a:pt x="1157934" y="55140"/>
                </a:cubicBezTo>
                <a:cubicBezTo>
                  <a:pt x="1137067" y="44707"/>
                  <a:pt x="1115736" y="34947"/>
                  <a:pt x="1093604" y="27570"/>
                </a:cubicBezTo>
                <a:cubicBezTo>
                  <a:pt x="1075224" y="21443"/>
                  <a:pt x="1057575" y="12375"/>
                  <a:pt x="1038464" y="9190"/>
                </a:cubicBezTo>
                <a:cubicBezTo>
                  <a:pt x="992702" y="1563"/>
                  <a:pt x="1020179" y="5369"/>
                  <a:pt x="955755" y="0"/>
                </a:cubicBezTo>
                <a:cubicBezTo>
                  <a:pt x="920527" y="1532"/>
                  <a:pt x="885099" y="553"/>
                  <a:pt x="850070" y="4595"/>
                </a:cubicBezTo>
                <a:cubicBezTo>
                  <a:pt x="844584" y="5228"/>
                  <a:pt x="841332" y="11542"/>
                  <a:pt x="836285" y="13785"/>
                </a:cubicBezTo>
                <a:cubicBezTo>
                  <a:pt x="827433" y="17719"/>
                  <a:pt x="817380" y="18643"/>
                  <a:pt x="808716" y="22975"/>
                </a:cubicBezTo>
                <a:cubicBezTo>
                  <a:pt x="802589" y="26038"/>
                  <a:pt x="796834" y="29999"/>
                  <a:pt x="790336" y="32165"/>
                </a:cubicBezTo>
                <a:lnTo>
                  <a:pt x="790336" y="32165"/>
                </a:lnTo>
                <a:close/>
              </a:path>
            </a:pathLst>
          </a:cu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7" name="Freeform: Shape 6">
            <a:extLst>
              <a:ext uri="{FF2B5EF4-FFF2-40B4-BE49-F238E27FC236}">
                <a16:creationId xmlns:a16="http://schemas.microsoft.com/office/drawing/2014/main" id="{6475E8D0-8A1E-6525-6134-FCEDABA0C763}"/>
              </a:ext>
            </a:extLst>
          </p:cNvPr>
          <p:cNvSpPr/>
          <p:nvPr/>
        </p:nvSpPr>
        <p:spPr>
          <a:xfrm>
            <a:off x="2660491" y="7333580"/>
            <a:ext cx="973451" cy="833988"/>
          </a:xfrm>
          <a:custGeom>
            <a:avLst/>
            <a:gdLst>
              <a:gd name="connsiteX0" fmla="*/ 376788 w 648967"/>
              <a:gd name="connsiteY0" fmla="*/ 9190 h 555992"/>
              <a:gd name="connsiteX1" fmla="*/ 601942 w 648967"/>
              <a:gd name="connsiteY1" fmla="*/ 32165 h 555992"/>
              <a:gd name="connsiteX2" fmla="*/ 647892 w 648967"/>
              <a:gd name="connsiteY2" fmla="*/ 73520 h 555992"/>
              <a:gd name="connsiteX3" fmla="*/ 638702 w 648967"/>
              <a:gd name="connsiteY3" fmla="*/ 174609 h 555992"/>
              <a:gd name="connsiteX4" fmla="*/ 629512 w 648967"/>
              <a:gd name="connsiteY4" fmla="*/ 381383 h 555992"/>
              <a:gd name="connsiteX5" fmla="*/ 615727 w 648967"/>
              <a:gd name="connsiteY5" fmla="*/ 464093 h 555992"/>
              <a:gd name="connsiteX6" fmla="*/ 611132 w 648967"/>
              <a:gd name="connsiteY6" fmla="*/ 482473 h 555992"/>
              <a:gd name="connsiteX7" fmla="*/ 597347 w 648967"/>
              <a:gd name="connsiteY7" fmla="*/ 496258 h 555992"/>
              <a:gd name="connsiteX8" fmla="*/ 592752 w 648967"/>
              <a:gd name="connsiteY8" fmla="*/ 510042 h 555992"/>
              <a:gd name="connsiteX9" fmla="*/ 578967 w 648967"/>
              <a:gd name="connsiteY9" fmla="*/ 528422 h 555992"/>
              <a:gd name="connsiteX10" fmla="*/ 560587 w 648967"/>
              <a:gd name="connsiteY10" fmla="*/ 542207 h 555992"/>
              <a:gd name="connsiteX11" fmla="*/ 500853 w 648967"/>
              <a:gd name="connsiteY11" fmla="*/ 555992 h 555992"/>
              <a:gd name="connsiteX12" fmla="*/ 454903 w 648967"/>
              <a:gd name="connsiteY12" fmla="*/ 551397 h 555992"/>
              <a:gd name="connsiteX13" fmla="*/ 427333 w 648967"/>
              <a:gd name="connsiteY13" fmla="*/ 533017 h 555992"/>
              <a:gd name="connsiteX14" fmla="*/ 408953 w 648967"/>
              <a:gd name="connsiteY14" fmla="*/ 523827 h 555992"/>
              <a:gd name="connsiteX15" fmla="*/ 358408 w 648967"/>
              <a:gd name="connsiteY15" fmla="*/ 491663 h 555992"/>
              <a:gd name="connsiteX16" fmla="*/ 307864 w 648967"/>
              <a:gd name="connsiteY16" fmla="*/ 473283 h 555992"/>
              <a:gd name="connsiteX17" fmla="*/ 289484 w 648967"/>
              <a:gd name="connsiteY17" fmla="*/ 459498 h 555992"/>
              <a:gd name="connsiteX18" fmla="*/ 275699 w 648967"/>
              <a:gd name="connsiteY18" fmla="*/ 454903 h 555992"/>
              <a:gd name="connsiteX19" fmla="*/ 257319 w 648967"/>
              <a:gd name="connsiteY19" fmla="*/ 445713 h 555992"/>
              <a:gd name="connsiteX20" fmla="*/ 229749 w 648967"/>
              <a:gd name="connsiteY20" fmla="*/ 436523 h 555992"/>
              <a:gd name="connsiteX21" fmla="*/ 202179 w 648967"/>
              <a:gd name="connsiteY21" fmla="*/ 422738 h 555992"/>
              <a:gd name="connsiteX22" fmla="*/ 188394 w 648967"/>
              <a:gd name="connsiteY22" fmla="*/ 413548 h 555992"/>
              <a:gd name="connsiteX23" fmla="*/ 156229 w 648967"/>
              <a:gd name="connsiteY23" fmla="*/ 404358 h 555992"/>
              <a:gd name="connsiteX24" fmla="*/ 133255 w 648967"/>
              <a:gd name="connsiteY24" fmla="*/ 395168 h 555992"/>
              <a:gd name="connsiteX25" fmla="*/ 119470 w 648967"/>
              <a:gd name="connsiteY25" fmla="*/ 390573 h 555992"/>
              <a:gd name="connsiteX26" fmla="*/ 87305 w 648967"/>
              <a:gd name="connsiteY26" fmla="*/ 367598 h 555992"/>
              <a:gd name="connsiteX27" fmla="*/ 73520 w 648967"/>
              <a:gd name="connsiteY27" fmla="*/ 353813 h 555992"/>
              <a:gd name="connsiteX28" fmla="*/ 55140 w 648967"/>
              <a:gd name="connsiteY28" fmla="*/ 344623 h 555992"/>
              <a:gd name="connsiteX29" fmla="*/ 18380 w 648967"/>
              <a:gd name="connsiteY29" fmla="*/ 261914 h 555992"/>
              <a:gd name="connsiteX30" fmla="*/ 0 w 648967"/>
              <a:gd name="connsiteY30" fmla="*/ 192989 h 555992"/>
              <a:gd name="connsiteX31" fmla="*/ 4595 w 648967"/>
              <a:gd name="connsiteY31" fmla="*/ 124065 h 555992"/>
              <a:gd name="connsiteX32" fmla="*/ 18380 w 648967"/>
              <a:gd name="connsiteY32" fmla="*/ 110280 h 555992"/>
              <a:gd name="connsiteX33" fmla="*/ 41355 w 648967"/>
              <a:gd name="connsiteY33" fmla="*/ 82710 h 555992"/>
              <a:gd name="connsiteX34" fmla="*/ 96495 w 648967"/>
              <a:gd name="connsiteY34" fmla="*/ 50545 h 555992"/>
              <a:gd name="connsiteX35" fmla="*/ 170014 w 648967"/>
              <a:gd name="connsiteY35" fmla="*/ 18380 h 555992"/>
              <a:gd name="connsiteX36" fmla="*/ 229749 w 648967"/>
              <a:gd name="connsiteY36" fmla="*/ 0 h 555992"/>
              <a:gd name="connsiteX37" fmla="*/ 376788 w 648967"/>
              <a:gd name="connsiteY37" fmla="*/ 9190 h 55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8967" h="555992">
                <a:moveTo>
                  <a:pt x="376788" y="9190"/>
                </a:moveTo>
                <a:cubicBezTo>
                  <a:pt x="587196" y="23536"/>
                  <a:pt x="516249" y="-2112"/>
                  <a:pt x="601942" y="32165"/>
                </a:cubicBezTo>
                <a:cubicBezTo>
                  <a:pt x="617259" y="45950"/>
                  <a:pt x="640657" y="54226"/>
                  <a:pt x="647892" y="73520"/>
                </a:cubicBezTo>
                <a:cubicBezTo>
                  <a:pt x="652291" y="85250"/>
                  <a:pt x="641984" y="151635"/>
                  <a:pt x="638702" y="174609"/>
                </a:cubicBezTo>
                <a:cubicBezTo>
                  <a:pt x="635639" y="243534"/>
                  <a:pt x="634970" y="312607"/>
                  <a:pt x="629512" y="381383"/>
                </a:cubicBezTo>
                <a:cubicBezTo>
                  <a:pt x="627301" y="409246"/>
                  <a:pt x="622506" y="436977"/>
                  <a:pt x="615727" y="464093"/>
                </a:cubicBezTo>
                <a:cubicBezTo>
                  <a:pt x="614195" y="470220"/>
                  <a:pt x="614265" y="476990"/>
                  <a:pt x="611132" y="482473"/>
                </a:cubicBezTo>
                <a:cubicBezTo>
                  <a:pt x="607908" y="488115"/>
                  <a:pt x="601942" y="491663"/>
                  <a:pt x="597347" y="496258"/>
                </a:cubicBezTo>
                <a:cubicBezTo>
                  <a:pt x="595815" y="500853"/>
                  <a:pt x="595155" y="505837"/>
                  <a:pt x="592752" y="510042"/>
                </a:cubicBezTo>
                <a:cubicBezTo>
                  <a:pt x="588952" y="516691"/>
                  <a:pt x="584382" y="523007"/>
                  <a:pt x="578967" y="528422"/>
                </a:cubicBezTo>
                <a:cubicBezTo>
                  <a:pt x="573552" y="533837"/>
                  <a:pt x="567437" y="538782"/>
                  <a:pt x="560587" y="542207"/>
                </a:cubicBezTo>
                <a:cubicBezTo>
                  <a:pt x="540404" y="552299"/>
                  <a:pt x="522862" y="552848"/>
                  <a:pt x="500853" y="555992"/>
                </a:cubicBezTo>
                <a:cubicBezTo>
                  <a:pt x="485536" y="554460"/>
                  <a:pt x="469595" y="555988"/>
                  <a:pt x="454903" y="551397"/>
                </a:cubicBezTo>
                <a:cubicBezTo>
                  <a:pt x="444361" y="548103"/>
                  <a:pt x="436804" y="538700"/>
                  <a:pt x="427333" y="533017"/>
                </a:cubicBezTo>
                <a:cubicBezTo>
                  <a:pt x="421459" y="529493"/>
                  <a:pt x="414527" y="527808"/>
                  <a:pt x="408953" y="523827"/>
                </a:cubicBezTo>
                <a:cubicBezTo>
                  <a:pt x="381909" y="504510"/>
                  <a:pt x="408510" y="504189"/>
                  <a:pt x="358408" y="491663"/>
                </a:cubicBezTo>
                <a:cubicBezTo>
                  <a:pt x="336843" y="486272"/>
                  <a:pt x="330813" y="485801"/>
                  <a:pt x="307864" y="473283"/>
                </a:cubicBezTo>
                <a:cubicBezTo>
                  <a:pt x="301141" y="469616"/>
                  <a:pt x="296133" y="463298"/>
                  <a:pt x="289484" y="459498"/>
                </a:cubicBezTo>
                <a:cubicBezTo>
                  <a:pt x="285279" y="457095"/>
                  <a:pt x="280151" y="456811"/>
                  <a:pt x="275699" y="454903"/>
                </a:cubicBezTo>
                <a:cubicBezTo>
                  <a:pt x="269403" y="452205"/>
                  <a:pt x="263679" y="448257"/>
                  <a:pt x="257319" y="445713"/>
                </a:cubicBezTo>
                <a:cubicBezTo>
                  <a:pt x="248325" y="442115"/>
                  <a:pt x="238413" y="440855"/>
                  <a:pt x="229749" y="436523"/>
                </a:cubicBezTo>
                <a:cubicBezTo>
                  <a:pt x="220559" y="431928"/>
                  <a:pt x="211161" y="427728"/>
                  <a:pt x="202179" y="422738"/>
                </a:cubicBezTo>
                <a:cubicBezTo>
                  <a:pt x="197351" y="420056"/>
                  <a:pt x="193333" y="416018"/>
                  <a:pt x="188394" y="413548"/>
                </a:cubicBezTo>
                <a:cubicBezTo>
                  <a:pt x="179543" y="409123"/>
                  <a:pt x="165063" y="407303"/>
                  <a:pt x="156229" y="404358"/>
                </a:cubicBezTo>
                <a:cubicBezTo>
                  <a:pt x="148404" y="401750"/>
                  <a:pt x="140978" y="398064"/>
                  <a:pt x="133255" y="395168"/>
                </a:cubicBezTo>
                <a:cubicBezTo>
                  <a:pt x="128720" y="393467"/>
                  <a:pt x="123802" y="392739"/>
                  <a:pt x="119470" y="390573"/>
                </a:cubicBezTo>
                <a:cubicBezTo>
                  <a:pt x="113651" y="387664"/>
                  <a:pt x="90219" y="370096"/>
                  <a:pt x="87305" y="367598"/>
                </a:cubicBezTo>
                <a:cubicBezTo>
                  <a:pt x="82371" y="363369"/>
                  <a:pt x="78808" y="357590"/>
                  <a:pt x="73520" y="353813"/>
                </a:cubicBezTo>
                <a:cubicBezTo>
                  <a:pt x="67946" y="349832"/>
                  <a:pt x="61267" y="347686"/>
                  <a:pt x="55140" y="344623"/>
                </a:cubicBezTo>
                <a:cubicBezTo>
                  <a:pt x="37728" y="315604"/>
                  <a:pt x="27005" y="300725"/>
                  <a:pt x="18380" y="261914"/>
                </a:cubicBezTo>
                <a:cubicBezTo>
                  <a:pt x="7089" y="211103"/>
                  <a:pt x="13656" y="233956"/>
                  <a:pt x="0" y="192989"/>
                </a:cubicBezTo>
                <a:cubicBezTo>
                  <a:pt x="1532" y="170014"/>
                  <a:pt x="-400" y="146542"/>
                  <a:pt x="4595" y="124065"/>
                </a:cubicBezTo>
                <a:cubicBezTo>
                  <a:pt x="6005" y="117721"/>
                  <a:pt x="14063" y="115137"/>
                  <a:pt x="18380" y="110280"/>
                </a:cubicBezTo>
                <a:cubicBezTo>
                  <a:pt x="26328" y="101339"/>
                  <a:pt x="32503" y="90757"/>
                  <a:pt x="41355" y="82710"/>
                </a:cubicBezTo>
                <a:cubicBezTo>
                  <a:pt x="58027" y="67554"/>
                  <a:pt x="77137" y="60968"/>
                  <a:pt x="96495" y="50545"/>
                </a:cubicBezTo>
                <a:cubicBezTo>
                  <a:pt x="173654" y="8998"/>
                  <a:pt x="78847" y="54847"/>
                  <a:pt x="170014" y="18380"/>
                </a:cubicBezTo>
                <a:cubicBezTo>
                  <a:pt x="221759" y="-2318"/>
                  <a:pt x="172141" y="8230"/>
                  <a:pt x="229749" y="0"/>
                </a:cubicBezTo>
                <a:lnTo>
                  <a:pt x="376788" y="9190"/>
                </a:lnTo>
                <a:close/>
              </a:path>
            </a:pathLst>
          </a:cu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0" name="Freeform: Shape 9">
            <a:extLst>
              <a:ext uri="{FF2B5EF4-FFF2-40B4-BE49-F238E27FC236}">
                <a16:creationId xmlns:a16="http://schemas.microsoft.com/office/drawing/2014/main" id="{5BDCA7FD-EA6B-51C7-549B-56450ABDAE56}"/>
              </a:ext>
            </a:extLst>
          </p:cNvPr>
          <p:cNvSpPr/>
          <p:nvPr/>
        </p:nvSpPr>
        <p:spPr>
          <a:xfrm>
            <a:off x="2437040" y="7849961"/>
            <a:ext cx="1375682" cy="963386"/>
          </a:xfrm>
          <a:custGeom>
            <a:avLst/>
            <a:gdLst>
              <a:gd name="connsiteX0" fmla="*/ 193221 w 917121"/>
              <a:gd name="connsiteY0" fmla="*/ 35379 h 642257"/>
              <a:gd name="connsiteX1" fmla="*/ 220436 w 917121"/>
              <a:gd name="connsiteY1" fmla="*/ 43543 h 642257"/>
              <a:gd name="connsiteX2" fmla="*/ 228600 w 917121"/>
              <a:gd name="connsiteY2" fmla="*/ 46264 h 642257"/>
              <a:gd name="connsiteX3" fmla="*/ 250371 w 917121"/>
              <a:gd name="connsiteY3" fmla="*/ 59872 h 642257"/>
              <a:gd name="connsiteX4" fmla="*/ 261257 w 917121"/>
              <a:gd name="connsiteY4" fmla="*/ 62593 h 642257"/>
              <a:gd name="connsiteX5" fmla="*/ 280307 w 917121"/>
              <a:gd name="connsiteY5" fmla="*/ 70757 h 642257"/>
              <a:gd name="connsiteX6" fmla="*/ 291193 w 917121"/>
              <a:gd name="connsiteY6" fmla="*/ 78922 h 642257"/>
              <a:gd name="connsiteX7" fmla="*/ 302078 w 917121"/>
              <a:gd name="connsiteY7" fmla="*/ 81643 h 642257"/>
              <a:gd name="connsiteX8" fmla="*/ 334736 w 917121"/>
              <a:gd name="connsiteY8" fmla="*/ 92529 h 642257"/>
              <a:gd name="connsiteX9" fmla="*/ 359228 w 917121"/>
              <a:gd name="connsiteY9" fmla="*/ 106136 h 642257"/>
              <a:gd name="connsiteX10" fmla="*/ 370114 w 917121"/>
              <a:gd name="connsiteY10" fmla="*/ 108857 h 642257"/>
              <a:gd name="connsiteX11" fmla="*/ 381000 w 917121"/>
              <a:gd name="connsiteY11" fmla="*/ 117022 h 642257"/>
              <a:gd name="connsiteX12" fmla="*/ 413657 w 917121"/>
              <a:gd name="connsiteY12" fmla="*/ 136072 h 642257"/>
              <a:gd name="connsiteX13" fmla="*/ 435428 w 917121"/>
              <a:gd name="connsiteY13" fmla="*/ 144236 h 642257"/>
              <a:gd name="connsiteX14" fmla="*/ 459921 w 917121"/>
              <a:gd name="connsiteY14" fmla="*/ 160564 h 642257"/>
              <a:gd name="connsiteX15" fmla="*/ 517071 w 917121"/>
              <a:gd name="connsiteY15" fmla="*/ 176893 h 642257"/>
              <a:gd name="connsiteX16" fmla="*/ 552450 w 917121"/>
              <a:gd name="connsiteY16" fmla="*/ 182336 h 642257"/>
              <a:gd name="connsiteX17" fmla="*/ 587828 w 917121"/>
              <a:gd name="connsiteY17" fmla="*/ 193222 h 642257"/>
              <a:gd name="connsiteX18" fmla="*/ 598714 w 917121"/>
              <a:gd name="connsiteY18" fmla="*/ 198664 h 642257"/>
              <a:gd name="connsiteX19" fmla="*/ 617764 w 917121"/>
              <a:gd name="connsiteY19" fmla="*/ 201386 h 642257"/>
              <a:gd name="connsiteX20" fmla="*/ 644978 w 917121"/>
              <a:gd name="connsiteY20" fmla="*/ 209550 h 642257"/>
              <a:gd name="connsiteX21" fmla="*/ 691243 w 917121"/>
              <a:gd name="connsiteY21" fmla="*/ 217714 h 642257"/>
              <a:gd name="connsiteX22" fmla="*/ 704850 w 917121"/>
              <a:gd name="connsiteY22" fmla="*/ 223157 h 642257"/>
              <a:gd name="connsiteX23" fmla="*/ 713014 w 917121"/>
              <a:gd name="connsiteY23" fmla="*/ 225879 h 642257"/>
              <a:gd name="connsiteX24" fmla="*/ 726621 w 917121"/>
              <a:gd name="connsiteY24" fmla="*/ 231322 h 642257"/>
              <a:gd name="connsiteX25" fmla="*/ 740228 w 917121"/>
              <a:gd name="connsiteY25" fmla="*/ 234043 h 642257"/>
              <a:gd name="connsiteX26" fmla="*/ 767443 w 917121"/>
              <a:gd name="connsiteY26" fmla="*/ 242207 h 642257"/>
              <a:gd name="connsiteX27" fmla="*/ 802821 w 917121"/>
              <a:gd name="connsiteY27" fmla="*/ 250372 h 642257"/>
              <a:gd name="connsiteX28" fmla="*/ 821871 w 917121"/>
              <a:gd name="connsiteY28" fmla="*/ 258536 h 642257"/>
              <a:gd name="connsiteX29" fmla="*/ 838200 w 917121"/>
              <a:gd name="connsiteY29" fmla="*/ 261257 h 642257"/>
              <a:gd name="connsiteX30" fmla="*/ 849086 w 917121"/>
              <a:gd name="connsiteY30" fmla="*/ 263979 h 642257"/>
              <a:gd name="connsiteX31" fmla="*/ 865414 w 917121"/>
              <a:gd name="connsiteY31" fmla="*/ 266700 h 642257"/>
              <a:gd name="connsiteX32" fmla="*/ 873578 w 917121"/>
              <a:gd name="connsiteY32" fmla="*/ 272143 h 642257"/>
              <a:gd name="connsiteX33" fmla="*/ 884464 w 917121"/>
              <a:gd name="connsiteY33" fmla="*/ 274864 h 642257"/>
              <a:gd name="connsiteX34" fmla="*/ 898071 w 917121"/>
              <a:gd name="connsiteY34" fmla="*/ 285750 h 642257"/>
              <a:gd name="connsiteX35" fmla="*/ 900793 w 917121"/>
              <a:gd name="connsiteY35" fmla="*/ 293914 h 642257"/>
              <a:gd name="connsiteX36" fmla="*/ 908957 w 917121"/>
              <a:gd name="connsiteY36" fmla="*/ 312964 h 642257"/>
              <a:gd name="connsiteX37" fmla="*/ 911678 w 917121"/>
              <a:gd name="connsiteY37" fmla="*/ 323850 h 642257"/>
              <a:gd name="connsiteX38" fmla="*/ 917121 w 917121"/>
              <a:gd name="connsiteY38" fmla="*/ 345622 h 642257"/>
              <a:gd name="connsiteX39" fmla="*/ 914400 w 917121"/>
              <a:gd name="connsiteY39" fmla="*/ 397329 h 642257"/>
              <a:gd name="connsiteX40" fmla="*/ 903514 w 917121"/>
              <a:gd name="connsiteY40" fmla="*/ 421822 h 642257"/>
              <a:gd name="connsiteX41" fmla="*/ 854528 w 917121"/>
              <a:gd name="connsiteY41" fmla="*/ 492579 h 642257"/>
              <a:gd name="connsiteX42" fmla="*/ 808264 w 917121"/>
              <a:gd name="connsiteY42" fmla="*/ 549729 h 642257"/>
              <a:gd name="connsiteX43" fmla="*/ 745671 w 917121"/>
              <a:gd name="connsiteY43" fmla="*/ 587829 h 642257"/>
              <a:gd name="connsiteX44" fmla="*/ 688521 w 917121"/>
              <a:gd name="connsiteY44" fmla="*/ 620486 h 642257"/>
              <a:gd name="connsiteX45" fmla="*/ 664028 w 917121"/>
              <a:gd name="connsiteY45" fmla="*/ 625929 h 642257"/>
              <a:gd name="connsiteX46" fmla="*/ 631371 w 917121"/>
              <a:gd name="connsiteY46" fmla="*/ 636814 h 642257"/>
              <a:gd name="connsiteX47" fmla="*/ 555171 w 917121"/>
              <a:gd name="connsiteY47" fmla="*/ 642257 h 642257"/>
              <a:gd name="connsiteX48" fmla="*/ 391886 w 917121"/>
              <a:gd name="connsiteY48" fmla="*/ 636814 h 642257"/>
              <a:gd name="connsiteX49" fmla="*/ 364671 w 917121"/>
              <a:gd name="connsiteY49" fmla="*/ 625929 h 642257"/>
              <a:gd name="connsiteX50" fmla="*/ 351064 w 917121"/>
              <a:gd name="connsiteY50" fmla="*/ 623207 h 642257"/>
              <a:gd name="connsiteX51" fmla="*/ 310243 w 917121"/>
              <a:gd name="connsiteY51" fmla="*/ 612322 h 642257"/>
              <a:gd name="connsiteX52" fmla="*/ 242207 w 917121"/>
              <a:gd name="connsiteY52" fmla="*/ 582386 h 642257"/>
              <a:gd name="connsiteX53" fmla="*/ 179614 w 917121"/>
              <a:gd name="connsiteY53" fmla="*/ 566057 h 642257"/>
              <a:gd name="connsiteX54" fmla="*/ 160564 w 917121"/>
              <a:gd name="connsiteY54" fmla="*/ 560614 h 642257"/>
              <a:gd name="connsiteX55" fmla="*/ 136071 w 917121"/>
              <a:gd name="connsiteY55" fmla="*/ 549729 h 642257"/>
              <a:gd name="connsiteX56" fmla="*/ 125186 w 917121"/>
              <a:gd name="connsiteY56" fmla="*/ 522514 h 642257"/>
              <a:gd name="connsiteX57" fmla="*/ 95250 w 917121"/>
              <a:gd name="connsiteY57" fmla="*/ 459922 h 642257"/>
              <a:gd name="connsiteX58" fmla="*/ 29936 w 917121"/>
              <a:gd name="connsiteY58" fmla="*/ 310243 h 642257"/>
              <a:gd name="connsiteX59" fmla="*/ 16328 w 917121"/>
              <a:gd name="connsiteY59" fmla="*/ 258536 h 642257"/>
              <a:gd name="connsiteX60" fmla="*/ 0 w 917121"/>
              <a:gd name="connsiteY60" fmla="*/ 193222 h 642257"/>
              <a:gd name="connsiteX61" fmla="*/ 5443 w 917121"/>
              <a:gd name="connsiteY61" fmla="*/ 38100 h 642257"/>
              <a:gd name="connsiteX62" fmla="*/ 27214 w 917121"/>
              <a:gd name="connsiteY62" fmla="*/ 5443 h 642257"/>
              <a:gd name="connsiteX63" fmla="*/ 35378 w 917121"/>
              <a:gd name="connsiteY63" fmla="*/ 0 h 642257"/>
              <a:gd name="connsiteX64" fmla="*/ 119743 w 917121"/>
              <a:gd name="connsiteY64" fmla="*/ 2722 h 642257"/>
              <a:gd name="connsiteX65" fmla="*/ 133350 w 917121"/>
              <a:gd name="connsiteY65" fmla="*/ 8164 h 642257"/>
              <a:gd name="connsiteX66" fmla="*/ 146957 w 917121"/>
              <a:gd name="connsiteY66" fmla="*/ 10886 h 642257"/>
              <a:gd name="connsiteX67" fmla="*/ 174171 w 917121"/>
              <a:gd name="connsiteY67" fmla="*/ 24493 h 642257"/>
              <a:gd name="connsiteX68" fmla="*/ 190500 w 917121"/>
              <a:gd name="connsiteY68" fmla="*/ 27214 h 642257"/>
              <a:gd name="connsiteX69" fmla="*/ 193221 w 917121"/>
              <a:gd name="connsiteY69" fmla="*/ 35379 h 64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17121" h="642257">
                <a:moveTo>
                  <a:pt x="193221" y="35379"/>
                </a:moveTo>
                <a:cubicBezTo>
                  <a:pt x="198210" y="38101"/>
                  <a:pt x="211384" y="40758"/>
                  <a:pt x="220436" y="43543"/>
                </a:cubicBezTo>
                <a:cubicBezTo>
                  <a:pt x="223178" y="44387"/>
                  <a:pt x="226082" y="44890"/>
                  <a:pt x="228600" y="46264"/>
                </a:cubicBezTo>
                <a:cubicBezTo>
                  <a:pt x="236113" y="50362"/>
                  <a:pt x="242717" y="56045"/>
                  <a:pt x="250371" y="59872"/>
                </a:cubicBezTo>
                <a:cubicBezTo>
                  <a:pt x="253716" y="61545"/>
                  <a:pt x="257742" y="61315"/>
                  <a:pt x="261257" y="62593"/>
                </a:cubicBezTo>
                <a:cubicBezTo>
                  <a:pt x="267750" y="64954"/>
                  <a:pt x="274242" y="67449"/>
                  <a:pt x="280307" y="70757"/>
                </a:cubicBezTo>
                <a:cubicBezTo>
                  <a:pt x="284289" y="72929"/>
                  <a:pt x="287136" y="76893"/>
                  <a:pt x="291193" y="78922"/>
                </a:cubicBezTo>
                <a:cubicBezTo>
                  <a:pt x="294538" y="80595"/>
                  <a:pt x="298508" y="80527"/>
                  <a:pt x="302078" y="81643"/>
                </a:cubicBezTo>
                <a:cubicBezTo>
                  <a:pt x="313031" y="85066"/>
                  <a:pt x="324896" y="86625"/>
                  <a:pt x="334736" y="92529"/>
                </a:cubicBezTo>
                <a:cubicBezTo>
                  <a:pt x="340505" y="95990"/>
                  <a:pt x="352292" y="103535"/>
                  <a:pt x="359228" y="106136"/>
                </a:cubicBezTo>
                <a:cubicBezTo>
                  <a:pt x="362730" y="107449"/>
                  <a:pt x="366485" y="107950"/>
                  <a:pt x="370114" y="108857"/>
                </a:cubicBezTo>
                <a:cubicBezTo>
                  <a:pt x="373743" y="111579"/>
                  <a:pt x="377226" y="114506"/>
                  <a:pt x="381000" y="117022"/>
                </a:cubicBezTo>
                <a:cubicBezTo>
                  <a:pt x="390065" y="123065"/>
                  <a:pt x="402771" y="131407"/>
                  <a:pt x="413657" y="136072"/>
                </a:cubicBezTo>
                <a:cubicBezTo>
                  <a:pt x="423527" y="140302"/>
                  <a:pt x="424144" y="137788"/>
                  <a:pt x="435428" y="144236"/>
                </a:cubicBezTo>
                <a:cubicBezTo>
                  <a:pt x="443947" y="149104"/>
                  <a:pt x="450543" y="157678"/>
                  <a:pt x="459921" y="160564"/>
                </a:cubicBezTo>
                <a:cubicBezTo>
                  <a:pt x="469554" y="163528"/>
                  <a:pt x="503273" y="174594"/>
                  <a:pt x="517071" y="176893"/>
                </a:cubicBezTo>
                <a:cubicBezTo>
                  <a:pt x="539727" y="180668"/>
                  <a:pt x="527937" y="178833"/>
                  <a:pt x="552450" y="182336"/>
                </a:cubicBezTo>
                <a:cubicBezTo>
                  <a:pt x="564243" y="185965"/>
                  <a:pt x="576193" y="189116"/>
                  <a:pt x="587828" y="193222"/>
                </a:cubicBezTo>
                <a:cubicBezTo>
                  <a:pt x="591654" y="194572"/>
                  <a:pt x="594800" y="197597"/>
                  <a:pt x="598714" y="198664"/>
                </a:cubicBezTo>
                <a:cubicBezTo>
                  <a:pt x="604902" y="200352"/>
                  <a:pt x="611414" y="200479"/>
                  <a:pt x="617764" y="201386"/>
                </a:cubicBezTo>
                <a:cubicBezTo>
                  <a:pt x="631601" y="210611"/>
                  <a:pt x="622031" y="205927"/>
                  <a:pt x="644978" y="209550"/>
                </a:cubicBezTo>
                <a:cubicBezTo>
                  <a:pt x="674433" y="214201"/>
                  <a:pt x="670069" y="213480"/>
                  <a:pt x="691243" y="217714"/>
                </a:cubicBezTo>
                <a:cubicBezTo>
                  <a:pt x="695779" y="219528"/>
                  <a:pt x="700276" y="221442"/>
                  <a:pt x="704850" y="223157"/>
                </a:cubicBezTo>
                <a:cubicBezTo>
                  <a:pt x="707536" y="224164"/>
                  <a:pt x="710328" y="224872"/>
                  <a:pt x="713014" y="225879"/>
                </a:cubicBezTo>
                <a:cubicBezTo>
                  <a:pt x="717588" y="227594"/>
                  <a:pt x="721942" y="229918"/>
                  <a:pt x="726621" y="231322"/>
                </a:cubicBezTo>
                <a:cubicBezTo>
                  <a:pt x="731051" y="232651"/>
                  <a:pt x="735692" y="233136"/>
                  <a:pt x="740228" y="234043"/>
                </a:cubicBezTo>
                <a:cubicBezTo>
                  <a:pt x="756023" y="244572"/>
                  <a:pt x="740659" y="236026"/>
                  <a:pt x="767443" y="242207"/>
                </a:cubicBezTo>
                <a:cubicBezTo>
                  <a:pt x="816022" y="253417"/>
                  <a:pt x="748837" y="242658"/>
                  <a:pt x="802821" y="250372"/>
                </a:cubicBezTo>
                <a:cubicBezTo>
                  <a:pt x="809171" y="253093"/>
                  <a:pt x="815268" y="256504"/>
                  <a:pt x="821871" y="258536"/>
                </a:cubicBezTo>
                <a:cubicBezTo>
                  <a:pt x="827145" y="260159"/>
                  <a:pt x="832789" y="260175"/>
                  <a:pt x="838200" y="261257"/>
                </a:cubicBezTo>
                <a:cubicBezTo>
                  <a:pt x="841868" y="261991"/>
                  <a:pt x="845418" y="263245"/>
                  <a:pt x="849086" y="263979"/>
                </a:cubicBezTo>
                <a:cubicBezTo>
                  <a:pt x="854497" y="265061"/>
                  <a:pt x="859971" y="265793"/>
                  <a:pt x="865414" y="266700"/>
                </a:cubicBezTo>
                <a:cubicBezTo>
                  <a:pt x="868135" y="268514"/>
                  <a:pt x="870572" y="270855"/>
                  <a:pt x="873578" y="272143"/>
                </a:cubicBezTo>
                <a:cubicBezTo>
                  <a:pt x="877016" y="273616"/>
                  <a:pt x="881194" y="273048"/>
                  <a:pt x="884464" y="274864"/>
                </a:cubicBezTo>
                <a:cubicBezTo>
                  <a:pt x="889542" y="277685"/>
                  <a:pt x="893535" y="282121"/>
                  <a:pt x="898071" y="285750"/>
                </a:cubicBezTo>
                <a:cubicBezTo>
                  <a:pt x="898978" y="288471"/>
                  <a:pt x="899728" y="291251"/>
                  <a:pt x="900793" y="293914"/>
                </a:cubicBezTo>
                <a:cubicBezTo>
                  <a:pt x="903359" y="300328"/>
                  <a:pt x="906596" y="306471"/>
                  <a:pt x="908957" y="312964"/>
                </a:cubicBezTo>
                <a:cubicBezTo>
                  <a:pt x="910235" y="316479"/>
                  <a:pt x="910650" y="320254"/>
                  <a:pt x="911678" y="323850"/>
                </a:cubicBezTo>
                <a:cubicBezTo>
                  <a:pt x="917259" y="343382"/>
                  <a:pt x="911587" y="317945"/>
                  <a:pt x="917121" y="345622"/>
                </a:cubicBezTo>
                <a:cubicBezTo>
                  <a:pt x="916214" y="362858"/>
                  <a:pt x="915963" y="380140"/>
                  <a:pt x="914400" y="397329"/>
                </a:cubicBezTo>
                <a:cubicBezTo>
                  <a:pt x="913894" y="402899"/>
                  <a:pt x="904178" y="420676"/>
                  <a:pt x="903514" y="421822"/>
                </a:cubicBezTo>
                <a:cubicBezTo>
                  <a:pt x="876046" y="469268"/>
                  <a:pt x="887929" y="446873"/>
                  <a:pt x="854528" y="492579"/>
                </a:cubicBezTo>
                <a:cubicBezTo>
                  <a:pt x="840348" y="511984"/>
                  <a:pt x="828619" y="535284"/>
                  <a:pt x="808264" y="549729"/>
                </a:cubicBezTo>
                <a:cubicBezTo>
                  <a:pt x="788345" y="563865"/>
                  <a:pt x="765681" y="573822"/>
                  <a:pt x="745671" y="587829"/>
                </a:cubicBezTo>
                <a:cubicBezTo>
                  <a:pt x="721551" y="604713"/>
                  <a:pt x="716586" y="610663"/>
                  <a:pt x="688521" y="620486"/>
                </a:cubicBezTo>
                <a:cubicBezTo>
                  <a:pt x="680627" y="623249"/>
                  <a:pt x="672070" y="623631"/>
                  <a:pt x="664028" y="625929"/>
                </a:cubicBezTo>
                <a:cubicBezTo>
                  <a:pt x="652995" y="629081"/>
                  <a:pt x="642718" y="635112"/>
                  <a:pt x="631371" y="636814"/>
                </a:cubicBezTo>
                <a:cubicBezTo>
                  <a:pt x="606188" y="640591"/>
                  <a:pt x="580571" y="640443"/>
                  <a:pt x="555171" y="642257"/>
                </a:cubicBezTo>
                <a:cubicBezTo>
                  <a:pt x="500743" y="640443"/>
                  <a:pt x="446146" y="641465"/>
                  <a:pt x="391886" y="636814"/>
                </a:cubicBezTo>
                <a:cubicBezTo>
                  <a:pt x="382151" y="635980"/>
                  <a:pt x="373940" y="629019"/>
                  <a:pt x="364671" y="625929"/>
                </a:cubicBezTo>
                <a:cubicBezTo>
                  <a:pt x="360283" y="624466"/>
                  <a:pt x="355551" y="624329"/>
                  <a:pt x="351064" y="623207"/>
                </a:cubicBezTo>
                <a:cubicBezTo>
                  <a:pt x="337402" y="619792"/>
                  <a:pt x="323429" y="617267"/>
                  <a:pt x="310243" y="612322"/>
                </a:cubicBezTo>
                <a:cubicBezTo>
                  <a:pt x="287044" y="603622"/>
                  <a:pt x="265562" y="590658"/>
                  <a:pt x="242207" y="582386"/>
                </a:cubicBezTo>
                <a:cubicBezTo>
                  <a:pt x="221882" y="575187"/>
                  <a:pt x="200347" y="571981"/>
                  <a:pt x="179614" y="566057"/>
                </a:cubicBezTo>
                <a:cubicBezTo>
                  <a:pt x="173264" y="564243"/>
                  <a:pt x="166728" y="562985"/>
                  <a:pt x="160564" y="560614"/>
                </a:cubicBezTo>
                <a:cubicBezTo>
                  <a:pt x="99229" y="537023"/>
                  <a:pt x="170018" y="561042"/>
                  <a:pt x="136071" y="549729"/>
                </a:cubicBezTo>
                <a:cubicBezTo>
                  <a:pt x="115168" y="521856"/>
                  <a:pt x="140123" y="558612"/>
                  <a:pt x="125186" y="522514"/>
                </a:cubicBezTo>
                <a:cubicBezTo>
                  <a:pt x="116343" y="501144"/>
                  <a:pt x="103955" y="481349"/>
                  <a:pt x="95250" y="459922"/>
                </a:cubicBezTo>
                <a:cubicBezTo>
                  <a:pt x="51166" y="351409"/>
                  <a:pt x="73389" y="401102"/>
                  <a:pt x="29936" y="310243"/>
                </a:cubicBezTo>
                <a:cubicBezTo>
                  <a:pt x="16691" y="250643"/>
                  <a:pt x="33405" y="323047"/>
                  <a:pt x="16328" y="258536"/>
                </a:cubicBezTo>
                <a:cubicBezTo>
                  <a:pt x="10585" y="236842"/>
                  <a:pt x="0" y="193222"/>
                  <a:pt x="0" y="193222"/>
                </a:cubicBezTo>
                <a:cubicBezTo>
                  <a:pt x="1814" y="141515"/>
                  <a:pt x="-1978" y="89304"/>
                  <a:pt x="5443" y="38100"/>
                </a:cubicBezTo>
                <a:cubicBezTo>
                  <a:pt x="7319" y="25152"/>
                  <a:pt x="16329" y="12700"/>
                  <a:pt x="27214" y="5443"/>
                </a:cubicBezTo>
                <a:lnTo>
                  <a:pt x="35378" y="0"/>
                </a:lnTo>
                <a:cubicBezTo>
                  <a:pt x="63500" y="907"/>
                  <a:pt x="91704" y="386"/>
                  <a:pt x="119743" y="2722"/>
                </a:cubicBezTo>
                <a:cubicBezTo>
                  <a:pt x="124611" y="3128"/>
                  <a:pt x="128671" y="6760"/>
                  <a:pt x="133350" y="8164"/>
                </a:cubicBezTo>
                <a:cubicBezTo>
                  <a:pt x="137780" y="9493"/>
                  <a:pt x="142421" y="9979"/>
                  <a:pt x="146957" y="10886"/>
                </a:cubicBezTo>
                <a:cubicBezTo>
                  <a:pt x="156954" y="16884"/>
                  <a:pt x="162856" y="21407"/>
                  <a:pt x="174171" y="24493"/>
                </a:cubicBezTo>
                <a:cubicBezTo>
                  <a:pt x="179495" y="25945"/>
                  <a:pt x="185057" y="26307"/>
                  <a:pt x="190500" y="27214"/>
                </a:cubicBezTo>
                <a:cubicBezTo>
                  <a:pt x="202106" y="31084"/>
                  <a:pt x="188232" y="32657"/>
                  <a:pt x="193221" y="35379"/>
                </a:cubicBezTo>
                <a:close/>
              </a:path>
            </a:pathLst>
          </a:custGeom>
          <a:solidFill>
            <a:srgbClr val="9BE0F7"/>
          </a:solidFill>
          <a:ln>
            <a:solidFill>
              <a:srgbClr val="9BE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1" name="Rectangle 10">
            <a:extLst>
              <a:ext uri="{FF2B5EF4-FFF2-40B4-BE49-F238E27FC236}">
                <a16:creationId xmlns:a16="http://schemas.microsoft.com/office/drawing/2014/main" id="{899EC66C-B305-771C-319F-28F681CC63F5}"/>
              </a:ext>
            </a:extLst>
          </p:cNvPr>
          <p:cNvSpPr/>
          <p:nvPr/>
        </p:nvSpPr>
        <p:spPr>
          <a:xfrm>
            <a:off x="2628901" y="8609240"/>
            <a:ext cx="265340" cy="204107"/>
          </a:xfrm>
          <a:prstGeom prst="rect">
            <a:avLst/>
          </a:prstGeom>
          <a:solidFill>
            <a:srgbClr val="9BE0F7"/>
          </a:solidFill>
          <a:ln>
            <a:solidFill>
              <a:srgbClr val="9BE0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13" name="Straight Connector 12">
            <a:extLst>
              <a:ext uri="{FF2B5EF4-FFF2-40B4-BE49-F238E27FC236}">
                <a16:creationId xmlns:a16="http://schemas.microsoft.com/office/drawing/2014/main" id="{33D4EA67-CC46-AD45-0283-77DF01687CA7}"/>
              </a:ext>
            </a:extLst>
          </p:cNvPr>
          <p:cNvCxnSpPr>
            <a:cxnSpLocks/>
          </p:cNvCxnSpPr>
          <p:nvPr/>
        </p:nvCxnSpPr>
        <p:spPr>
          <a:xfrm>
            <a:off x="3135086" y="7290707"/>
            <a:ext cx="498855" cy="0"/>
          </a:xfrm>
          <a:prstGeom prst="line">
            <a:avLst/>
          </a:prstGeom>
          <a:ln w="28575">
            <a:solidFill>
              <a:srgbClr val="7C7C7E"/>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E8EFEB5-CA16-05CC-C7DA-2EC6A9328CA7}"/>
              </a:ext>
            </a:extLst>
          </p:cNvPr>
          <p:cNvCxnSpPr>
            <a:cxnSpLocks/>
          </p:cNvCxnSpPr>
          <p:nvPr/>
        </p:nvCxnSpPr>
        <p:spPr>
          <a:xfrm>
            <a:off x="3114258" y="7333580"/>
            <a:ext cx="498855" cy="0"/>
          </a:xfrm>
          <a:prstGeom prst="line">
            <a:avLst/>
          </a:prstGeom>
          <a:ln w="28575">
            <a:solidFill>
              <a:srgbClr val="C9E7B7"/>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2546711-EE3A-7749-1968-21200A6A9798}"/>
              </a:ext>
            </a:extLst>
          </p:cNvPr>
          <p:cNvSpPr txBox="1"/>
          <p:nvPr/>
        </p:nvSpPr>
        <p:spPr>
          <a:xfrm>
            <a:off x="10268242" y="6713324"/>
            <a:ext cx="7135238" cy="2862322"/>
          </a:xfrm>
          <a:prstGeom prst="rect">
            <a:avLst/>
          </a:prstGeom>
          <a:noFill/>
        </p:spPr>
        <p:txBody>
          <a:bodyPr wrap="square" rtlCol="0">
            <a:spAutoFit/>
          </a:bodyPr>
          <a:lstStyle/>
          <a:p>
            <a:r>
              <a:rPr lang="en-US" sz="3000"/>
              <a:t>USDA Ecoregions are a way of identifying areas of ecological similarity. Areas within the same ecoregion would be expected to have similar geology, landforms, soils, vegetation, climate, land use, wildlife, and hydrology.</a:t>
            </a:r>
          </a:p>
        </p:txBody>
      </p:sp>
      <p:pic>
        <p:nvPicPr>
          <p:cNvPr id="18" name="Picture 17">
            <a:extLst>
              <a:ext uri="{FF2B5EF4-FFF2-40B4-BE49-F238E27FC236}">
                <a16:creationId xmlns:a16="http://schemas.microsoft.com/office/drawing/2014/main" id="{B85B2305-A8C6-73B8-401A-2794007A3114}"/>
              </a:ext>
            </a:extLst>
          </p:cNvPr>
          <p:cNvPicPr>
            <a:picLocks noChangeAspect="1"/>
          </p:cNvPicPr>
          <p:nvPr/>
        </p:nvPicPr>
        <p:blipFill>
          <a:blip r:embed="rId5"/>
          <a:srcRect l="749" t="74140" r="60693" b="976"/>
          <a:stretch/>
        </p:blipFill>
        <p:spPr>
          <a:xfrm>
            <a:off x="7307758" y="3678698"/>
            <a:ext cx="5581526" cy="2537057"/>
          </a:xfrm>
          <a:prstGeom prst="rect">
            <a:avLst/>
          </a:prstGeom>
        </p:spPr>
      </p:pic>
      <p:sp>
        <p:nvSpPr>
          <p:cNvPr id="9" name="TextBox 8">
            <a:extLst>
              <a:ext uri="{FF2B5EF4-FFF2-40B4-BE49-F238E27FC236}">
                <a16:creationId xmlns:a16="http://schemas.microsoft.com/office/drawing/2014/main" id="{5F7C207E-EED8-C5BD-6D01-4910FD087394}"/>
              </a:ext>
            </a:extLst>
          </p:cNvPr>
          <p:cNvSpPr txBox="1"/>
          <p:nvPr/>
        </p:nvSpPr>
        <p:spPr>
          <a:xfrm>
            <a:off x="8216218" y="5363636"/>
            <a:ext cx="7314596" cy="692497"/>
          </a:xfrm>
          <a:prstGeom prst="rect">
            <a:avLst/>
          </a:prstGeom>
          <a:solidFill>
            <a:schemeClr val="bg1"/>
          </a:solidFill>
        </p:spPr>
        <p:txBody>
          <a:bodyPr wrap="square" rtlCol="0">
            <a:spAutoFit/>
          </a:bodyPr>
          <a:lstStyle/>
          <a:p>
            <a:r>
              <a:rPr lang="en-US" sz="3900"/>
              <a:t>Current + Future suitability</a:t>
            </a:r>
          </a:p>
        </p:txBody>
      </p:sp>
    </p:spTree>
    <p:extLst>
      <p:ext uri="{BB962C8B-B14F-4D97-AF65-F5344CB8AC3E}">
        <p14:creationId xmlns:p14="http://schemas.microsoft.com/office/powerpoint/2010/main" val="3320553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AC17D-26F2-3158-EDB9-E9B31486A7EE}"/>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BF449C92-D468-E148-D355-51916635D8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160774"/>
            <a:ext cx="18288000" cy="68579"/>
          </a:xfrm>
          <a:prstGeom prst="rect">
            <a:avLst/>
          </a:prstGeom>
        </p:spPr>
      </p:pic>
      <p:sp>
        <p:nvSpPr>
          <p:cNvPr id="4" name="Title 1">
            <a:extLst>
              <a:ext uri="{FF2B5EF4-FFF2-40B4-BE49-F238E27FC236}">
                <a16:creationId xmlns:a16="http://schemas.microsoft.com/office/drawing/2014/main" id="{83AC528F-932D-3591-E4E8-ADFC97B687D5}"/>
              </a:ext>
            </a:extLst>
          </p:cNvPr>
          <p:cNvSpPr txBox="1">
            <a:spLocks/>
          </p:cNvSpPr>
          <p:nvPr/>
        </p:nvSpPr>
        <p:spPr>
          <a:xfrm>
            <a:off x="124415" y="-162520"/>
            <a:ext cx="18051644" cy="1245638"/>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atin typeface="DM Sans" pitchFamily="2" charset="77"/>
              </a:rPr>
              <a:t>USDA Level III </a:t>
            </a:r>
          </a:p>
        </p:txBody>
      </p:sp>
      <p:pic>
        <p:nvPicPr>
          <p:cNvPr id="2050" name="Picture 2">
            <a:extLst>
              <a:ext uri="{FF2B5EF4-FFF2-40B4-BE49-F238E27FC236}">
                <a16:creationId xmlns:a16="http://schemas.microsoft.com/office/drawing/2014/main" id="{8240F411-0C4B-AAA7-4A6B-627FBD105B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576" y="1245639"/>
            <a:ext cx="14047112" cy="8881872"/>
          </a:xfrm>
          <a:prstGeom prst="rect">
            <a:avLst/>
          </a:prstGeom>
          <a:noFill/>
          <a:extLst>
            <a:ext uri="{909E8E84-426E-40DD-AFC4-6F175D3DCCD1}">
              <a14:hiddenFill xmlns:a14="http://schemas.microsoft.com/office/drawing/2010/main">
                <a:solidFill>
                  <a:srgbClr val="FFFFFF"/>
                </a:solidFill>
              </a14:hiddenFill>
            </a:ext>
          </a:extLst>
        </p:spPr>
      </p:pic>
      <p:sp>
        <p:nvSpPr>
          <p:cNvPr id="7" name="Arrow: Left 6">
            <a:extLst>
              <a:ext uri="{FF2B5EF4-FFF2-40B4-BE49-F238E27FC236}">
                <a16:creationId xmlns:a16="http://schemas.microsoft.com/office/drawing/2014/main" id="{F54BB909-4850-302A-11D7-5D0B57F55D9F}"/>
              </a:ext>
            </a:extLst>
          </p:cNvPr>
          <p:cNvSpPr/>
          <p:nvPr/>
        </p:nvSpPr>
        <p:spPr>
          <a:xfrm>
            <a:off x="14385853" y="3426305"/>
            <a:ext cx="845288" cy="553427"/>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100"/>
          </a:p>
        </p:txBody>
      </p:sp>
      <p:sp>
        <p:nvSpPr>
          <p:cNvPr id="8" name="TextBox 7">
            <a:extLst>
              <a:ext uri="{FF2B5EF4-FFF2-40B4-BE49-F238E27FC236}">
                <a16:creationId xmlns:a16="http://schemas.microsoft.com/office/drawing/2014/main" id="{CEBE001B-63AD-2AE1-78C0-E9D90F7B4A2B}"/>
              </a:ext>
            </a:extLst>
          </p:cNvPr>
          <p:cNvSpPr txBox="1"/>
          <p:nvPr/>
        </p:nvSpPr>
        <p:spPr>
          <a:xfrm>
            <a:off x="15231140" y="2845069"/>
            <a:ext cx="2631558" cy="1708160"/>
          </a:xfrm>
          <a:prstGeom prst="rect">
            <a:avLst/>
          </a:prstGeom>
          <a:noFill/>
        </p:spPr>
        <p:txBody>
          <a:bodyPr wrap="square" rtlCol="0">
            <a:spAutoFit/>
          </a:bodyPr>
          <a:lstStyle/>
          <a:p>
            <a:pPr algn="ctr"/>
            <a:r>
              <a:rPr lang="en-US" sz="2100" dirty="0">
                <a:latin typeface="DM Sans" pitchFamily="2" charset="77"/>
              </a:rPr>
              <a:t>Here is the Northeastern Coastal Zone Ecoregion used in our example! </a:t>
            </a:r>
          </a:p>
        </p:txBody>
      </p:sp>
    </p:spTree>
    <p:extLst>
      <p:ext uri="{BB962C8B-B14F-4D97-AF65-F5344CB8AC3E}">
        <p14:creationId xmlns:p14="http://schemas.microsoft.com/office/powerpoint/2010/main" val="38092578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1A56F-93F8-20D9-B98C-2E8D641EAB4D}"/>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72FC1EF6-A719-C424-86E3-43DD5A9F77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18706"/>
            <a:ext cx="18288000" cy="68579"/>
          </a:xfrm>
          <a:prstGeom prst="rect">
            <a:avLst/>
          </a:prstGeom>
        </p:spPr>
      </p:pic>
      <p:sp>
        <p:nvSpPr>
          <p:cNvPr id="6" name="Title 1">
            <a:extLst>
              <a:ext uri="{FF2B5EF4-FFF2-40B4-BE49-F238E27FC236}">
                <a16:creationId xmlns:a16="http://schemas.microsoft.com/office/drawing/2014/main" id="{6ABF8A90-4F36-C4DE-02EE-0C73CC202FE6}"/>
              </a:ext>
            </a:extLst>
          </p:cNvPr>
          <p:cNvSpPr txBox="1">
            <a:spLocks/>
          </p:cNvSpPr>
          <p:nvPr/>
        </p:nvSpPr>
        <p:spPr>
          <a:xfrm>
            <a:off x="171450" y="-371336"/>
            <a:ext cx="18116550" cy="1481679"/>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a:latin typeface="DM Sans" pitchFamily="2" charset="77"/>
              </a:rPr>
              <a:t>Persistent near-native species in MA</a:t>
            </a:r>
          </a:p>
        </p:txBody>
      </p:sp>
      <p:pic>
        <p:nvPicPr>
          <p:cNvPr id="8" name="Picture 7">
            <a:extLst>
              <a:ext uri="{FF2B5EF4-FFF2-40B4-BE49-F238E27FC236}">
                <a16:creationId xmlns:a16="http://schemas.microsoft.com/office/drawing/2014/main" id="{FADA0797-DDD3-3642-E34D-0A2C39C30174}"/>
              </a:ext>
            </a:extLst>
          </p:cNvPr>
          <p:cNvPicPr>
            <a:picLocks noChangeAspect="1"/>
          </p:cNvPicPr>
          <p:nvPr/>
        </p:nvPicPr>
        <p:blipFill>
          <a:blip r:embed="rId5"/>
          <a:srcRect l="39933" t="13369" r="982" b="794"/>
          <a:stretch/>
        </p:blipFill>
        <p:spPr>
          <a:xfrm>
            <a:off x="0" y="1387284"/>
            <a:ext cx="8697921" cy="8899716"/>
          </a:xfrm>
          <a:prstGeom prst="rect">
            <a:avLst/>
          </a:prstGeom>
        </p:spPr>
      </p:pic>
      <p:sp>
        <p:nvSpPr>
          <p:cNvPr id="3" name="Freeform: Shape 2">
            <a:extLst>
              <a:ext uri="{FF2B5EF4-FFF2-40B4-BE49-F238E27FC236}">
                <a16:creationId xmlns:a16="http://schemas.microsoft.com/office/drawing/2014/main" id="{4727AA6B-FC9C-3468-4ED3-3975A03D7801}"/>
              </a:ext>
            </a:extLst>
          </p:cNvPr>
          <p:cNvSpPr/>
          <p:nvPr/>
        </p:nvSpPr>
        <p:spPr>
          <a:xfrm>
            <a:off x="3294598" y="5389906"/>
            <a:ext cx="2357222" cy="1867859"/>
          </a:xfrm>
          <a:custGeom>
            <a:avLst/>
            <a:gdLst>
              <a:gd name="connsiteX0" fmla="*/ 790336 w 1571481"/>
              <a:gd name="connsiteY0" fmla="*/ 32165 h 1245239"/>
              <a:gd name="connsiteX1" fmla="*/ 730601 w 1571481"/>
              <a:gd name="connsiteY1" fmla="*/ 73520 h 1245239"/>
              <a:gd name="connsiteX2" fmla="*/ 698436 w 1571481"/>
              <a:gd name="connsiteY2" fmla="*/ 101090 h 1245239"/>
              <a:gd name="connsiteX3" fmla="*/ 634107 w 1571481"/>
              <a:gd name="connsiteY3" fmla="*/ 156229 h 1245239"/>
              <a:gd name="connsiteX4" fmla="*/ 578967 w 1571481"/>
              <a:gd name="connsiteY4" fmla="*/ 257319 h 1245239"/>
              <a:gd name="connsiteX5" fmla="*/ 597347 w 1571481"/>
              <a:gd name="connsiteY5" fmla="*/ 385978 h 1245239"/>
              <a:gd name="connsiteX6" fmla="*/ 601942 w 1571481"/>
              <a:gd name="connsiteY6" fmla="*/ 399763 h 1245239"/>
              <a:gd name="connsiteX7" fmla="*/ 592752 w 1571481"/>
              <a:gd name="connsiteY7" fmla="*/ 413548 h 1245239"/>
              <a:gd name="connsiteX8" fmla="*/ 546802 w 1571481"/>
              <a:gd name="connsiteY8" fmla="*/ 468688 h 1245239"/>
              <a:gd name="connsiteX9" fmla="*/ 523827 w 1571481"/>
              <a:gd name="connsiteY9" fmla="*/ 505448 h 1245239"/>
              <a:gd name="connsiteX10" fmla="*/ 505447 w 1571481"/>
              <a:gd name="connsiteY10" fmla="*/ 514638 h 1245239"/>
              <a:gd name="connsiteX11" fmla="*/ 487067 w 1571481"/>
              <a:gd name="connsiteY11" fmla="*/ 528422 h 1245239"/>
              <a:gd name="connsiteX12" fmla="*/ 441118 w 1571481"/>
              <a:gd name="connsiteY12" fmla="*/ 546802 h 1245239"/>
              <a:gd name="connsiteX13" fmla="*/ 422738 w 1571481"/>
              <a:gd name="connsiteY13" fmla="*/ 555992 h 1245239"/>
              <a:gd name="connsiteX14" fmla="*/ 381383 w 1571481"/>
              <a:gd name="connsiteY14" fmla="*/ 574372 h 1245239"/>
              <a:gd name="connsiteX15" fmla="*/ 344623 w 1571481"/>
              <a:gd name="connsiteY15" fmla="*/ 597347 h 1245239"/>
              <a:gd name="connsiteX16" fmla="*/ 340028 w 1571481"/>
              <a:gd name="connsiteY16" fmla="*/ 611132 h 1245239"/>
              <a:gd name="connsiteX17" fmla="*/ 321648 w 1571481"/>
              <a:gd name="connsiteY17" fmla="*/ 629512 h 1245239"/>
              <a:gd name="connsiteX18" fmla="*/ 330838 w 1571481"/>
              <a:gd name="connsiteY18" fmla="*/ 647892 h 1245239"/>
              <a:gd name="connsiteX19" fmla="*/ 326243 w 1571481"/>
              <a:gd name="connsiteY19" fmla="*/ 670867 h 1245239"/>
              <a:gd name="connsiteX20" fmla="*/ 303268 w 1571481"/>
              <a:gd name="connsiteY20" fmla="*/ 698437 h 1245239"/>
              <a:gd name="connsiteX21" fmla="*/ 298673 w 1571481"/>
              <a:gd name="connsiteY21" fmla="*/ 712221 h 1245239"/>
              <a:gd name="connsiteX22" fmla="*/ 284888 w 1571481"/>
              <a:gd name="connsiteY22" fmla="*/ 776551 h 1245239"/>
              <a:gd name="connsiteX23" fmla="*/ 266509 w 1571481"/>
              <a:gd name="connsiteY23" fmla="*/ 794931 h 1245239"/>
              <a:gd name="connsiteX24" fmla="*/ 179204 w 1571481"/>
              <a:gd name="connsiteY24" fmla="*/ 877641 h 1245239"/>
              <a:gd name="connsiteX25" fmla="*/ 151634 w 1571481"/>
              <a:gd name="connsiteY25" fmla="*/ 900615 h 1245239"/>
              <a:gd name="connsiteX26" fmla="*/ 64330 w 1571481"/>
              <a:gd name="connsiteY26" fmla="*/ 951160 h 1245239"/>
              <a:gd name="connsiteX27" fmla="*/ 13785 w 1571481"/>
              <a:gd name="connsiteY27" fmla="*/ 1006300 h 1245239"/>
              <a:gd name="connsiteX28" fmla="*/ 9190 w 1571481"/>
              <a:gd name="connsiteY28" fmla="*/ 1024680 h 1245239"/>
              <a:gd name="connsiteX29" fmla="*/ 4595 w 1571481"/>
              <a:gd name="connsiteY29" fmla="*/ 1047655 h 1245239"/>
              <a:gd name="connsiteX30" fmla="*/ 0 w 1571481"/>
              <a:gd name="connsiteY30" fmla="*/ 1061440 h 1245239"/>
              <a:gd name="connsiteX31" fmla="*/ 4595 w 1571481"/>
              <a:gd name="connsiteY31" fmla="*/ 1171719 h 1245239"/>
              <a:gd name="connsiteX32" fmla="*/ 9190 w 1571481"/>
              <a:gd name="connsiteY32" fmla="*/ 1185504 h 1245239"/>
              <a:gd name="connsiteX33" fmla="*/ 22975 w 1571481"/>
              <a:gd name="connsiteY33" fmla="*/ 1203884 h 1245239"/>
              <a:gd name="connsiteX34" fmla="*/ 36760 w 1571481"/>
              <a:gd name="connsiteY34" fmla="*/ 1217669 h 1245239"/>
              <a:gd name="connsiteX35" fmla="*/ 45950 w 1571481"/>
              <a:gd name="connsiteY35" fmla="*/ 1231454 h 1245239"/>
              <a:gd name="connsiteX36" fmla="*/ 91899 w 1571481"/>
              <a:gd name="connsiteY36" fmla="*/ 1240644 h 1245239"/>
              <a:gd name="connsiteX37" fmla="*/ 170014 w 1571481"/>
              <a:gd name="connsiteY37" fmla="*/ 1236049 h 1245239"/>
              <a:gd name="connsiteX38" fmla="*/ 234344 w 1571481"/>
              <a:gd name="connsiteY38" fmla="*/ 1231454 h 1245239"/>
              <a:gd name="connsiteX39" fmla="*/ 422738 w 1571481"/>
              <a:gd name="connsiteY39" fmla="*/ 1236049 h 1245239"/>
              <a:gd name="connsiteX40" fmla="*/ 441118 w 1571481"/>
              <a:gd name="connsiteY40" fmla="*/ 1240644 h 1245239"/>
              <a:gd name="connsiteX41" fmla="*/ 454903 w 1571481"/>
              <a:gd name="connsiteY41" fmla="*/ 1245239 h 1245239"/>
              <a:gd name="connsiteX42" fmla="*/ 569777 w 1571481"/>
              <a:gd name="connsiteY42" fmla="*/ 1240644 h 1245239"/>
              <a:gd name="connsiteX43" fmla="*/ 620322 w 1571481"/>
              <a:gd name="connsiteY43" fmla="*/ 1213074 h 1245239"/>
              <a:gd name="connsiteX44" fmla="*/ 661676 w 1571481"/>
              <a:gd name="connsiteY44" fmla="*/ 1157934 h 1245239"/>
              <a:gd name="connsiteX45" fmla="*/ 680056 w 1571481"/>
              <a:gd name="connsiteY45" fmla="*/ 1134959 h 1245239"/>
              <a:gd name="connsiteX46" fmla="*/ 744386 w 1571481"/>
              <a:gd name="connsiteY46" fmla="*/ 1066035 h 1245239"/>
              <a:gd name="connsiteX47" fmla="*/ 767361 w 1571481"/>
              <a:gd name="connsiteY47" fmla="*/ 1047655 h 1245239"/>
              <a:gd name="connsiteX48" fmla="*/ 781146 w 1571481"/>
              <a:gd name="connsiteY48" fmla="*/ 1029275 h 1245239"/>
              <a:gd name="connsiteX49" fmla="*/ 794931 w 1571481"/>
              <a:gd name="connsiteY49" fmla="*/ 1020085 h 1245239"/>
              <a:gd name="connsiteX50" fmla="*/ 822500 w 1571481"/>
              <a:gd name="connsiteY50" fmla="*/ 997110 h 1245239"/>
              <a:gd name="connsiteX51" fmla="*/ 896020 w 1571481"/>
              <a:gd name="connsiteY51" fmla="*/ 969540 h 1245239"/>
              <a:gd name="connsiteX52" fmla="*/ 937375 w 1571481"/>
              <a:gd name="connsiteY52" fmla="*/ 955755 h 1245239"/>
              <a:gd name="connsiteX53" fmla="*/ 1070629 w 1571481"/>
              <a:gd name="connsiteY53" fmla="*/ 941970 h 1245239"/>
              <a:gd name="connsiteX54" fmla="*/ 1093604 w 1571481"/>
              <a:gd name="connsiteY54" fmla="*/ 932780 h 1245239"/>
              <a:gd name="connsiteX55" fmla="*/ 1144149 w 1571481"/>
              <a:gd name="connsiteY55" fmla="*/ 928185 h 1245239"/>
              <a:gd name="connsiteX56" fmla="*/ 1176314 w 1571481"/>
              <a:gd name="connsiteY56" fmla="*/ 923590 h 1245239"/>
              <a:gd name="connsiteX57" fmla="*/ 1254428 w 1571481"/>
              <a:gd name="connsiteY57" fmla="*/ 900615 h 1245239"/>
              <a:gd name="connsiteX58" fmla="*/ 1277403 w 1571481"/>
              <a:gd name="connsiteY58" fmla="*/ 886831 h 1245239"/>
              <a:gd name="connsiteX59" fmla="*/ 1318758 w 1571481"/>
              <a:gd name="connsiteY59" fmla="*/ 863856 h 1245239"/>
              <a:gd name="connsiteX60" fmla="*/ 1337138 w 1571481"/>
              <a:gd name="connsiteY60" fmla="*/ 840881 h 1245239"/>
              <a:gd name="connsiteX61" fmla="*/ 1360113 w 1571481"/>
              <a:gd name="connsiteY61" fmla="*/ 822501 h 1245239"/>
              <a:gd name="connsiteX62" fmla="*/ 1383087 w 1571481"/>
              <a:gd name="connsiteY62" fmla="*/ 794931 h 1245239"/>
              <a:gd name="connsiteX63" fmla="*/ 1419847 w 1571481"/>
              <a:gd name="connsiteY63" fmla="*/ 753576 h 1245239"/>
              <a:gd name="connsiteX64" fmla="*/ 1429037 w 1571481"/>
              <a:gd name="connsiteY64" fmla="*/ 739791 h 1245239"/>
              <a:gd name="connsiteX65" fmla="*/ 1447417 w 1571481"/>
              <a:gd name="connsiteY65" fmla="*/ 721411 h 1245239"/>
              <a:gd name="connsiteX66" fmla="*/ 1456607 w 1571481"/>
              <a:gd name="connsiteY66" fmla="*/ 707626 h 1245239"/>
              <a:gd name="connsiteX67" fmla="*/ 1474987 w 1571481"/>
              <a:gd name="connsiteY67" fmla="*/ 693842 h 1245239"/>
              <a:gd name="connsiteX68" fmla="*/ 1493367 w 1571481"/>
              <a:gd name="connsiteY68" fmla="*/ 675462 h 1245239"/>
              <a:gd name="connsiteX69" fmla="*/ 1516342 w 1571481"/>
              <a:gd name="connsiteY69" fmla="*/ 666272 h 1245239"/>
              <a:gd name="connsiteX70" fmla="*/ 1534722 w 1571481"/>
              <a:gd name="connsiteY70" fmla="*/ 657082 h 1245239"/>
              <a:gd name="connsiteX71" fmla="*/ 1562291 w 1571481"/>
              <a:gd name="connsiteY71" fmla="*/ 624917 h 1245239"/>
              <a:gd name="connsiteX72" fmla="*/ 1571481 w 1571481"/>
              <a:gd name="connsiteY72" fmla="*/ 578967 h 1245239"/>
              <a:gd name="connsiteX73" fmla="*/ 1562291 w 1571481"/>
              <a:gd name="connsiteY73" fmla="*/ 533017 h 1245239"/>
              <a:gd name="connsiteX74" fmla="*/ 1548507 w 1571481"/>
              <a:gd name="connsiteY74" fmla="*/ 528422 h 1245239"/>
              <a:gd name="connsiteX75" fmla="*/ 1520937 w 1571481"/>
              <a:gd name="connsiteY75" fmla="*/ 514638 h 1245239"/>
              <a:gd name="connsiteX76" fmla="*/ 1507152 w 1571481"/>
              <a:gd name="connsiteY76" fmla="*/ 500853 h 1245239"/>
              <a:gd name="connsiteX77" fmla="*/ 1484177 w 1571481"/>
              <a:gd name="connsiteY77" fmla="*/ 482473 h 1245239"/>
              <a:gd name="connsiteX78" fmla="*/ 1474987 w 1571481"/>
              <a:gd name="connsiteY78" fmla="*/ 464093 h 1245239"/>
              <a:gd name="connsiteX79" fmla="*/ 1465797 w 1571481"/>
              <a:gd name="connsiteY79" fmla="*/ 450308 h 1245239"/>
              <a:gd name="connsiteX80" fmla="*/ 1461202 w 1571481"/>
              <a:gd name="connsiteY80" fmla="*/ 436523 h 1245239"/>
              <a:gd name="connsiteX81" fmla="*/ 1447417 w 1571481"/>
              <a:gd name="connsiteY81" fmla="*/ 427333 h 1245239"/>
              <a:gd name="connsiteX82" fmla="*/ 1424442 w 1571481"/>
              <a:gd name="connsiteY82" fmla="*/ 399763 h 1245239"/>
              <a:gd name="connsiteX83" fmla="*/ 1378492 w 1571481"/>
              <a:gd name="connsiteY83" fmla="*/ 367598 h 1245239"/>
              <a:gd name="connsiteX84" fmla="*/ 1360113 w 1571481"/>
              <a:gd name="connsiteY84" fmla="*/ 344623 h 1245239"/>
              <a:gd name="connsiteX85" fmla="*/ 1337138 w 1571481"/>
              <a:gd name="connsiteY85" fmla="*/ 321649 h 1245239"/>
              <a:gd name="connsiteX86" fmla="*/ 1291188 w 1571481"/>
              <a:gd name="connsiteY86" fmla="*/ 243534 h 1245239"/>
              <a:gd name="connsiteX87" fmla="*/ 1281998 w 1571481"/>
              <a:gd name="connsiteY87" fmla="*/ 215964 h 1245239"/>
              <a:gd name="connsiteX88" fmla="*/ 1236048 w 1571481"/>
              <a:gd name="connsiteY88" fmla="*/ 124065 h 1245239"/>
              <a:gd name="connsiteX89" fmla="*/ 1185504 w 1571481"/>
              <a:gd name="connsiteY89" fmla="*/ 73520 h 1245239"/>
              <a:gd name="connsiteX90" fmla="*/ 1157934 w 1571481"/>
              <a:gd name="connsiteY90" fmla="*/ 55140 h 1245239"/>
              <a:gd name="connsiteX91" fmla="*/ 1093604 w 1571481"/>
              <a:gd name="connsiteY91" fmla="*/ 27570 h 1245239"/>
              <a:gd name="connsiteX92" fmla="*/ 1038464 w 1571481"/>
              <a:gd name="connsiteY92" fmla="*/ 9190 h 1245239"/>
              <a:gd name="connsiteX93" fmla="*/ 955755 w 1571481"/>
              <a:gd name="connsiteY93" fmla="*/ 0 h 1245239"/>
              <a:gd name="connsiteX94" fmla="*/ 850070 w 1571481"/>
              <a:gd name="connsiteY94" fmla="*/ 4595 h 1245239"/>
              <a:gd name="connsiteX95" fmla="*/ 836285 w 1571481"/>
              <a:gd name="connsiteY95" fmla="*/ 13785 h 1245239"/>
              <a:gd name="connsiteX96" fmla="*/ 808716 w 1571481"/>
              <a:gd name="connsiteY96" fmla="*/ 22975 h 1245239"/>
              <a:gd name="connsiteX97" fmla="*/ 790336 w 1571481"/>
              <a:gd name="connsiteY97" fmla="*/ 32165 h 1245239"/>
              <a:gd name="connsiteX98" fmla="*/ 790336 w 1571481"/>
              <a:gd name="connsiteY98" fmla="*/ 32165 h 12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571481" h="1245239">
                <a:moveTo>
                  <a:pt x="790336" y="32165"/>
                </a:moveTo>
                <a:cubicBezTo>
                  <a:pt x="780380" y="39058"/>
                  <a:pt x="800272" y="27073"/>
                  <a:pt x="730601" y="73520"/>
                </a:cubicBezTo>
                <a:cubicBezTo>
                  <a:pt x="718851" y="81353"/>
                  <a:pt x="709540" y="92366"/>
                  <a:pt x="698436" y="101090"/>
                </a:cubicBezTo>
                <a:cubicBezTo>
                  <a:pt x="672231" y="121680"/>
                  <a:pt x="654532" y="127634"/>
                  <a:pt x="634107" y="156229"/>
                </a:cubicBezTo>
                <a:cubicBezTo>
                  <a:pt x="615958" y="181638"/>
                  <a:pt x="594298" y="226657"/>
                  <a:pt x="578967" y="257319"/>
                </a:cubicBezTo>
                <a:cubicBezTo>
                  <a:pt x="584684" y="303054"/>
                  <a:pt x="585276" y="343729"/>
                  <a:pt x="597347" y="385978"/>
                </a:cubicBezTo>
                <a:cubicBezTo>
                  <a:pt x="598678" y="390635"/>
                  <a:pt x="600410" y="395168"/>
                  <a:pt x="601942" y="399763"/>
                </a:cubicBezTo>
                <a:cubicBezTo>
                  <a:pt x="598879" y="404358"/>
                  <a:pt x="596287" y="409305"/>
                  <a:pt x="592752" y="413548"/>
                </a:cubicBezTo>
                <a:cubicBezTo>
                  <a:pt x="572097" y="438334"/>
                  <a:pt x="568234" y="425824"/>
                  <a:pt x="546802" y="468688"/>
                </a:cubicBezTo>
                <a:cubicBezTo>
                  <a:pt x="540856" y="480580"/>
                  <a:pt x="534266" y="496501"/>
                  <a:pt x="523827" y="505448"/>
                </a:cubicBezTo>
                <a:cubicBezTo>
                  <a:pt x="518626" y="509906"/>
                  <a:pt x="511256" y="511008"/>
                  <a:pt x="505447" y="514638"/>
                </a:cubicBezTo>
                <a:cubicBezTo>
                  <a:pt x="498953" y="518697"/>
                  <a:pt x="493790" y="524755"/>
                  <a:pt x="487067" y="528422"/>
                </a:cubicBezTo>
                <a:cubicBezTo>
                  <a:pt x="438295" y="555025"/>
                  <a:pt x="471017" y="533988"/>
                  <a:pt x="441118" y="546802"/>
                </a:cubicBezTo>
                <a:cubicBezTo>
                  <a:pt x="434822" y="549500"/>
                  <a:pt x="429034" y="553294"/>
                  <a:pt x="422738" y="555992"/>
                </a:cubicBezTo>
                <a:cubicBezTo>
                  <a:pt x="391037" y="569578"/>
                  <a:pt x="430614" y="546240"/>
                  <a:pt x="381383" y="574372"/>
                </a:cubicBezTo>
                <a:cubicBezTo>
                  <a:pt x="368837" y="581541"/>
                  <a:pt x="344623" y="597347"/>
                  <a:pt x="344623" y="597347"/>
                </a:cubicBezTo>
                <a:cubicBezTo>
                  <a:pt x="343091" y="601942"/>
                  <a:pt x="342843" y="607191"/>
                  <a:pt x="340028" y="611132"/>
                </a:cubicBezTo>
                <a:cubicBezTo>
                  <a:pt x="334992" y="618183"/>
                  <a:pt x="323749" y="621106"/>
                  <a:pt x="321648" y="629512"/>
                </a:cubicBezTo>
                <a:cubicBezTo>
                  <a:pt x="319987" y="636157"/>
                  <a:pt x="327775" y="641765"/>
                  <a:pt x="330838" y="647892"/>
                </a:cubicBezTo>
                <a:cubicBezTo>
                  <a:pt x="329306" y="655550"/>
                  <a:pt x="328985" y="663554"/>
                  <a:pt x="326243" y="670867"/>
                </a:cubicBezTo>
                <a:cubicBezTo>
                  <a:pt x="322405" y="681103"/>
                  <a:pt x="310419" y="691286"/>
                  <a:pt x="303268" y="698437"/>
                </a:cubicBezTo>
                <a:cubicBezTo>
                  <a:pt x="301736" y="703032"/>
                  <a:pt x="299469" y="707444"/>
                  <a:pt x="298673" y="712221"/>
                </a:cubicBezTo>
                <a:cubicBezTo>
                  <a:pt x="294855" y="735128"/>
                  <a:pt x="298225" y="756544"/>
                  <a:pt x="284888" y="776551"/>
                </a:cubicBezTo>
                <a:cubicBezTo>
                  <a:pt x="280082" y="783760"/>
                  <a:pt x="272337" y="788520"/>
                  <a:pt x="266509" y="794931"/>
                </a:cubicBezTo>
                <a:cubicBezTo>
                  <a:pt x="211056" y="855931"/>
                  <a:pt x="269868" y="801294"/>
                  <a:pt x="179204" y="877641"/>
                </a:cubicBezTo>
                <a:cubicBezTo>
                  <a:pt x="170054" y="885346"/>
                  <a:pt x="162741" y="896172"/>
                  <a:pt x="151634" y="900615"/>
                </a:cubicBezTo>
                <a:cubicBezTo>
                  <a:pt x="118716" y="913782"/>
                  <a:pt x="93177" y="922313"/>
                  <a:pt x="64330" y="951160"/>
                </a:cubicBezTo>
                <a:cubicBezTo>
                  <a:pt x="28301" y="987189"/>
                  <a:pt x="45080" y="968746"/>
                  <a:pt x="13785" y="1006300"/>
                </a:cubicBezTo>
                <a:cubicBezTo>
                  <a:pt x="12253" y="1012427"/>
                  <a:pt x="10560" y="1018515"/>
                  <a:pt x="9190" y="1024680"/>
                </a:cubicBezTo>
                <a:cubicBezTo>
                  <a:pt x="7496" y="1032304"/>
                  <a:pt x="6489" y="1040078"/>
                  <a:pt x="4595" y="1047655"/>
                </a:cubicBezTo>
                <a:cubicBezTo>
                  <a:pt x="3420" y="1052354"/>
                  <a:pt x="1532" y="1056845"/>
                  <a:pt x="0" y="1061440"/>
                </a:cubicBezTo>
                <a:cubicBezTo>
                  <a:pt x="1532" y="1098200"/>
                  <a:pt x="1877" y="1135028"/>
                  <a:pt x="4595" y="1171719"/>
                </a:cubicBezTo>
                <a:cubicBezTo>
                  <a:pt x="4953" y="1176549"/>
                  <a:pt x="6787" y="1181299"/>
                  <a:pt x="9190" y="1185504"/>
                </a:cubicBezTo>
                <a:cubicBezTo>
                  <a:pt x="12990" y="1192153"/>
                  <a:pt x="17991" y="1198069"/>
                  <a:pt x="22975" y="1203884"/>
                </a:cubicBezTo>
                <a:cubicBezTo>
                  <a:pt x="27204" y="1208818"/>
                  <a:pt x="32600" y="1212677"/>
                  <a:pt x="36760" y="1217669"/>
                </a:cubicBezTo>
                <a:cubicBezTo>
                  <a:pt x="40295" y="1221912"/>
                  <a:pt x="41355" y="1228391"/>
                  <a:pt x="45950" y="1231454"/>
                </a:cubicBezTo>
                <a:cubicBezTo>
                  <a:pt x="50519" y="1234500"/>
                  <a:pt x="91808" y="1240629"/>
                  <a:pt x="91899" y="1240644"/>
                </a:cubicBezTo>
                <a:lnTo>
                  <a:pt x="170014" y="1236049"/>
                </a:lnTo>
                <a:cubicBezTo>
                  <a:pt x="191467" y="1234665"/>
                  <a:pt x="212846" y="1231454"/>
                  <a:pt x="234344" y="1231454"/>
                </a:cubicBezTo>
                <a:cubicBezTo>
                  <a:pt x="297161" y="1231454"/>
                  <a:pt x="359940" y="1234517"/>
                  <a:pt x="422738" y="1236049"/>
                </a:cubicBezTo>
                <a:cubicBezTo>
                  <a:pt x="428865" y="1237581"/>
                  <a:pt x="435046" y="1238909"/>
                  <a:pt x="441118" y="1240644"/>
                </a:cubicBezTo>
                <a:cubicBezTo>
                  <a:pt x="445775" y="1241975"/>
                  <a:pt x="450059" y="1245239"/>
                  <a:pt x="454903" y="1245239"/>
                </a:cubicBezTo>
                <a:cubicBezTo>
                  <a:pt x="493225" y="1245239"/>
                  <a:pt x="531486" y="1242176"/>
                  <a:pt x="569777" y="1240644"/>
                </a:cubicBezTo>
                <a:cubicBezTo>
                  <a:pt x="581081" y="1234992"/>
                  <a:pt x="614878" y="1218519"/>
                  <a:pt x="620322" y="1213074"/>
                </a:cubicBezTo>
                <a:cubicBezTo>
                  <a:pt x="636568" y="1196828"/>
                  <a:pt x="647720" y="1176184"/>
                  <a:pt x="661676" y="1157934"/>
                </a:cubicBezTo>
                <a:cubicBezTo>
                  <a:pt x="667633" y="1150143"/>
                  <a:pt x="673846" y="1142550"/>
                  <a:pt x="680056" y="1134959"/>
                </a:cubicBezTo>
                <a:cubicBezTo>
                  <a:pt x="699167" y="1111601"/>
                  <a:pt x="721206" y="1084579"/>
                  <a:pt x="744386" y="1066035"/>
                </a:cubicBezTo>
                <a:cubicBezTo>
                  <a:pt x="752044" y="1059908"/>
                  <a:pt x="760426" y="1054590"/>
                  <a:pt x="767361" y="1047655"/>
                </a:cubicBezTo>
                <a:cubicBezTo>
                  <a:pt x="772776" y="1042240"/>
                  <a:pt x="775731" y="1034690"/>
                  <a:pt x="781146" y="1029275"/>
                </a:cubicBezTo>
                <a:cubicBezTo>
                  <a:pt x="785051" y="1025370"/>
                  <a:pt x="790572" y="1023476"/>
                  <a:pt x="794931" y="1020085"/>
                </a:cubicBezTo>
                <a:cubicBezTo>
                  <a:pt x="804373" y="1012741"/>
                  <a:pt x="812547" y="1003746"/>
                  <a:pt x="822500" y="997110"/>
                </a:cubicBezTo>
                <a:cubicBezTo>
                  <a:pt x="846096" y="981379"/>
                  <a:pt x="868674" y="978175"/>
                  <a:pt x="896020" y="969540"/>
                </a:cubicBezTo>
                <a:cubicBezTo>
                  <a:pt x="909876" y="965164"/>
                  <a:pt x="923278" y="959279"/>
                  <a:pt x="937375" y="955755"/>
                </a:cubicBezTo>
                <a:cubicBezTo>
                  <a:pt x="987837" y="943139"/>
                  <a:pt x="1014760" y="945074"/>
                  <a:pt x="1070629" y="941970"/>
                </a:cubicBezTo>
                <a:cubicBezTo>
                  <a:pt x="1078287" y="938907"/>
                  <a:pt x="1085497" y="934300"/>
                  <a:pt x="1093604" y="932780"/>
                </a:cubicBezTo>
                <a:cubicBezTo>
                  <a:pt x="1110232" y="929662"/>
                  <a:pt x="1127335" y="930053"/>
                  <a:pt x="1144149" y="928185"/>
                </a:cubicBezTo>
                <a:cubicBezTo>
                  <a:pt x="1154913" y="926989"/>
                  <a:pt x="1165631" y="925371"/>
                  <a:pt x="1176314" y="923590"/>
                </a:cubicBezTo>
                <a:cubicBezTo>
                  <a:pt x="1199541" y="919719"/>
                  <a:pt x="1238380" y="910243"/>
                  <a:pt x="1254428" y="900615"/>
                </a:cubicBezTo>
                <a:cubicBezTo>
                  <a:pt x="1262086" y="896020"/>
                  <a:pt x="1269563" y="891107"/>
                  <a:pt x="1277403" y="886831"/>
                </a:cubicBezTo>
                <a:cubicBezTo>
                  <a:pt x="1282691" y="883947"/>
                  <a:pt x="1311055" y="871559"/>
                  <a:pt x="1318758" y="863856"/>
                </a:cubicBezTo>
                <a:cubicBezTo>
                  <a:pt x="1325693" y="856921"/>
                  <a:pt x="1330203" y="847816"/>
                  <a:pt x="1337138" y="840881"/>
                </a:cubicBezTo>
                <a:cubicBezTo>
                  <a:pt x="1344073" y="833946"/>
                  <a:pt x="1353178" y="829436"/>
                  <a:pt x="1360113" y="822501"/>
                </a:cubicBezTo>
                <a:cubicBezTo>
                  <a:pt x="1368572" y="814042"/>
                  <a:pt x="1375140" y="803872"/>
                  <a:pt x="1383087" y="794931"/>
                </a:cubicBezTo>
                <a:cubicBezTo>
                  <a:pt x="1414776" y="759280"/>
                  <a:pt x="1375324" y="810820"/>
                  <a:pt x="1419847" y="753576"/>
                </a:cubicBezTo>
                <a:cubicBezTo>
                  <a:pt x="1423237" y="749217"/>
                  <a:pt x="1425443" y="743984"/>
                  <a:pt x="1429037" y="739791"/>
                </a:cubicBezTo>
                <a:cubicBezTo>
                  <a:pt x="1434676" y="733212"/>
                  <a:pt x="1441778" y="727990"/>
                  <a:pt x="1447417" y="721411"/>
                </a:cubicBezTo>
                <a:cubicBezTo>
                  <a:pt x="1451011" y="717218"/>
                  <a:pt x="1452702" y="711531"/>
                  <a:pt x="1456607" y="707626"/>
                </a:cubicBezTo>
                <a:cubicBezTo>
                  <a:pt x="1462022" y="702211"/>
                  <a:pt x="1469224" y="698885"/>
                  <a:pt x="1474987" y="693842"/>
                </a:cubicBezTo>
                <a:cubicBezTo>
                  <a:pt x="1481508" y="688137"/>
                  <a:pt x="1486158" y="680268"/>
                  <a:pt x="1493367" y="675462"/>
                </a:cubicBezTo>
                <a:cubicBezTo>
                  <a:pt x="1500230" y="670887"/>
                  <a:pt x="1508805" y="669622"/>
                  <a:pt x="1516342" y="666272"/>
                </a:cubicBezTo>
                <a:cubicBezTo>
                  <a:pt x="1522601" y="663490"/>
                  <a:pt x="1528595" y="660145"/>
                  <a:pt x="1534722" y="657082"/>
                </a:cubicBezTo>
                <a:cubicBezTo>
                  <a:pt x="1543281" y="648522"/>
                  <a:pt x="1557043" y="637163"/>
                  <a:pt x="1562291" y="624917"/>
                </a:cubicBezTo>
                <a:cubicBezTo>
                  <a:pt x="1566030" y="616193"/>
                  <a:pt x="1570444" y="585187"/>
                  <a:pt x="1571481" y="578967"/>
                </a:cubicBezTo>
                <a:cubicBezTo>
                  <a:pt x="1568418" y="563650"/>
                  <a:pt x="1568754" y="547237"/>
                  <a:pt x="1562291" y="533017"/>
                </a:cubicBezTo>
                <a:cubicBezTo>
                  <a:pt x="1560287" y="528608"/>
                  <a:pt x="1552839" y="530588"/>
                  <a:pt x="1548507" y="528422"/>
                </a:cubicBezTo>
                <a:cubicBezTo>
                  <a:pt x="1512880" y="510609"/>
                  <a:pt x="1555583" y="526187"/>
                  <a:pt x="1520937" y="514638"/>
                </a:cubicBezTo>
                <a:cubicBezTo>
                  <a:pt x="1516342" y="510043"/>
                  <a:pt x="1512042" y="505132"/>
                  <a:pt x="1507152" y="500853"/>
                </a:cubicBezTo>
                <a:cubicBezTo>
                  <a:pt x="1499771" y="494395"/>
                  <a:pt x="1490635" y="489854"/>
                  <a:pt x="1484177" y="482473"/>
                </a:cubicBezTo>
                <a:cubicBezTo>
                  <a:pt x="1479666" y="477318"/>
                  <a:pt x="1478385" y="470040"/>
                  <a:pt x="1474987" y="464093"/>
                </a:cubicBezTo>
                <a:cubicBezTo>
                  <a:pt x="1472247" y="459298"/>
                  <a:pt x="1468267" y="455247"/>
                  <a:pt x="1465797" y="450308"/>
                </a:cubicBezTo>
                <a:cubicBezTo>
                  <a:pt x="1463631" y="445976"/>
                  <a:pt x="1464228" y="440305"/>
                  <a:pt x="1461202" y="436523"/>
                </a:cubicBezTo>
                <a:cubicBezTo>
                  <a:pt x="1457752" y="432211"/>
                  <a:pt x="1451322" y="431238"/>
                  <a:pt x="1447417" y="427333"/>
                </a:cubicBezTo>
                <a:cubicBezTo>
                  <a:pt x="1438958" y="418874"/>
                  <a:pt x="1433294" y="407810"/>
                  <a:pt x="1424442" y="399763"/>
                </a:cubicBezTo>
                <a:cubicBezTo>
                  <a:pt x="1407936" y="384757"/>
                  <a:pt x="1393618" y="382725"/>
                  <a:pt x="1378492" y="367598"/>
                </a:cubicBezTo>
                <a:cubicBezTo>
                  <a:pt x="1371557" y="360663"/>
                  <a:pt x="1366674" y="351913"/>
                  <a:pt x="1360113" y="344623"/>
                </a:cubicBezTo>
                <a:cubicBezTo>
                  <a:pt x="1352868" y="336573"/>
                  <a:pt x="1343741" y="330233"/>
                  <a:pt x="1337138" y="321649"/>
                </a:cubicBezTo>
                <a:cubicBezTo>
                  <a:pt x="1328137" y="309948"/>
                  <a:pt x="1296809" y="255579"/>
                  <a:pt x="1291188" y="243534"/>
                </a:cubicBezTo>
                <a:cubicBezTo>
                  <a:pt x="1287091" y="234756"/>
                  <a:pt x="1285509" y="224992"/>
                  <a:pt x="1281998" y="215964"/>
                </a:cubicBezTo>
                <a:cubicBezTo>
                  <a:pt x="1265528" y="173613"/>
                  <a:pt x="1260823" y="158749"/>
                  <a:pt x="1236048" y="124065"/>
                </a:cubicBezTo>
                <a:cubicBezTo>
                  <a:pt x="1219554" y="100974"/>
                  <a:pt x="1208124" y="90485"/>
                  <a:pt x="1185504" y="73520"/>
                </a:cubicBezTo>
                <a:cubicBezTo>
                  <a:pt x="1176668" y="66893"/>
                  <a:pt x="1167813" y="60079"/>
                  <a:pt x="1157934" y="55140"/>
                </a:cubicBezTo>
                <a:cubicBezTo>
                  <a:pt x="1137067" y="44707"/>
                  <a:pt x="1115736" y="34947"/>
                  <a:pt x="1093604" y="27570"/>
                </a:cubicBezTo>
                <a:cubicBezTo>
                  <a:pt x="1075224" y="21443"/>
                  <a:pt x="1057575" y="12375"/>
                  <a:pt x="1038464" y="9190"/>
                </a:cubicBezTo>
                <a:cubicBezTo>
                  <a:pt x="992702" y="1563"/>
                  <a:pt x="1020179" y="5369"/>
                  <a:pt x="955755" y="0"/>
                </a:cubicBezTo>
                <a:cubicBezTo>
                  <a:pt x="920527" y="1532"/>
                  <a:pt x="885099" y="553"/>
                  <a:pt x="850070" y="4595"/>
                </a:cubicBezTo>
                <a:cubicBezTo>
                  <a:pt x="844584" y="5228"/>
                  <a:pt x="841332" y="11542"/>
                  <a:pt x="836285" y="13785"/>
                </a:cubicBezTo>
                <a:cubicBezTo>
                  <a:pt x="827433" y="17719"/>
                  <a:pt x="817380" y="18643"/>
                  <a:pt x="808716" y="22975"/>
                </a:cubicBezTo>
                <a:cubicBezTo>
                  <a:pt x="802589" y="26038"/>
                  <a:pt x="796834" y="29999"/>
                  <a:pt x="790336" y="32165"/>
                </a:cubicBezTo>
                <a:lnTo>
                  <a:pt x="790336" y="32165"/>
                </a:lnTo>
                <a:close/>
              </a:path>
            </a:pathLst>
          </a:cu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13" name="Straight Connector 12">
            <a:extLst>
              <a:ext uri="{FF2B5EF4-FFF2-40B4-BE49-F238E27FC236}">
                <a16:creationId xmlns:a16="http://schemas.microsoft.com/office/drawing/2014/main" id="{0E47E054-5592-33C8-CAD6-259FDA4E250E}"/>
              </a:ext>
            </a:extLst>
          </p:cNvPr>
          <p:cNvCxnSpPr>
            <a:cxnSpLocks/>
          </p:cNvCxnSpPr>
          <p:nvPr/>
        </p:nvCxnSpPr>
        <p:spPr>
          <a:xfrm>
            <a:off x="3135086" y="7290707"/>
            <a:ext cx="498855" cy="0"/>
          </a:xfrm>
          <a:prstGeom prst="line">
            <a:avLst/>
          </a:prstGeom>
          <a:ln w="28575">
            <a:solidFill>
              <a:srgbClr val="7C7C7E"/>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27EB4D2-6C24-FF37-806F-FBCE9017EBBC}"/>
              </a:ext>
            </a:extLst>
          </p:cNvPr>
          <p:cNvCxnSpPr>
            <a:cxnSpLocks/>
          </p:cNvCxnSpPr>
          <p:nvPr/>
        </p:nvCxnSpPr>
        <p:spPr>
          <a:xfrm>
            <a:off x="3114259" y="7323651"/>
            <a:ext cx="519683" cy="0"/>
          </a:xfrm>
          <a:prstGeom prst="line">
            <a:avLst/>
          </a:prstGeom>
          <a:ln w="28575">
            <a:solidFill>
              <a:srgbClr val="C9E7B7"/>
            </a:solidFill>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8BF648AF-E9FA-8BDA-A341-DCACAB9D63D9}"/>
              </a:ext>
            </a:extLst>
          </p:cNvPr>
          <p:cNvSpPr/>
          <p:nvPr/>
        </p:nvSpPr>
        <p:spPr>
          <a:xfrm>
            <a:off x="3204734" y="7323651"/>
            <a:ext cx="344526" cy="505992"/>
          </a:xfrm>
          <a:prstGeom prst="rect">
            <a:avLst/>
          </a:pr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pic>
        <p:nvPicPr>
          <p:cNvPr id="17" name="Picture 16">
            <a:extLst>
              <a:ext uri="{FF2B5EF4-FFF2-40B4-BE49-F238E27FC236}">
                <a16:creationId xmlns:a16="http://schemas.microsoft.com/office/drawing/2014/main" id="{14A22D61-C0C9-E4A8-BE3C-87FA0987C49B}"/>
              </a:ext>
            </a:extLst>
          </p:cNvPr>
          <p:cNvPicPr>
            <a:picLocks noChangeAspect="1"/>
          </p:cNvPicPr>
          <p:nvPr/>
        </p:nvPicPr>
        <p:blipFill>
          <a:blip r:embed="rId5"/>
          <a:srcRect l="625" t="45489" r="61797" b="47274"/>
          <a:stretch/>
        </p:blipFill>
        <p:spPr>
          <a:xfrm>
            <a:off x="7423903" y="2996249"/>
            <a:ext cx="5031452" cy="682449"/>
          </a:xfrm>
          <a:prstGeom prst="rect">
            <a:avLst/>
          </a:prstGeom>
        </p:spPr>
      </p:pic>
      <p:pic>
        <p:nvPicPr>
          <p:cNvPr id="18" name="Picture 17">
            <a:extLst>
              <a:ext uri="{FF2B5EF4-FFF2-40B4-BE49-F238E27FC236}">
                <a16:creationId xmlns:a16="http://schemas.microsoft.com/office/drawing/2014/main" id="{C62386F7-FF6D-3081-F192-A8F579E5D45F}"/>
              </a:ext>
            </a:extLst>
          </p:cNvPr>
          <p:cNvPicPr>
            <a:picLocks noChangeAspect="1"/>
          </p:cNvPicPr>
          <p:nvPr/>
        </p:nvPicPr>
        <p:blipFill>
          <a:blip r:embed="rId5"/>
          <a:srcRect l="749" t="74140" r="60693" b="976"/>
          <a:stretch/>
        </p:blipFill>
        <p:spPr>
          <a:xfrm>
            <a:off x="7307758" y="3678698"/>
            <a:ext cx="5581526" cy="2537057"/>
          </a:xfrm>
          <a:prstGeom prst="rect">
            <a:avLst/>
          </a:prstGeom>
        </p:spPr>
      </p:pic>
      <p:pic>
        <p:nvPicPr>
          <p:cNvPr id="19" name="Picture 18">
            <a:extLst>
              <a:ext uri="{FF2B5EF4-FFF2-40B4-BE49-F238E27FC236}">
                <a16:creationId xmlns:a16="http://schemas.microsoft.com/office/drawing/2014/main" id="{55494703-5DEC-C775-15C6-9509FCAFB6BF}"/>
              </a:ext>
            </a:extLst>
          </p:cNvPr>
          <p:cNvPicPr>
            <a:picLocks noChangeAspect="1"/>
          </p:cNvPicPr>
          <p:nvPr/>
        </p:nvPicPr>
        <p:blipFill>
          <a:blip r:embed="rId5"/>
          <a:srcRect l="749" t="61537" r="60693" b="26183"/>
          <a:stretch/>
        </p:blipFill>
        <p:spPr>
          <a:xfrm>
            <a:off x="8788397" y="7290707"/>
            <a:ext cx="5581526" cy="1252016"/>
          </a:xfrm>
          <a:prstGeom prst="rect">
            <a:avLst/>
          </a:prstGeom>
        </p:spPr>
      </p:pic>
      <p:sp>
        <p:nvSpPr>
          <p:cNvPr id="2" name="TextBox 1">
            <a:extLst>
              <a:ext uri="{FF2B5EF4-FFF2-40B4-BE49-F238E27FC236}">
                <a16:creationId xmlns:a16="http://schemas.microsoft.com/office/drawing/2014/main" id="{CCF6FA1C-7908-29EF-1CDB-024EC20DB5B3}"/>
              </a:ext>
            </a:extLst>
          </p:cNvPr>
          <p:cNvSpPr txBox="1"/>
          <p:nvPr/>
        </p:nvSpPr>
        <p:spPr>
          <a:xfrm>
            <a:off x="8216218" y="5363636"/>
            <a:ext cx="7314596" cy="692497"/>
          </a:xfrm>
          <a:prstGeom prst="rect">
            <a:avLst/>
          </a:prstGeom>
          <a:solidFill>
            <a:schemeClr val="bg1"/>
          </a:solidFill>
        </p:spPr>
        <p:txBody>
          <a:bodyPr wrap="square" rtlCol="0">
            <a:spAutoFit/>
          </a:bodyPr>
          <a:lstStyle/>
          <a:p>
            <a:r>
              <a:rPr lang="en-US" sz="3900"/>
              <a:t>Current + Future suitability</a:t>
            </a:r>
          </a:p>
        </p:txBody>
      </p:sp>
      <p:sp>
        <p:nvSpPr>
          <p:cNvPr id="7" name="TextBox 6">
            <a:extLst>
              <a:ext uri="{FF2B5EF4-FFF2-40B4-BE49-F238E27FC236}">
                <a16:creationId xmlns:a16="http://schemas.microsoft.com/office/drawing/2014/main" id="{73CCF304-1411-95C2-FB97-EC8A37A0A099}"/>
              </a:ext>
            </a:extLst>
          </p:cNvPr>
          <p:cNvSpPr txBox="1"/>
          <p:nvPr/>
        </p:nvSpPr>
        <p:spPr>
          <a:xfrm>
            <a:off x="12192448" y="7868726"/>
            <a:ext cx="2601026" cy="692497"/>
          </a:xfrm>
          <a:prstGeom prst="rect">
            <a:avLst/>
          </a:prstGeom>
          <a:solidFill>
            <a:schemeClr val="bg1"/>
          </a:solidFill>
        </p:spPr>
        <p:txBody>
          <a:bodyPr wrap="square" rtlCol="0">
            <a:spAutoFit/>
          </a:bodyPr>
          <a:lstStyle/>
          <a:p>
            <a:r>
              <a:rPr lang="en-US" sz="3900"/>
              <a:t>sp. range</a:t>
            </a:r>
          </a:p>
        </p:txBody>
      </p:sp>
    </p:spTree>
    <p:extLst>
      <p:ext uri="{BB962C8B-B14F-4D97-AF65-F5344CB8AC3E}">
        <p14:creationId xmlns:p14="http://schemas.microsoft.com/office/powerpoint/2010/main" val="1117722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78E1F-2A76-3014-8715-D82BD55D0338}"/>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D0CBFB8C-E993-84E0-DA68-E441760494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18706"/>
            <a:ext cx="18288000" cy="68579"/>
          </a:xfrm>
          <a:prstGeom prst="rect">
            <a:avLst/>
          </a:prstGeom>
        </p:spPr>
      </p:pic>
      <p:sp>
        <p:nvSpPr>
          <p:cNvPr id="6" name="Title 1">
            <a:extLst>
              <a:ext uri="{FF2B5EF4-FFF2-40B4-BE49-F238E27FC236}">
                <a16:creationId xmlns:a16="http://schemas.microsoft.com/office/drawing/2014/main" id="{AFD7FE84-AC46-8E9B-8815-4657B2C2041A}"/>
              </a:ext>
            </a:extLst>
          </p:cNvPr>
          <p:cNvSpPr txBox="1">
            <a:spLocks/>
          </p:cNvSpPr>
          <p:nvPr/>
        </p:nvSpPr>
        <p:spPr>
          <a:xfrm>
            <a:off x="171450" y="-371336"/>
            <a:ext cx="18116550" cy="1481679"/>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a:t>Persistent near-native species in MA</a:t>
            </a:r>
          </a:p>
        </p:txBody>
      </p:sp>
      <p:pic>
        <p:nvPicPr>
          <p:cNvPr id="8" name="Picture 7">
            <a:extLst>
              <a:ext uri="{FF2B5EF4-FFF2-40B4-BE49-F238E27FC236}">
                <a16:creationId xmlns:a16="http://schemas.microsoft.com/office/drawing/2014/main" id="{45047673-F647-A1B5-3EA9-57CE65C331EA}"/>
              </a:ext>
            </a:extLst>
          </p:cNvPr>
          <p:cNvPicPr>
            <a:picLocks noChangeAspect="1"/>
          </p:cNvPicPr>
          <p:nvPr/>
        </p:nvPicPr>
        <p:blipFill>
          <a:blip r:embed="rId5"/>
          <a:srcRect l="39933" t="13369" r="982" b="794"/>
          <a:stretch/>
        </p:blipFill>
        <p:spPr>
          <a:xfrm>
            <a:off x="0" y="1387284"/>
            <a:ext cx="8697921" cy="8899716"/>
          </a:xfrm>
          <a:prstGeom prst="rect">
            <a:avLst/>
          </a:prstGeom>
        </p:spPr>
      </p:pic>
      <p:sp>
        <p:nvSpPr>
          <p:cNvPr id="7" name="Freeform: Shape 6">
            <a:extLst>
              <a:ext uri="{FF2B5EF4-FFF2-40B4-BE49-F238E27FC236}">
                <a16:creationId xmlns:a16="http://schemas.microsoft.com/office/drawing/2014/main" id="{F17A4D78-F772-C47A-E8C4-FF0C14E4F9F7}"/>
              </a:ext>
            </a:extLst>
          </p:cNvPr>
          <p:cNvSpPr/>
          <p:nvPr/>
        </p:nvSpPr>
        <p:spPr>
          <a:xfrm>
            <a:off x="4175090" y="5350697"/>
            <a:ext cx="1477109" cy="1454550"/>
          </a:xfrm>
          <a:custGeom>
            <a:avLst/>
            <a:gdLst>
              <a:gd name="connsiteX0" fmla="*/ 30145 w 984739"/>
              <a:gd name="connsiteY0" fmla="*/ 336654 h 969700"/>
              <a:gd name="connsiteX1" fmla="*/ 45218 w 984739"/>
              <a:gd name="connsiteY1" fmla="*/ 427089 h 969700"/>
              <a:gd name="connsiteX2" fmla="*/ 65315 w 984739"/>
              <a:gd name="connsiteY2" fmla="*/ 477331 h 969700"/>
              <a:gd name="connsiteX3" fmla="*/ 70339 w 984739"/>
              <a:gd name="connsiteY3" fmla="*/ 502451 h 969700"/>
              <a:gd name="connsiteX4" fmla="*/ 95460 w 984739"/>
              <a:gd name="connsiteY4" fmla="*/ 552693 h 969700"/>
              <a:gd name="connsiteX5" fmla="*/ 100484 w 984739"/>
              <a:gd name="connsiteY5" fmla="*/ 572790 h 969700"/>
              <a:gd name="connsiteX6" fmla="*/ 110532 w 984739"/>
              <a:gd name="connsiteY6" fmla="*/ 592887 h 969700"/>
              <a:gd name="connsiteX7" fmla="*/ 125605 w 984739"/>
              <a:gd name="connsiteY7" fmla="*/ 628056 h 969700"/>
              <a:gd name="connsiteX8" fmla="*/ 145702 w 984739"/>
              <a:gd name="connsiteY8" fmla="*/ 673273 h 969700"/>
              <a:gd name="connsiteX9" fmla="*/ 155750 w 984739"/>
              <a:gd name="connsiteY9" fmla="*/ 713467 h 969700"/>
              <a:gd name="connsiteX10" fmla="*/ 160774 w 984739"/>
              <a:gd name="connsiteY10" fmla="*/ 728539 h 969700"/>
              <a:gd name="connsiteX11" fmla="*/ 175847 w 984739"/>
              <a:gd name="connsiteY11" fmla="*/ 748636 h 969700"/>
              <a:gd name="connsiteX12" fmla="*/ 200967 w 984739"/>
              <a:gd name="connsiteY12" fmla="*/ 793854 h 969700"/>
              <a:gd name="connsiteX13" fmla="*/ 216040 w 984739"/>
              <a:gd name="connsiteY13" fmla="*/ 844095 h 969700"/>
              <a:gd name="connsiteX14" fmla="*/ 226088 w 984739"/>
              <a:gd name="connsiteY14" fmla="*/ 874240 h 969700"/>
              <a:gd name="connsiteX15" fmla="*/ 251209 w 984739"/>
              <a:gd name="connsiteY15" fmla="*/ 914434 h 969700"/>
              <a:gd name="connsiteX16" fmla="*/ 301451 w 984739"/>
              <a:gd name="connsiteY16" fmla="*/ 929506 h 969700"/>
              <a:gd name="connsiteX17" fmla="*/ 376814 w 984739"/>
              <a:gd name="connsiteY17" fmla="*/ 959651 h 969700"/>
              <a:gd name="connsiteX18" fmla="*/ 492370 w 984739"/>
              <a:gd name="connsiteY18" fmla="*/ 964676 h 969700"/>
              <a:gd name="connsiteX19" fmla="*/ 587829 w 984739"/>
              <a:gd name="connsiteY19" fmla="*/ 969700 h 969700"/>
              <a:gd name="connsiteX20" fmla="*/ 718458 w 984739"/>
              <a:gd name="connsiteY20" fmla="*/ 949603 h 969700"/>
              <a:gd name="connsiteX21" fmla="*/ 753627 w 984739"/>
              <a:gd name="connsiteY21" fmla="*/ 929506 h 969700"/>
              <a:gd name="connsiteX22" fmla="*/ 798844 w 984739"/>
              <a:gd name="connsiteY22" fmla="*/ 899361 h 969700"/>
              <a:gd name="connsiteX23" fmla="*/ 818941 w 984739"/>
              <a:gd name="connsiteY23" fmla="*/ 874240 h 969700"/>
              <a:gd name="connsiteX24" fmla="*/ 844062 w 984739"/>
              <a:gd name="connsiteY24" fmla="*/ 849120 h 969700"/>
              <a:gd name="connsiteX25" fmla="*/ 859134 w 984739"/>
              <a:gd name="connsiteY25" fmla="*/ 823999 h 969700"/>
              <a:gd name="connsiteX26" fmla="*/ 879231 w 984739"/>
              <a:gd name="connsiteY26" fmla="*/ 768733 h 969700"/>
              <a:gd name="connsiteX27" fmla="*/ 914400 w 984739"/>
              <a:gd name="connsiteY27" fmla="*/ 703418 h 969700"/>
              <a:gd name="connsiteX28" fmla="*/ 939521 w 984739"/>
              <a:gd name="connsiteY28" fmla="*/ 678298 h 969700"/>
              <a:gd name="connsiteX29" fmla="*/ 954594 w 984739"/>
              <a:gd name="connsiteY29" fmla="*/ 663225 h 969700"/>
              <a:gd name="connsiteX30" fmla="*/ 974691 w 984739"/>
              <a:gd name="connsiteY30" fmla="*/ 628056 h 969700"/>
              <a:gd name="connsiteX31" fmla="*/ 984739 w 984739"/>
              <a:gd name="connsiteY31" fmla="*/ 607959 h 969700"/>
              <a:gd name="connsiteX32" fmla="*/ 969666 w 984739"/>
              <a:gd name="connsiteY32" fmla="*/ 572790 h 969700"/>
              <a:gd name="connsiteX33" fmla="*/ 939521 w 984739"/>
              <a:gd name="connsiteY33" fmla="*/ 527572 h 969700"/>
              <a:gd name="connsiteX34" fmla="*/ 934497 w 984739"/>
              <a:gd name="connsiteY34" fmla="*/ 507476 h 969700"/>
              <a:gd name="connsiteX35" fmla="*/ 924449 w 984739"/>
              <a:gd name="connsiteY35" fmla="*/ 497427 h 969700"/>
              <a:gd name="connsiteX36" fmla="*/ 899328 w 984739"/>
              <a:gd name="connsiteY36" fmla="*/ 462258 h 969700"/>
              <a:gd name="connsiteX37" fmla="*/ 879231 w 984739"/>
              <a:gd name="connsiteY37" fmla="*/ 442161 h 969700"/>
              <a:gd name="connsiteX38" fmla="*/ 854110 w 984739"/>
              <a:gd name="connsiteY38" fmla="*/ 412016 h 969700"/>
              <a:gd name="connsiteX39" fmla="*/ 834014 w 984739"/>
              <a:gd name="connsiteY39" fmla="*/ 401968 h 969700"/>
              <a:gd name="connsiteX40" fmla="*/ 798844 w 984739"/>
              <a:gd name="connsiteY40" fmla="*/ 381871 h 969700"/>
              <a:gd name="connsiteX41" fmla="*/ 663192 w 984739"/>
              <a:gd name="connsiteY41" fmla="*/ 321581 h 969700"/>
              <a:gd name="connsiteX42" fmla="*/ 622998 w 984739"/>
              <a:gd name="connsiteY42" fmla="*/ 286412 h 969700"/>
              <a:gd name="connsiteX43" fmla="*/ 607926 w 984739"/>
              <a:gd name="connsiteY43" fmla="*/ 271339 h 969700"/>
              <a:gd name="connsiteX44" fmla="*/ 562708 w 984739"/>
              <a:gd name="connsiteY44" fmla="*/ 190953 h 969700"/>
              <a:gd name="connsiteX45" fmla="*/ 482321 w 984739"/>
              <a:gd name="connsiteY45" fmla="*/ 95493 h 969700"/>
              <a:gd name="connsiteX46" fmla="*/ 376814 w 984739"/>
              <a:gd name="connsiteY46" fmla="*/ 20131 h 969700"/>
              <a:gd name="connsiteX47" fmla="*/ 286378 w 984739"/>
              <a:gd name="connsiteY47" fmla="*/ 10082 h 969700"/>
              <a:gd name="connsiteX48" fmla="*/ 266282 w 984739"/>
              <a:gd name="connsiteY48" fmla="*/ 34 h 969700"/>
              <a:gd name="connsiteX49" fmla="*/ 105508 w 984739"/>
              <a:gd name="connsiteY49" fmla="*/ 50276 h 969700"/>
              <a:gd name="connsiteX50" fmla="*/ 65315 w 984739"/>
              <a:gd name="connsiteY50" fmla="*/ 80421 h 969700"/>
              <a:gd name="connsiteX51" fmla="*/ 20097 w 984739"/>
              <a:gd name="connsiteY51" fmla="*/ 150759 h 969700"/>
              <a:gd name="connsiteX52" fmla="*/ 0 w 984739"/>
              <a:gd name="connsiteY52" fmla="*/ 201001 h 969700"/>
              <a:gd name="connsiteX53" fmla="*/ 10049 w 984739"/>
              <a:gd name="connsiteY53" fmla="*/ 286412 h 969700"/>
              <a:gd name="connsiteX54" fmla="*/ 15073 w 984739"/>
              <a:gd name="connsiteY54" fmla="*/ 306509 h 969700"/>
              <a:gd name="connsiteX55" fmla="*/ 30145 w 984739"/>
              <a:gd name="connsiteY55" fmla="*/ 321581 h 969700"/>
              <a:gd name="connsiteX56" fmla="*/ 30145 w 984739"/>
              <a:gd name="connsiteY56" fmla="*/ 336654 h 96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984739" h="969700">
                <a:moveTo>
                  <a:pt x="30145" y="336654"/>
                </a:moveTo>
                <a:cubicBezTo>
                  <a:pt x="37547" y="440268"/>
                  <a:pt x="24071" y="377745"/>
                  <a:pt x="45218" y="427089"/>
                </a:cubicBezTo>
                <a:cubicBezTo>
                  <a:pt x="52323" y="443668"/>
                  <a:pt x="65315" y="477331"/>
                  <a:pt x="65315" y="477331"/>
                </a:cubicBezTo>
                <a:cubicBezTo>
                  <a:pt x="66990" y="485704"/>
                  <a:pt x="67168" y="494523"/>
                  <a:pt x="70339" y="502451"/>
                </a:cubicBezTo>
                <a:cubicBezTo>
                  <a:pt x="108098" y="596850"/>
                  <a:pt x="65117" y="461665"/>
                  <a:pt x="95460" y="552693"/>
                </a:cubicBezTo>
                <a:cubicBezTo>
                  <a:pt x="97644" y="559244"/>
                  <a:pt x="98060" y="566324"/>
                  <a:pt x="100484" y="572790"/>
                </a:cubicBezTo>
                <a:cubicBezTo>
                  <a:pt x="103114" y="579803"/>
                  <a:pt x="107433" y="586069"/>
                  <a:pt x="110532" y="592887"/>
                </a:cubicBezTo>
                <a:cubicBezTo>
                  <a:pt x="115810" y="604498"/>
                  <a:pt x="121246" y="616070"/>
                  <a:pt x="125605" y="628056"/>
                </a:cubicBezTo>
                <a:cubicBezTo>
                  <a:pt x="141528" y="671843"/>
                  <a:pt x="115012" y="622127"/>
                  <a:pt x="145702" y="673273"/>
                </a:cubicBezTo>
                <a:cubicBezTo>
                  <a:pt x="149051" y="686671"/>
                  <a:pt x="152116" y="700143"/>
                  <a:pt x="155750" y="713467"/>
                </a:cubicBezTo>
                <a:cubicBezTo>
                  <a:pt x="157143" y="718576"/>
                  <a:pt x="158147" y="723941"/>
                  <a:pt x="160774" y="728539"/>
                </a:cubicBezTo>
                <a:cubicBezTo>
                  <a:pt x="164929" y="735809"/>
                  <a:pt x="170980" y="741822"/>
                  <a:pt x="175847" y="748636"/>
                </a:cubicBezTo>
                <a:cubicBezTo>
                  <a:pt x="186677" y="763798"/>
                  <a:pt x="193334" y="775534"/>
                  <a:pt x="200967" y="793854"/>
                </a:cubicBezTo>
                <a:cubicBezTo>
                  <a:pt x="213657" y="824310"/>
                  <a:pt x="208149" y="817791"/>
                  <a:pt x="216040" y="844095"/>
                </a:cubicBezTo>
                <a:cubicBezTo>
                  <a:pt x="219083" y="854240"/>
                  <a:pt x="223519" y="863964"/>
                  <a:pt x="226088" y="874240"/>
                </a:cubicBezTo>
                <a:cubicBezTo>
                  <a:pt x="230099" y="890287"/>
                  <a:pt x="230771" y="907622"/>
                  <a:pt x="251209" y="914434"/>
                </a:cubicBezTo>
                <a:cubicBezTo>
                  <a:pt x="287905" y="926666"/>
                  <a:pt x="271078" y="921913"/>
                  <a:pt x="301451" y="929506"/>
                </a:cubicBezTo>
                <a:cubicBezTo>
                  <a:pt x="323859" y="940710"/>
                  <a:pt x="351977" y="956546"/>
                  <a:pt x="376814" y="959651"/>
                </a:cubicBezTo>
                <a:cubicBezTo>
                  <a:pt x="415071" y="964433"/>
                  <a:pt x="453859" y="962842"/>
                  <a:pt x="492370" y="964676"/>
                </a:cubicBezTo>
                <a:lnTo>
                  <a:pt x="587829" y="969700"/>
                </a:lnTo>
                <a:cubicBezTo>
                  <a:pt x="631372" y="963001"/>
                  <a:pt x="675643" y="959983"/>
                  <a:pt x="718458" y="949603"/>
                </a:cubicBezTo>
                <a:cubicBezTo>
                  <a:pt x="731580" y="946422"/>
                  <a:pt x="742177" y="936662"/>
                  <a:pt x="753627" y="929506"/>
                </a:cubicBezTo>
                <a:cubicBezTo>
                  <a:pt x="768988" y="919905"/>
                  <a:pt x="787528" y="913506"/>
                  <a:pt x="798844" y="899361"/>
                </a:cubicBezTo>
                <a:cubicBezTo>
                  <a:pt x="805543" y="890987"/>
                  <a:pt x="811767" y="882211"/>
                  <a:pt x="818941" y="874240"/>
                </a:cubicBezTo>
                <a:cubicBezTo>
                  <a:pt x="826863" y="865438"/>
                  <a:pt x="836664" y="858367"/>
                  <a:pt x="844062" y="849120"/>
                </a:cubicBezTo>
                <a:cubicBezTo>
                  <a:pt x="850162" y="841495"/>
                  <a:pt x="854110" y="832373"/>
                  <a:pt x="859134" y="823999"/>
                </a:cubicBezTo>
                <a:cubicBezTo>
                  <a:pt x="866182" y="795812"/>
                  <a:pt x="863417" y="802338"/>
                  <a:pt x="879231" y="768733"/>
                </a:cubicBezTo>
                <a:cubicBezTo>
                  <a:pt x="880464" y="766112"/>
                  <a:pt x="902541" y="716971"/>
                  <a:pt x="914400" y="703418"/>
                </a:cubicBezTo>
                <a:cubicBezTo>
                  <a:pt x="922198" y="694506"/>
                  <a:pt x="931147" y="686671"/>
                  <a:pt x="939521" y="678298"/>
                </a:cubicBezTo>
                <a:lnTo>
                  <a:pt x="954594" y="663225"/>
                </a:lnTo>
                <a:cubicBezTo>
                  <a:pt x="984958" y="602493"/>
                  <a:pt x="946285" y="677766"/>
                  <a:pt x="974691" y="628056"/>
                </a:cubicBezTo>
                <a:cubicBezTo>
                  <a:pt x="978407" y="621553"/>
                  <a:pt x="981390" y="614658"/>
                  <a:pt x="984739" y="607959"/>
                </a:cubicBezTo>
                <a:cubicBezTo>
                  <a:pt x="973668" y="552600"/>
                  <a:pt x="988593" y="603072"/>
                  <a:pt x="969666" y="572790"/>
                </a:cubicBezTo>
                <a:cubicBezTo>
                  <a:pt x="939247" y="524120"/>
                  <a:pt x="970235" y="558286"/>
                  <a:pt x="939521" y="527572"/>
                </a:cubicBezTo>
                <a:cubicBezTo>
                  <a:pt x="937846" y="520873"/>
                  <a:pt x="937585" y="513652"/>
                  <a:pt x="934497" y="507476"/>
                </a:cubicBezTo>
                <a:cubicBezTo>
                  <a:pt x="932379" y="503239"/>
                  <a:pt x="927408" y="501126"/>
                  <a:pt x="924449" y="497427"/>
                </a:cubicBezTo>
                <a:cubicBezTo>
                  <a:pt x="899455" y="466185"/>
                  <a:pt x="932306" y="499948"/>
                  <a:pt x="899328" y="462258"/>
                </a:cubicBezTo>
                <a:cubicBezTo>
                  <a:pt x="893090" y="455128"/>
                  <a:pt x="885569" y="449203"/>
                  <a:pt x="879231" y="442161"/>
                </a:cubicBezTo>
                <a:cubicBezTo>
                  <a:pt x="870481" y="432439"/>
                  <a:pt x="863886" y="420706"/>
                  <a:pt x="854110" y="412016"/>
                </a:cubicBezTo>
                <a:cubicBezTo>
                  <a:pt x="848512" y="407040"/>
                  <a:pt x="840589" y="405554"/>
                  <a:pt x="834014" y="401968"/>
                </a:cubicBezTo>
                <a:cubicBezTo>
                  <a:pt x="822160" y="395502"/>
                  <a:pt x="811183" y="387355"/>
                  <a:pt x="798844" y="381871"/>
                </a:cubicBezTo>
                <a:cubicBezTo>
                  <a:pt x="755570" y="362638"/>
                  <a:pt x="699755" y="353573"/>
                  <a:pt x="663192" y="321581"/>
                </a:cubicBezTo>
                <a:cubicBezTo>
                  <a:pt x="649794" y="309858"/>
                  <a:pt x="636171" y="298387"/>
                  <a:pt x="622998" y="286412"/>
                </a:cubicBezTo>
                <a:cubicBezTo>
                  <a:pt x="617741" y="281632"/>
                  <a:pt x="612288" y="276948"/>
                  <a:pt x="607926" y="271339"/>
                </a:cubicBezTo>
                <a:cubicBezTo>
                  <a:pt x="567335" y="219150"/>
                  <a:pt x="608901" y="262019"/>
                  <a:pt x="562708" y="190953"/>
                </a:cubicBezTo>
                <a:cubicBezTo>
                  <a:pt x="551636" y="173920"/>
                  <a:pt x="497535" y="110707"/>
                  <a:pt x="482321" y="95493"/>
                </a:cubicBezTo>
                <a:cubicBezTo>
                  <a:pt x="461980" y="75152"/>
                  <a:pt x="401157" y="24189"/>
                  <a:pt x="376814" y="20131"/>
                </a:cubicBezTo>
                <a:cubicBezTo>
                  <a:pt x="326777" y="11790"/>
                  <a:pt x="356821" y="15952"/>
                  <a:pt x="286378" y="10082"/>
                </a:cubicBezTo>
                <a:cubicBezTo>
                  <a:pt x="279679" y="6733"/>
                  <a:pt x="273747" y="-563"/>
                  <a:pt x="266282" y="34"/>
                </a:cubicBezTo>
                <a:cubicBezTo>
                  <a:pt x="188517" y="6256"/>
                  <a:pt x="163861" y="13421"/>
                  <a:pt x="105508" y="50276"/>
                </a:cubicBezTo>
                <a:cubicBezTo>
                  <a:pt x="91348" y="59219"/>
                  <a:pt x="76161" y="67661"/>
                  <a:pt x="65315" y="80421"/>
                </a:cubicBezTo>
                <a:cubicBezTo>
                  <a:pt x="47263" y="101658"/>
                  <a:pt x="30449" y="124880"/>
                  <a:pt x="20097" y="150759"/>
                </a:cubicBezTo>
                <a:lnTo>
                  <a:pt x="0" y="201001"/>
                </a:lnTo>
                <a:cubicBezTo>
                  <a:pt x="8036" y="313482"/>
                  <a:pt x="-3001" y="240734"/>
                  <a:pt x="10049" y="286412"/>
                </a:cubicBezTo>
                <a:cubicBezTo>
                  <a:pt x="11946" y="293051"/>
                  <a:pt x="11647" y="300514"/>
                  <a:pt x="15073" y="306509"/>
                </a:cubicBezTo>
                <a:cubicBezTo>
                  <a:pt x="18598" y="312678"/>
                  <a:pt x="25121" y="316557"/>
                  <a:pt x="30145" y="321581"/>
                </a:cubicBezTo>
                <a:lnTo>
                  <a:pt x="30145" y="336654"/>
                </a:lnTo>
                <a:close/>
              </a:path>
            </a:pathLst>
          </a:custGeom>
          <a:solidFill>
            <a:srgbClr val="C9E7B7"/>
          </a:solidFill>
          <a:ln>
            <a:solidFill>
              <a:srgbClr val="C9E7B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pic>
        <p:nvPicPr>
          <p:cNvPr id="10" name="Picture 9">
            <a:extLst>
              <a:ext uri="{FF2B5EF4-FFF2-40B4-BE49-F238E27FC236}">
                <a16:creationId xmlns:a16="http://schemas.microsoft.com/office/drawing/2014/main" id="{0AB2032B-8F06-1835-3F45-58175DCC560F}"/>
              </a:ext>
            </a:extLst>
          </p:cNvPr>
          <p:cNvPicPr>
            <a:picLocks noChangeAspect="1"/>
          </p:cNvPicPr>
          <p:nvPr/>
        </p:nvPicPr>
        <p:blipFill>
          <a:blip r:embed="rId5"/>
          <a:srcRect l="625" t="45489" r="61797" b="47274"/>
          <a:stretch/>
        </p:blipFill>
        <p:spPr>
          <a:xfrm>
            <a:off x="7423903" y="2996249"/>
            <a:ext cx="5031452" cy="682449"/>
          </a:xfrm>
          <a:prstGeom prst="rect">
            <a:avLst/>
          </a:prstGeom>
        </p:spPr>
      </p:pic>
      <p:pic>
        <p:nvPicPr>
          <p:cNvPr id="11" name="Picture 10">
            <a:extLst>
              <a:ext uri="{FF2B5EF4-FFF2-40B4-BE49-F238E27FC236}">
                <a16:creationId xmlns:a16="http://schemas.microsoft.com/office/drawing/2014/main" id="{841B8333-127F-59AB-8E98-B740B3D59099}"/>
              </a:ext>
            </a:extLst>
          </p:cNvPr>
          <p:cNvPicPr>
            <a:picLocks noChangeAspect="1"/>
          </p:cNvPicPr>
          <p:nvPr/>
        </p:nvPicPr>
        <p:blipFill>
          <a:blip r:embed="rId5"/>
          <a:srcRect l="749" t="74140" r="60693" b="976"/>
          <a:stretch/>
        </p:blipFill>
        <p:spPr>
          <a:xfrm>
            <a:off x="7307758" y="3678698"/>
            <a:ext cx="5581526" cy="2537057"/>
          </a:xfrm>
          <a:prstGeom prst="rect">
            <a:avLst/>
          </a:prstGeom>
        </p:spPr>
      </p:pic>
      <p:pic>
        <p:nvPicPr>
          <p:cNvPr id="12" name="Picture 11">
            <a:extLst>
              <a:ext uri="{FF2B5EF4-FFF2-40B4-BE49-F238E27FC236}">
                <a16:creationId xmlns:a16="http://schemas.microsoft.com/office/drawing/2014/main" id="{D5581FFA-594E-95A9-367E-1116504EDAB2}"/>
              </a:ext>
            </a:extLst>
          </p:cNvPr>
          <p:cNvPicPr>
            <a:picLocks noChangeAspect="1"/>
          </p:cNvPicPr>
          <p:nvPr/>
        </p:nvPicPr>
        <p:blipFill>
          <a:blip r:embed="rId5"/>
          <a:srcRect l="749" t="61537" r="60693" b="26183"/>
          <a:stretch/>
        </p:blipFill>
        <p:spPr>
          <a:xfrm>
            <a:off x="8788397" y="7290707"/>
            <a:ext cx="5581526" cy="1252016"/>
          </a:xfrm>
          <a:prstGeom prst="rect">
            <a:avLst/>
          </a:prstGeom>
        </p:spPr>
      </p:pic>
      <p:sp>
        <p:nvSpPr>
          <p:cNvPr id="14" name="TextBox 13">
            <a:extLst>
              <a:ext uri="{FF2B5EF4-FFF2-40B4-BE49-F238E27FC236}">
                <a16:creationId xmlns:a16="http://schemas.microsoft.com/office/drawing/2014/main" id="{6321E5AF-7913-4354-4217-95C50F349917}"/>
              </a:ext>
            </a:extLst>
          </p:cNvPr>
          <p:cNvSpPr txBox="1"/>
          <p:nvPr/>
        </p:nvSpPr>
        <p:spPr>
          <a:xfrm>
            <a:off x="13025044" y="7820851"/>
            <a:ext cx="2525471" cy="738664"/>
          </a:xfrm>
          <a:prstGeom prst="rect">
            <a:avLst/>
          </a:prstGeom>
          <a:noFill/>
        </p:spPr>
        <p:txBody>
          <a:bodyPr wrap="square" rtlCol="0">
            <a:spAutoFit/>
          </a:bodyPr>
          <a:lstStyle/>
          <a:p>
            <a:r>
              <a:rPr lang="en-US" sz="4200"/>
              <a:t>planting</a:t>
            </a:r>
            <a:endParaRPr lang="en-US" sz="2100"/>
          </a:p>
        </p:txBody>
      </p:sp>
      <p:sp>
        <p:nvSpPr>
          <p:cNvPr id="2" name="TextBox 1">
            <a:extLst>
              <a:ext uri="{FF2B5EF4-FFF2-40B4-BE49-F238E27FC236}">
                <a16:creationId xmlns:a16="http://schemas.microsoft.com/office/drawing/2014/main" id="{FD3E1333-562D-6D01-BF38-BFF1AB67B915}"/>
              </a:ext>
            </a:extLst>
          </p:cNvPr>
          <p:cNvSpPr txBox="1"/>
          <p:nvPr/>
        </p:nvSpPr>
        <p:spPr>
          <a:xfrm>
            <a:off x="8216218" y="5363636"/>
            <a:ext cx="7314596" cy="692497"/>
          </a:xfrm>
          <a:prstGeom prst="rect">
            <a:avLst/>
          </a:prstGeom>
          <a:solidFill>
            <a:schemeClr val="bg1"/>
          </a:solidFill>
        </p:spPr>
        <p:txBody>
          <a:bodyPr wrap="square" rtlCol="0">
            <a:spAutoFit/>
          </a:bodyPr>
          <a:lstStyle/>
          <a:p>
            <a:r>
              <a:rPr lang="en-US" sz="3900"/>
              <a:t>Current + Future suitability</a:t>
            </a:r>
          </a:p>
        </p:txBody>
      </p:sp>
      <p:sp>
        <p:nvSpPr>
          <p:cNvPr id="3" name="TextBox 2">
            <a:extLst>
              <a:ext uri="{FF2B5EF4-FFF2-40B4-BE49-F238E27FC236}">
                <a16:creationId xmlns:a16="http://schemas.microsoft.com/office/drawing/2014/main" id="{E46BF548-F791-91BE-BC0C-3E8F4AA5083A}"/>
              </a:ext>
            </a:extLst>
          </p:cNvPr>
          <p:cNvSpPr txBox="1"/>
          <p:nvPr/>
        </p:nvSpPr>
        <p:spPr>
          <a:xfrm>
            <a:off x="12194415" y="7867016"/>
            <a:ext cx="740154" cy="1292662"/>
          </a:xfrm>
          <a:prstGeom prst="rect">
            <a:avLst/>
          </a:prstGeom>
          <a:solidFill>
            <a:schemeClr val="bg1"/>
          </a:solidFill>
        </p:spPr>
        <p:txBody>
          <a:bodyPr wrap="square" rtlCol="0">
            <a:spAutoFit/>
          </a:bodyPr>
          <a:lstStyle/>
          <a:p>
            <a:r>
              <a:rPr lang="en-US" sz="3900"/>
              <a:t>sp.</a:t>
            </a:r>
          </a:p>
        </p:txBody>
      </p:sp>
    </p:spTree>
    <p:extLst>
      <p:ext uri="{BB962C8B-B14F-4D97-AF65-F5344CB8AC3E}">
        <p14:creationId xmlns:p14="http://schemas.microsoft.com/office/powerpoint/2010/main" val="950637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77" name="Google Shape;277;p23"/>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78" name="Google Shape;278;p23"/>
          <p:cNvSpPr txBox="1"/>
          <p:nvPr/>
        </p:nvSpPr>
        <p:spPr>
          <a:xfrm>
            <a:off x="9851217" y="3070273"/>
            <a:ext cx="7294800" cy="443198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dirty="0">
                <a:solidFill>
                  <a:srgbClr val="000000"/>
                </a:solidFill>
                <a:latin typeface="DM Sans"/>
                <a:ea typeface="DM Sans"/>
                <a:cs typeface="DM Sans"/>
                <a:sym typeface="DM Sans"/>
              </a:rPr>
              <a:t>Invasive species are bad enough</a:t>
            </a:r>
            <a:endParaRPr dirty="0"/>
          </a:p>
        </p:txBody>
      </p:sp>
      <p:pic>
        <p:nvPicPr>
          <p:cNvPr id="2" name="Picture 4" descr="Cane Toads: An Unnatural History (1988) - IMDb">
            <a:extLst>
              <a:ext uri="{FF2B5EF4-FFF2-40B4-BE49-F238E27FC236}">
                <a16:creationId xmlns:a16="http://schemas.microsoft.com/office/drawing/2014/main" id="{A445F8AD-A060-407A-8CEB-4FBD60FBD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6641" y="360948"/>
            <a:ext cx="5610718" cy="90958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5;p23">
            <a:extLst>
              <a:ext uri="{FF2B5EF4-FFF2-40B4-BE49-F238E27FC236}">
                <a16:creationId xmlns:a16="http://schemas.microsoft.com/office/drawing/2014/main" id="{E4F4E5D1-4543-BE7D-1A32-5DA9E9D86861}"/>
              </a:ext>
            </a:extLst>
          </p:cNvPr>
          <p:cNvSpPr/>
          <p:nvPr/>
        </p:nvSpPr>
        <p:spPr>
          <a:xfrm>
            <a:off x="0" y="24063"/>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4" name="Title 1">
            <a:extLst>
              <a:ext uri="{FF2B5EF4-FFF2-40B4-BE49-F238E27FC236}">
                <a16:creationId xmlns:a16="http://schemas.microsoft.com/office/drawing/2014/main" id="{644ADB30-C0BD-0B88-9B9E-732663440AB8}"/>
              </a:ext>
            </a:extLst>
          </p:cNvPr>
          <p:cNvSpPr txBox="1">
            <a:spLocks/>
          </p:cNvSpPr>
          <p:nvPr/>
        </p:nvSpPr>
        <p:spPr>
          <a:xfrm>
            <a:off x="1566267" y="4248964"/>
            <a:ext cx="15155466" cy="3171824"/>
          </a:xfrm>
          <a:prstGeom prst="rect">
            <a:avLst/>
          </a:prstGeom>
          <a:solidFill>
            <a:schemeClr val="bg1">
              <a:alpha val="4000"/>
            </a:schemeClr>
          </a:solidFill>
          <a:effectLst>
            <a:glow rad="228600">
              <a:schemeClr val="bg1">
                <a:alpha val="40000"/>
              </a:schemeClr>
            </a:glow>
          </a:effectLst>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latin typeface="DM Sans" pitchFamily="2" charset="77"/>
              </a:rPr>
              <a:t>The problems to planting native:</a:t>
            </a:r>
          </a:p>
          <a:p>
            <a:pPr marL="1114425" indent="-1114425" algn="l">
              <a:buAutoNum type="arabicPeriod"/>
            </a:pPr>
            <a:r>
              <a:rPr lang="en-US" sz="5400" dirty="0">
                <a:latin typeface="DM Sans" pitchFamily="2" charset="77"/>
              </a:rPr>
              <a:t>People don’t know what native species to plant.</a:t>
            </a:r>
          </a:p>
          <a:p>
            <a:pPr marL="1114425" indent="-1114425" algn="l">
              <a:buAutoNum type="arabicPeriod"/>
            </a:pPr>
            <a:r>
              <a:rPr lang="en-US" sz="5400" dirty="0">
                <a:latin typeface="DM Sans" pitchFamily="2" charset="77"/>
              </a:rPr>
              <a:t>It’s hard to know what native species are available in trade.</a:t>
            </a:r>
          </a:p>
          <a:p>
            <a:pPr marL="1114425" indent="-1114425" algn="l">
              <a:buAutoNum type="arabicPeriod"/>
            </a:pPr>
            <a:r>
              <a:rPr lang="en-US" sz="5400" dirty="0">
                <a:latin typeface="DM Sans" pitchFamily="2" charset="77"/>
              </a:rPr>
              <a:t>Climate change will alter what species will persist in an area.</a:t>
            </a:r>
          </a:p>
        </p:txBody>
      </p:sp>
    </p:spTree>
    <p:extLst>
      <p:ext uri="{BB962C8B-B14F-4D97-AF65-F5344CB8AC3E}">
        <p14:creationId xmlns:p14="http://schemas.microsoft.com/office/powerpoint/2010/main" val="3714026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93454-5CAD-37E9-4A0B-8C9686ACC506}"/>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91B4E4E3-9D75-2650-4CF3-C3FBF37A765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5" name="Graphic 4">
            <a:extLst>
              <a:ext uri="{FF2B5EF4-FFF2-40B4-BE49-F238E27FC236}">
                <a16:creationId xmlns:a16="http://schemas.microsoft.com/office/drawing/2014/main" id="{FC8F12C3-116F-B172-0904-A90C396B36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2601034"/>
            <a:ext cx="18288000" cy="68579"/>
          </a:xfrm>
          <a:prstGeom prst="rect">
            <a:avLst/>
          </a:prstGeom>
        </p:spPr>
      </p:pic>
      <p:sp>
        <p:nvSpPr>
          <p:cNvPr id="6" name="Title 1">
            <a:extLst>
              <a:ext uri="{FF2B5EF4-FFF2-40B4-BE49-F238E27FC236}">
                <a16:creationId xmlns:a16="http://schemas.microsoft.com/office/drawing/2014/main" id="{06D9C947-1189-B7EB-F689-00F18A9DF945}"/>
              </a:ext>
            </a:extLst>
          </p:cNvPr>
          <p:cNvSpPr txBox="1">
            <a:spLocks/>
          </p:cNvSpPr>
          <p:nvPr/>
        </p:nvSpPr>
        <p:spPr>
          <a:xfrm>
            <a:off x="85725" y="744527"/>
            <a:ext cx="18116550" cy="1628619"/>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latin typeface="DM Sans" pitchFamily="2" charset="77"/>
              </a:rPr>
              <a:t>To address this problem, we have created state lists of climate-smart native and near-native plants that are expected to persist under future climate conditions for use by home gardeners. </a:t>
            </a:r>
          </a:p>
        </p:txBody>
      </p:sp>
      <p:pic>
        <p:nvPicPr>
          <p:cNvPr id="8" name="Picture 7">
            <a:extLst>
              <a:ext uri="{FF2B5EF4-FFF2-40B4-BE49-F238E27FC236}">
                <a16:creationId xmlns:a16="http://schemas.microsoft.com/office/drawing/2014/main" id="{8E995FEF-3551-A7DD-AFF3-AC1EBE51DF1A}"/>
              </a:ext>
            </a:extLst>
          </p:cNvPr>
          <p:cNvPicPr>
            <a:picLocks noChangeAspect="1"/>
          </p:cNvPicPr>
          <p:nvPr/>
        </p:nvPicPr>
        <p:blipFill>
          <a:blip r:embed="rId6"/>
          <a:stretch>
            <a:fillRect/>
          </a:stretch>
        </p:blipFill>
        <p:spPr>
          <a:xfrm>
            <a:off x="2020688" y="3711810"/>
            <a:ext cx="14246625" cy="2700714"/>
          </a:xfrm>
          <a:prstGeom prst="rect">
            <a:avLst/>
          </a:prstGeom>
          <a:ln>
            <a:solidFill>
              <a:schemeClr val="tx1"/>
            </a:solidFill>
          </a:ln>
        </p:spPr>
      </p:pic>
    </p:spTree>
    <p:extLst>
      <p:ext uri="{BB962C8B-B14F-4D97-AF65-F5344CB8AC3E}">
        <p14:creationId xmlns:p14="http://schemas.microsoft.com/office/powerpoint/2010/main" val="1632754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5;p23">
            <a:extLst>
              <a:ext uri="{FF2B5EF4-FFF2-40B4-BE49-F238E27FC236}">
                <a16:creationId xmlns:a16="http://schemas.microsoft.com/office/drawing/2014/main" id="{7CBE1876-C280-F64C-280F-1298C02CA44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5" name="TextBox 4">
            <a:extLst>
              <a:ext uri="{FF2B5EF4-FFF2-40B4-BE49-F238E27FC236}">
                <a16:creationId xmlns:a16="http://schemas.microsoft.com/office/drawing/2014/main" id="{76CFE379-5E04-32F8-B254-8A31224023B7}"/>
              </a:ext>
            </a:extLst>
          </p:cNvPr>
          <p:cNvSpPr txBox="1"/>
          <p:nvPr/>
        </p:nvSpPr>
        <p:spPr>
          <a:xfrm>
            <a:off x="111942" y="2460385"/>
            <a:ext cx="10364748" cy="846386"/>
          </a:xfrm>
          <a:prstGeom prst="rect">
            <a:avLst/>
          </a:prstGeom>
          <a:solidFill>
            <a:schemeClr val="bg1"/>
          </a:solidFill>
        </p:spPr>
        <p:txBody>
          <a:bodyPr wrap="square" rtlCol="0">
            <a:spAutoFit/>
          </a:bodyPr>
          <a:lstStyle/>
          <a:p>
            <a:pPr algn="ctr"/>
            <a:r>
              <a:rPr lang="en-US" sz="2100" dirty="0">
                <a:latin typeface="DM Sans" pitchFamily="2" charset="77"/>
              </a:rPr>
              <a:t>Surveyed </a:t>
            </a:r>
            <a:r>
              <a:rPr lang="en-US" sz="2800" dirty="0">
                <a:latin typeface="DM Sans" pitchFamily="2" charset="77"/>
              </a:rPr>
              <a:t>339</a:t>
            </a:r>
            <a:r>
              <a:rPr lang="en-US" sz="2100" dirty="0">
                <a:latin typeface="DM Sans" pitchFamily="2" charset="77"/>
              </a:rPr>
              <a:t> nurseries in 15 states in the mid-Atlantic and Northeastern United States for native species currently for sale.</a:t>
            </a:r>
          </a:p>
        </p:txBody>
      </p:sp>
      <p:grpSp>
        <p:nvGrpSpPr>
          <p:cNvPr id="20" name="Group 19">
            <a:extLst>
              <a:ext uri="{FF2B5EF4-FFF2-40B4-BE49-F238E27FC236}">
                <a16:creationId xmlns:a16="http://schemas.microsoft.com/office/drawing/2014/main" id="{99DE9C66-385C-2C63-9FF7-1C811D3283AD}"/>
              </a:ext>
            </a:extLst>
          </p:cNvPr>
          <p:cNvGrpSpPr/>
          <p:nvPr/>
        </p:nvGrpSpPr>
        <p:grpSpPr>
          <a:xfrm>
            <a:off x="10697046" y="1284050"/>
            <a:ext cx="7479012" cy="8021009"/>
            <a:chOff x="6619100" y="440619"/>
            <a:chExt cx="5572900" cy="5976762"/>
          </a:xfrm>
        </p:grpSpPr>
        <p:pic>
          <p:nvPicPr>
            <p:cNvPr id="13" name="Picture 12">
              <a:extLst>
                <a:ext uri="{FF2B5EF4-FFF2-40B4-BE49-F238E27FC236}">
                  <a16:creationId xmlns:a16="http://schemas.microsoft.com/office/drawing/2014/main" id="{EC8CD1E5-0648-F61E-C6D4-717201EA6721}"/>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Layer>
                  </a14:imgProps>
                </a:ext>
              </a:extLst>
            </a:blip>
            <a:srcRect t="1000" b="1677"/>
            <a:stretch/>
          </p:blipFill>
          <p:spPr>
            <a:xfrm>
              <a:off x="6619100" y="440619"/>
              <a:ext cx="5572900" cy="5976762"/>
            </a:xfrm>
            <a:prstGeom prst="rect">
              <a:avLst/>
            </a:prstGeom>
          </p:spPr>
        </p:pic>
        <p:sp>
          <p:nvSpPr>
            <p:cNvPr id="14" name="Oval 13">
              <a:extLst>
                <a:ext uri="{FF2B5EF4-FFF2-40B4-BE49-F238E27FC236}">
                  <a16:creationId xmlns:a16="http://schemas.microsoft.com/office/drawing/2014/main" id="{15F5917C-4DFA-C061-8704-79CCE9B9DF57}"/>
                </a:ext>
              </a:extLst>
            </p:cNvPr>
            <p:cNvSpPr/>
            <p:nvPr/>
          </p:nvSpPr>
          <p:spPr>
            <a:xfrm>
              <a:off x="6928904" y="5348483"/>
              <a:ext cx="67208" cy="66480"/>
            </a:xfrm>
            <a:prstGeom prst="ellipse">
              <a:avLst/>
            </a:prstGeom>
            <a:solidFill>
              <a:srgbClr val="F066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grpSp>
      <p:grpSp>
        <p:nvGrpSpPr>
          <p:cNvPr id="19" name="Group 18">
            <a:extLst>
              <a:ext uri="{FF2B5EF4-FFF2-40B4-BE49-F238E27FC236}">
                <a16:creationId xmlns:a16="http://schemas.microsoft.com/office/drawing/2014/main" id="{F7394339-D678-0370-19B3-AEB56A4DDC0F}"/>
              </a:ext>
            </a:extLst>
          </p:cNvPr>
          <p:cNvGrpSpPr/>
          <p:nvPr/>
        </p:nvGrpSpPr>
        <p:grpSpPr>
          <a:xfrm>
            <a:off x="124415" y="3543302"/>
            <a:ext cx="10364748" cy="4497170"/>
            <a:chOff x="139123" y="1496066"/>
            <a:chExt cx="6330591" cy="2637746"/>
          </a:xfrm>
        </p:grpSpPr>
        <p:pic>
          <p:nvPicPr>
            <p:cNvPr id="15" name="Picture 14">
              <a:extLst>
                <a:ext uri="{FF2B5EF4-FFF2-40B4-BE49-F238E27FC236}">
                  <a16:creationId xmlns:a16="http://schemas.microsoft.com/office/drawing/2014/main" id="{8165954A-2819-7593-772B-59A26787D792}"/>
                </a:ext>
              </a:extLst>
            </p:cNvPr>
            <p:cNvPicPr>
              <a:picLocks noChangeAspect="1"/>
            </p:cNvPicPr>
            <p:nvPr/>
          </p:nvPicPr>
          <p:blipFill>
            <a:blip r:embed="rId6"/>
            <a:stretch>
              <a:fillRect/>
            </a:stretch>
          </p:blipFill>
          <p:spPr>
            <a:xfrm>
              <a:off x="139123" y="1496066"/>
              <a:ext cx="6330591" cy="2637746"/>
            </a:xfrm>
            <a:prstGeom prst="rect">
              <a:avLst/>
            </a:prstGeom>
          </p:spPr>
        </p:pic>
        <p:sp>
          <p:nvSpPr>
            <p:cNvPr id="16" name="Rectangle 15">
              <a:extLst>
                <a:ext uri="{FF2B5EF4-FFF2-40B4-BE49-F238E27FC236}">
                  <a16:creationId xmlns:a16="http://schemas.microsoft.com/office/drawing/2014/main" id="{ED75DB05-DD31-321B-1DE8-DCF7B47DDB45}"/>
                </a:ext>
              </a:extLst>
            </p:cNvPr>
            <p:cNvSpPr/>
            <p:nvPr/>
          </p:nvSpPr>
          <p:spPr>
            <a:xfrm>
              <a:off x="2568102" y="1566153"/>
              <a:ext cx="963038" cy="204281"/>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7" name="Rectangle 16">
              <a:extLst>
                <a:ext uri="{FF2B5EF4-FFF2-40B4-BE49-F238E27FC236}">
                  <a16:creationId xmlns:a16="http://schemas.microsoft.com/office/drawing/2014/main" id="{7696ECA0-04B5-0F21-B512-FA927FDB6376}"/>
                </a:ext>
              </a:extLst>
            </p:cNvPr>
            <p:cNvSpPr/>
            <p:nvPr/>
          </p:nvSpPr>
          <p:spPr>
            <a:xfrm>
              <a:off x="2488237" y="2586999"/>
              <a:ext cx="712163" cy="164435"/>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ectangle 17">
              <a:extLst>
                <a:ext uri="{FF2B5EF4-FFF2-40B4-BE49-F238E27FC236}">
                  <a16:creationId xmlns:a16="http://schemas.microsoft.com/office/drawing/2014/main" id="{69AC8DAE-9C23-D56A-7235-51A97C061E9C}"/>
                </a:ext>
              </a:extLst>
            </p:cNvPr>
            <p:cNvSpPr/>
            <p:nvPr/>
          </p:nvSpPr>
          <p:spPr>
            <a:xfrm>
              <a:off x="2235318" y="3354231"/>
              <a:ext cx="712163" cy="164435"/>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grpSp>
      <p:pic>
        <p:nvPicPr>
          <p:cNvPr id="3" name="Graphic 2">
            <a:extLst>
              <a:ext uri="{FF2B5EF4-FFF2-40B4-BE49-F238E27FC236}">
                <a16:creationId xmlns:a16="http://schemas.microsoft.com/office/drawing/2014/main" id="{F1DE114E-F9F2-12B6-187F-43316BAA28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60774"/>
            <a:ext cx="18288000" cy="68579"/>
          </a:xfrm>
          <a:prstGeom prst="rect">
            <a:avLst/>
          </a:prstGeom>
        </p:spPr>
      </p:pic>
      <p:sp>
        <p:nvSpPr>
          <p:cNvPr id="4" name="Title 1">
            <a:extLst>
              <a:ext uri="{FF2B5EF4-FFF2-40B4-BE49-F238E27FC236}">
                <a16:creationId xmlns:a16="http://schemas.microsoft.com/office/drawing/2014/main" id="{0F4C5AD6-C4F2-E25C-D952-2793C260206D}"/>
              </a:ext>
            </a:extLst>
          </p:cNvPr>
          <p:cNvSpPr txBox="1">
            <a:spLocks/>
          </p:cNvSpPr>
          <p:nvPr/>
        </p:nvSpPr>
        <p:spPr>
          <a:xfrm>
            <a:off x="124415" y="-162520"/>
            <a:ext cx="18051644" cy="1245638"/>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t>What species are available </a:t>
            </a:r>
            <a:r>
              <a:rPr lang="en-US" sz="5400" dirty="0">
                <a:latin typeface="DM Sans" pitchFamily="2" charset="77"/>
              </a:rPr>
              <a:t>commercially</a:t>
            </a:r>
            <a:r>
              <a:rPr lang="en-US" sz="5400" dirty="0"/>
              <a:t>?</a:t>
            </a:r>
          </a:p>
        </p:txBody>
      </p:sp>
      <p:sp>
        <p:nvSpPr>
          <p:cNvPr id="6" name="TextBox 5">
            <a:extLst>
              <a:ext uri="{FF2B5EF4-FFF2-40B4-BE49-F238E27FC236}">
                <a16:creationId xmlns:a16="http://schemas.microsoft.com/office/drawing/2014/main" id="{4617E509-795C-64ED-40D6-A118D97ADE2F}"/>
              </a:ext>
            </a:extLst>
          </p:cNvPr>
          <p:cNvSpPr txBox="1"/>
          <p:nvPr/>
        </p:nvSpPr>
        <p:spPr>
          <a:xfrm>
            <a:off x="1131570" y="8606790"/>
            <a:ext cx="8675370" cy="738664"/>
          </a:xfrm>
          <a:prstGeom prst="rect">
            <a:avLst/>
          </a:prstGeom>
          <a:noFill/>
        </p:spPr>
        <p:txBody>
          <a:bodyPr wrap="square" rtlCol="0">
            <a:spAutoFit/>
          </a:bodyPr>
          <a:lstStyle/>
          <a:p>
            <a:pPr algn="ctr"/>
            <a:r>
              <a:rPr lang="en-US" sz="2100" dirty="0">
                <a:latin typeface="DM Sans" pitchFamily="2" charset="77"/>
              </a:rPr>
              <a:t>This resulted in the identification of 1,472 species native to the lower 48 U.S.</a:t>
            </a:r>
          </a:p>
        </p:txBody>
      </p:sp>
    </p:spTree>
    <p:extLst>
      <p:ext uri="{BB962C8B-B14F-4D97-AF65-F5344CB8AC3E}">
        <p14:creationId xmlns:p14="http://schemas.microsoft.com/office/powerpoint/2010/main" val="977339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5;p23">
            <a:extLst>
              <a:ext uri="{FF2B5EF4-FFF2-40B4-BE49-F238E27FC236}">
                <a16:creationId xmlns:a16="http://schemas.microsoft.com/office/drawing/2014/main" id="{01163113-BA72-542B-56B2-C1290DA7CAF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4" name="Title 1">
            <a:extLst>
              <a:ext uri="{FF2B5EF4-FFF2-40B4-BE49-F238E27FC236}">
                <a16:creationId xmlns:a16="http://schemas.microsoft.com/office/drawing/2014/main" id="{0F4C5AD6-C4F2-E25C-D952-2793C260206D}"/>
              </a:ext>
            </a:extLst>
          </p:cNvPr>
          <p:cNvSpPr txBox="1">
            <a:spLocks/>
          </p:cNvSpPr>
          <p:nvPr/>
        </p:nvSpPr>
        <p:spPr>
          <a:xfrm>
            <a:off x="637353" y="-111286"/>
            <a:ext cx="15171578" cy="1245638"/>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DM Sans" pitchFamily="2" charset="77"/>
              </a:rPr>
              <a:t>Standardization</a:t>
            </a:r>
            <a:r>
              <a:rPr lang="en-US" sz="5400" dirty="0"/>
              <a:t> and characteristics appended</a:t>
            </a:r>
          </a:p>
        </p:txBody>
      </p:sp>
      <p:sp>
        <p:nvSpPr>
          <p:cNvPr id="20" name="TextBox 19">
            <a:extLst>
              <a:ext uri="{FF2B5EF4-FFF2-40B4-BE49-F238E27FC236}">
                <a16:creationId xmlns:a16="http://schemas.microsoft.com/office/drawing/2014/main" id="{3768BA92-8A83-ADE8-F838-8026EFA8F930}"/>
              </a:ext>
            </a:extLst>
          </p:cNvPr>
          <p:cNvSpPr txBox="1"/>
          <p:nvPr/>
        </p:nvSpPr>
        <p:spPr>
          <a:xfrm>
            <a:off x="155402" y="3015092"/>
            <a:ext cx="12266637" cy="415498"/>
          </a:xfrm>
          <a:prstGeom prst="rect">
            <a:avLst/>
          </a:prstGeom>
          <a:solidFill>
            <a:schemeClr val="bg1"/>
          </a:solidFill>
        </p:spPr>
        <p:txBody>
          <a:bodyPr wrap="square" rtlCol="0">
            <a:spAutoFit/>
          </a:bodyPr>
          <a:lstStyle/>
          <a:p>
            <a:r>
              <a:rPr lang="en-US" sz="2100" dirty="0">
                <a:latin typeface="DM Sans" pitchFamily="2" charset="77"/>
              </a:rPr>
              <a:t>Appended</a:t>
            </a:r>
            <a:r>
              <a:rPr lang="en-US" sz="2100" dirty="0"/>
              <a:t> horticultural information (including optimal hardiness zones)</a:t>
            </a:r>
          </a:p>
        </p:txBody>
      </p:sp>
      <p:pic>
        <p:nvPicPr>
          <p:cNvPr id="1028" name="Picture 4">
            <a:extLst>
              <a:ext uri="{FF2B5EF4-FFF2-40B4-BE49-F238E27FC236}">
                <a16:creationId xmlns:a16="http://schemas.microsoft.com/office/drawing/2014/main" id="{836FFFAF-4FD0-10F3-722D-AE91E2ED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6925" y="1254434"/>
            <a:ext cx="1524852" cy="16014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dy Bird Johnson Wildflower Center | Kids Out and About Austin">
            <a:extLst>
              <a:ext uri="{FF2B5EF4-FFF2-40B4-BE49-F238E27FC236}">
                <a16:creationId xmlns:a16="http://schemas.microsoft.com/office/drawing/2014/main" id="{F5489CE5-9E64-6A03-1B5E-2AB9854DB2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90883" y="2980955"/>
            <a:ext cx="1736924" cy="16014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ted States Department of Transportation - Wikipedia">
            <a:extLst>
              <a:ext uri="{FF2B5EF4-FFF2-40B4-BE49-F238E27FC236}">
                <a16:creationId xmlns:a16="http://schemas.microsoft.com/office/drawing/2014/main" id="{BA334B7C-14B9-DE6B-62C7-375E3878FD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96925" y="4844852"/>
            <a:ext cx="1613292" cy="162004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F1B0254-C5D7-9B23-F24E-60F76C390D16}"/>
              </a:ext>
            </a:extLst>
          </p:cNvPr>
          <p:cNvSpPr txBox="1"/>
          <p:nvPr/>
        </p:nvSpPr>
        <p:spPr>
          <a:xfrm>
            <a:off x="155402" y="1847577"/>
            <a:ext cx="4712696" cy="415498"/>
          </a:xfrm>
          <a:prstGeom prst="rect">
            <a:avLst/>
          </a:prstGeom>
          <a:solidFill>
            <a:schemeClr val="bg1"/>
          </a:solidFill>
        </p:spPr>
        <p:txBody>
          <a:bodyPr wrap="square" rtlCol="0">
            <a:spAutoFit/>
          </a:bodyPr>
          <a:lstStyle/>
          <a:p>
            <a:r>
              <a:rPr lang="en-US" sz="2100" dirty="0">
                <a:latin typeface="DM Sans" pitchFamily="2" charset="77"/>
              </a:rPr>
              <a:t>Standardized</a:t>
            </a:r>
            <a:r>
              <a:rPr lang="en-US" sz="2100" dirty="0"/>
              <a:t> taxonomy</a:t>
            </a:r>
          </a:p>
        </p:txBody>
      </p:sp>
      <p:pic>
        <p:nvPicPr>
          <p:cNvPr id="1038" name="Picture 14" descr="Manual of Woody Landscape Plants: Their Identification, Ornamental Characteristics, Culture, Propogation and Uses">
            <a:extLst>
              <a:ext uri="{FF2B5EF4-FFF2-40B4-BE49-F238E27FC236}">
                <a16:creationId xmlns:a16="http://schemas.microsoft.com/office/drawing/2014/main" id="{E97ADDAC-1812-0510-F493-EA7AE8283F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39221" y="6541089"/>
            <a:ext cx="1413626" cy="18063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erican Horticultural Society A to Z Encyclopedia of Garden Plants (The American Horticultural Society)">
            <a:extLst>
              <a:ext uri="{FF2B5EF4-FFF2-40B4-BE49-F238E27FC236}">
                <a16:creationId xmlns:a16="http://schemas.microsoft.com/office/drawing/2014/main" id="{7F63F8EA-2E81-F6A3-9960-0AB81DC206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74909" y="8423585"/>
            <a:ext cx="1337283" cy="18063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1611D066-7E1A-F9E1-0465-64E25FB7E8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1904" y="1451590"/>
            <a:ext cx="4000350" cy="155093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6413851F-D7D1-96DC-7699-DD992704AA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1160774"/>
            <a:ext cx="18288000" cy="68579"/>
          </a:xfrm>
          <a:prstGeom prst="rect">
            <a:avLst/>
          </a:prstGeom>
        </p:spPr>
      </p:pic>
      <p:pic>
        <p:nvPicPr>
          <p:cNvPr id="6" name="Picture 5">
            <a:extLst>
              <a:ext uri="{FF2B5EF4-FFF2-40B4-BE49-F238E27FC236}">
                <a16:creationId xmlns:a16="http://schemas.microsoft.com/office/drawing/2014/main" id="{56B7AA0E-73B7-F266-A68F-CE55F854C84F}"/>
              </a:ext>
            </a:extLst>
          </p:cNvPr>
          <p:cNvPicPr>
            <a:picLocks noChangeAspect="1"/>
          </p:cNvPicPr>
          <p:nvPr/>
        </p:nvPicPr>
        <p:blipFill>
          <a:blip r:embed="rId12"/>
          <a:stretch>
            <a:fillRect/>
          </a:stretch>
        </p:blipFill>
        <p:spPr>
          <a:xfrm>
            <a:off x="1954506" y="3569090"/>
            <a:ext cx="13341927" cy="4162478"/>
          </a:xfrm>
          <a:prstGeom prst="rect">
            <a:avLst/>
          </a:prstGeom>
        </p:spPr>
      </p:pic>
      <p:sp>
        <p:nvSpPr>
          <p:cNvPr id="5" name="TextBox 4">
            <a:extLst>
              <a:ext uri="{FF2B5EF4-FFF2-40B4-BE49-F238E27FC236}">
                <a16:creationId xmlns:a16="http://schemas.microsoft.com/office/drawing/2014/main" id="{ECE403BC-92E5-7CAE-9327-8EAD968A6243}"/>
              </a:ext>
            </a:extLst>
          </p:cNvPr>
          <p:cNvSpPr txBox="1"/>
          <p:nvPr/>
        </p:nvSpPr>
        <p:spPr>
          <a:xfrm>
            <a:off x="155402" y="7823420"/>
            <a:ext cx="15984822" cy="1015663"/>
          </a:xfrm>
          <a:prstGeom prst="rect">
            <a:avLst/>
          </a:prstGeom>
          <a:solidFill>
            <a:schemeClr val="bg1"/>
          </a:solidFill>
        </p:spPr>
        <p:txBody>
          <a:bodyPr wrap="square" rtlCol="0">
            <a:spAutoFit/>
          </a:bodyPr>
          <a:lstStyle/>
          <a:p>
            <a:pPr algn="ctr"/>
            <a:r>
              <a:rPr lang="en-US" sz="3000" dirty="0"/>
              <a:t>The </a:t>
            </a:r>
            <a:r>
              <a:rPr lang="en-US" sz="3000" dirty="0">
                <a:latin typeface="DM Sans" pitchFamily="2" charset="77"/>
              </a:rPr>
              <a:t>states</a:t>
            </a:r>
            <a:r>
              <a:rPr lang="en-US" sz="3000" dirty="0"/>
              <a:t> each species is native to was appended from the World Checklist of Vascular Plants</a:t>
            </a:r>
            <a:r>
              <a:rPr lang="en-US" sz="3000" baseline="30000" dirty="0"/>
              <a:t>1</a:t>
            </a:r>
            <a:endParaRPr lang="en-US" sz="3000" dirty="0"/>
          </a:p>
        </p:txBody>
      </p:sp>
      <p:sp>
        <p:nvSpPr>
          <p:cNvPr id="9" name="TextBox 8">
            <a:extLst>
              <a:ext uri="{FF2B5EF4-FFF2-40B4-BE49-F238E27FC236}">
                <a16:creationId xmlns:a16="http://schemas.microsoft.com/office/drawing/2014/main" id="{02D459A0-A53E-A1D1-B06D-F97CCCCDCC9B}"/>
              </a:ext>
            </a:extLst>
          </p:cNvPr>
          <p:cNvSpPr txBox="1"/>
          <p:nvPr/>
        </p:nvSpPr>
        <p:spPr>
          <a:xfrm>
            <a:off x="155402" y="8791545"/>
            <a:ext cx="16135481" cy="1015663"/>
          </a:xfrm>
          <a:prstGeom prst="rect">
            <a:avLst/>
          </a:prstGeom>
          <a:noFill/>
        </p:spPr>
        <p:txBody>
          <a:bodyPr wrap="square" rtlCol="0">
            <a:spAutoFit/>
          </a:bodyPr>
          <a:lstStyle/>
          <a:p>
            <a:r>
              <a:rPr lang="en-US" sz="3000" dirty="0"/>
              <a:t>Aggressiveness (weediness) of each species was indicated based on descriptions in the Missouri </a:t>
            </a:r>
            <a:r>
              <a:rPr lang="en-US" sz="3000" dirty="0">
                <a:latin typeface="DM Sans" pitchFamily="2" charset="77"/>
              </a:rPr>
              <a:t>Botanic</a:t>
            </a:r>
            <a:r>
              <a:rPr lang="en-US" sz="3000" dirty="0"/>
              <a:t> Garden’s Plant Finder tool.</a:t>
            </a:r>
          </a:p>
        </p:txBody>
      </p:sp>
      <p:sp>
        <p:nvSpPr>
          <p:cNvPr id="11" name="TextBox 10">
            <a:extLst>
              <a:ext uri="{FF2B5EF4-FFF2-40B4-BE49-F238E27FC236}">
                <a16:creationId xmlns:a16="http://schemas.microsoft.com/office/drawing/2014/main" id="{27A3FA67-1FA9-8ACE-D06F-EE31BF2D0B10}"/>
              </a:ext>
            </a:extLst>
          </p:cNvPr>
          <p:cNvSpPr txBox="1"/>
          <p:nvPr/>
        </p:nvSpPr>
        <p:spPr>
          <a:xfrm>
            <a:off x="8357191" y="9603299"/>
            <a:ext cx="8619494" cy="600164"/>
          </a:xfrm>
          <a:prstGeom prst="rect">
            <a:avLst/>
          </a:prstGeom>
          <a:noFill/>
        </p:spPr>
        <p:txBody>
          <a:bodyPr wrap="square">
            <a:spAutoFit/>
          </a:bodyPr>
          <a:lstStyle/>
          <a:p>
            <a:r>
              <a:rPr lang="en-US" sz="1650" baseline="30000">
                <a:solidFill>
                  <a:srgbClr val="222222"/>
                </a:solidFill>
              </a:rPr>
              <a:t>1</a:t>
            </a:r>
            <a:r>
              <a:rPr lang="en-US" sz="1650">
                <a:solidFill>
                  <a:srgbClr val="222222"/>
                </a:solidFill>
              </a:rPr>
              <a:t>Govaerts, R., Nic </a:t>
            </a:r>
            <a:r>
              <a:rPr lang="en-US" sz="1650" err="1">
                <a:solidFill>
                  <a:srgbClr val="222222"/>
                </a:solidFill>
              </a:rPr>
              <a:t>Lughadha</a:t>
            </a:r>
            <a:r>
              <a:rPr lang="en-US" sz="1650">
                <a:solidFill>
                  <a:srgbClr val="222222"/>
                </a:solidFill>
              </a:rPr>
              <a:t>, E., Black, N. </a:t>
            </a:r>
            <a:r>
              <a:rPr lang="en-US" sz="1650" i="1">
                <a:solidFill>
                  <a:srgbClr val="222222"/>
                </a:solidFill>
              </a:rPr>
              <a:t>et al.</a:t>
            </a:r>
            <a:r>
              <a:rPr lang="en-US" sz="1650">
                <a:solidFill>
                  <a:srgbClr val="222222"/>
                </a:solidFill>
              </a:rPr>
              <a:t> The World Checklist of Vascular Plants, a continuously updated resource for exploring global plant diversity. </a:t>
            </a:r>
            <a:r>
              <a:rPr lang="en-US" sz="1650" i="1">
                <a:solidFill>
                  <a:srgbClr val="222222"/>
                </a:solidFill>
              </a:rPr>
              <a:t>Sci Data</a:t>
            </a:r>
            <a:r>
              <a:rPr lang="en-US" sz="1650">
                <a:solidFill>
                  <a:srgbClr val="222222"/>
                </a:solidFill>
              </a:rPr>
              <a:t> </a:t>
            </a:r>
            <a:r>
              <a:rPr lang="en-US" sz="1650" b="1">
                <a:solidFill>
                  <a:srgbClr val="222222"/>
                </a:solidFill>
              </a:rPr>
              <a:t>8</a:t>
            </a:r>
            <a:r>
              <a:rPr lang="en-US" sz="1650">
                <a:solidFill>
                  <a:srgbClr val="222222"/>
                </a:solidFill>
              </a:rPr>
              <a:t>, 215 (2021)</a:t>
            </a:r>
            <a:endParaRPr lang="en-US" sz="1650"/>
          </a:p>
        </p:txBody>
      </p:sp>
    </p:spTree>
    <p:extLst>
      <p:ext uri="{BB962C8B-B14F-4D97-AF65-F5344CB8AC3E}">
        <p14:creationId xmlns:p14="http://schemas.microsoft.com/office/powerpoint/2010/main" val="789359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5508-D42E-1D81-B036-8CD2CBB86518}"/>
            </a:ext>
          </a:extLst>
        </p:cNvPr>
        <p:cNvGrpSpPr/>
        <p:nvPr/>
      </p:nvGrpSpPr>
      <p:grpSpPr>
        <a:xfrm>
          <a:off x="0" y="0"/>
          <a:ext cx="0" cy="0"/>
          <a:chOff x="0" y="0"/>
          <a:chExt cx="0" cy="0"/>
        </a:xfrm>
      </p:grpSpPr>
      <p:sp>
        <p:nvSpPr>
          <p:cNvPr id="5" name="Google Shape;275;p23">
            <a:extLst>
              <a:ext uri="{FF2B5EF4-FFF2-40B4-BE49-F238E27FC236}">
                <a16:creationId xmlns:a16="http://schemas.microsoft.com/office/drawing/2014/main" id="{407A1418-E549-9451-F75A-194790B37E4E}"/>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4" name="Title 1">
            <a:extLst>
              <a:ext uri="{FF2B5EF4-FFF2-40B4-BE49-F238E27FC236}">
                <a16:creationId xmlns:a16="http://schemas.microsoft.com/office/drawing/2014/main" id="{732F33D7-D97B-AC34-5D9C-F8D735C77C93}"/>
              </a:ext>
            </a:extLst>
          </p:cNvPr>
          <p:cNvSpPr txBox="1">
            <a:spLocks/>
          </p:cNvSpPr>
          <p:nvPr/>
        </p:nvSpPr>
        <p:spPr>
          <a:xfrm>
            <a:off x="101419" y="-75883"/>
            <a:ext cx="15171578" cy="1245638"/>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atin typeface="DM Sans" pitchFamily="2" charset="77"/>
              </a:rPr>
              <a:t>Data filters</a:t>
            </a:r>
          </a:p>
        </p:txBody>
      </p:sp>
      <p:pic>
        <p:nvPicPr>
          <p:cNvPr id="3" name="Graphic 2">
            <a:extLst>
              <a:ext uri="{FF2B5EF4-FFF2-40B4-BE49-F238E27FC236}">
                <a16:creationId xmlns:a16="http://schemas.microsoft.com/office/drawing/2014/main" id="{F8CB2335-5479-CBF0-D8F9-0CC8F6B60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160774"/>
            <a:ext cx="18288000" cy="68579"/>
          </a:xfrm>
          <a:prstGeom prst="rect">
            <a:avLst/>
          </a:prstGeom>
        </p:spPr>
      </p:pic>
      <p:sp>
        <p:nvSpPr>
          <p:cNvPr id="7" name="TextBox 6">
            <a:extLst>
              <a:ext uri="{FF2B5EF4-FFF2-40B4-BE49-F238E27FC236}">
                <a16:creationId xmlns:a16="http://schemas.microsoft.com/office/drawing/2014/main" id="{81182B1B-C116-106C-DA27-03215BBE99D8}"/>
              </a:ext>
            </a:extLst>
          </p:cNvPr>
          <p:cNvSpPr txBox="1"/>
          <p:nvPr/>
        </p:nvSpPr>
        <p:spPr>
          <a:xfrm>
            <a:off x="3659058" y="3122603"/>
            <a:ext cx="10936431" cy="1015663"/>
          </a:xfrm>
          <a:prstGeom prst="rect">
            <a:avLst/>
          </a:prstGeom>
          <a:noFill/>
        </p:spPr>
        <p:txBody>
          <a:bodyPr wrap="square">
            <a:spAutoFit/>
          </a:bodyPr>
          <a:lstStyle/>
          <a:p>
            <a:pPr algn="ctr"/>
            <a:r>
              <a:rPr lang="en-US" sz="3000">
                <a:latin typeface="DM Sans" pitchFamily="2" charset="77"/>
              </a:rPr>
              <a:t>We filtered out rare, threatened, or endangered species from states where they are listed.</a:t>
            </a:r>
          </a:p>
        </p:txBody>
      </p:sp>
      <p:sp>
        <p:nvSpPr>
          <p:cNvPr id="8" name="TextBox 7">
            <a:extLst>
              <a:ext uri="{FF2B5EF4-FFF2-40B4-BE49-F238E27FC236}">
                <a16:creationId xmlns:a16="http://schemas.microsoft.com/office/drawing/2014/main" id="{5F4E5E3D-D2AC-1490-BC83-9C7C66F58800}"/>
              </a:ext>
            </a:extLst>
          </p:cNvPr>
          <p:cNvSpPr txBox="1"/>
          <p:nvPr/>
        </p:nvSpPr>
        <p:spPr>
          <a:xfrm>
            <a:off x="4115100" y="7076873"/>
            <a:ext cx="10936431" cy="1015663"/>
          </a:xfrm>
          <a:prstGeom prst="rect">
            <a:avLst/>
          </a:prstGeom>
          <a:noFill/>
        </p:spPr>
        <p:txBody>
          <a:bodyPr wrap="square" rtlCol="0">
            <a:spAutoFit/>
          </a:bodyPr>
          <a:lstStyle/>
          <a:p>
            <a:pPr algn="ctr"/>
            <a:r>
              <a:rPr lang="en-US" sz="3000">
                <a:latin typeface="DM Sans" pitchFamily="2" charset="77"/>
              </a:rPr>
              <a:t>Species regulated on any official state list within the region were excluded from all state lists.</a:t>
            </a:r>
          </a:p>
        </p:txBody>
      </p:sp>
      <p:sp>
        <p:nvSpPr>
          <p:cNvPr id="9" name="Title 1">
            <a:extLst>
              <a:ext uri="{FF2B5EF4-FFF2-40B4-BE49-F238E27FC236}">
                <a16:creationId xmlns:a16="http://schemas.microsoft.com/office/drawing/2014/main" id="{CC5147E6-6076-A561-88FF-F8A8DD3406C4}"/>
              </a:ext>
            </a:extLst>
          </p:cNvPr>
          <p:cNvSpPr txBox="1">
            <a:spLocks/>
          </p:cNvSpPr>
          <p:nvPr/>
        </p:nvSpPr>
        <p:spPr>
          <a:xfrm>
            <a:off x="6071177" y="4546752"/>
            <a:ext cx="2673062" cy="1924434"/>
          </a:xfrm>
          <a:prstGeom prst="rect">
            <a:avLst/>
          </a:prstGeom>
          <a:solidFill>
            <a:schemeClr val="bg1">
              <a:alpha val="4000"/>
            </a:schemeClr>
          </a:solidFill>
          <a:effectLst>
            <a:glow rad="228600">
              <a:schemeClr val="bg1">
                <a:alpha val="40000"/>
              </a:schemeClr>
            </a:glow>
          </a:effectLst>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i="1">
                <a:latin typeface="DM Sans" pitchFamily="2" charset="77"/>
              </a:rPr>
              <a:t>Viola rotundifolia</a:t>
            </a:r>
          </a:p>
          <a:p>
            <a:endParaRPr lang="en-US" sz="2400" i="1">
              <a:latin typeface="DM Sans" pitchFamily="2" charset="77"/>
            </a:endParaRPr>
          </a:p>
          <a:p>
            <a:r>
              <a:rPr lang="en-US" sz="2400">
                <a:latin typeface="DM Sans" pitchFamily="2" charset="77"/>
              </a:rPr>
              <a:t>Endangered in RI</a:t>
            </a:r>
          </a:p>
          <a:p>
            <a:endParaRPr lang="en-US" sz="2400" b="1">
              <a:latin typeface="DM Sans" pitchFamily="2" charset="77"/>
            </a:endParaRPr>
          </a:p>
          <a:p>
            <a:r>
              <a:rPr lang="en-US" sz="2400">
                <a:latin typeface="DM Sans" pitchFamily="2" charset="77"/>
              </a:rPr>
              <a:t>Imperiled in DE</a:t>
            </a:r>
          </a:p>
        </p:txBody>
      </p:sp>
      <p:pic>
        <p:nvPicPr>
          <p:cNvPr id="10" name="Picture 4" descr="Viola rotundifolia - Wikipedia">
            <a:extLst>
              <a:ext uri="{FF2B5EF4-FFF2-40B4-BE49-F238E27FC236}">
                <a16:creationId xmlns:a16="http://schemas.microsoft.com/office/drawing/2014/main" id="{9306F3EB-A163-6FE9-F9DE-CE9300A2814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141" r="8134" b="8794"/>
          <a:stretch/>
        </p:blipFill>
        <p:spPr bwMode="auto">
          <a:xfrm>
            <a:off x="9173409" y="4427977"/>
            <a:ext cx="2968056" cy="23975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C19EB5F3-9FD6-F4D0-1D03-7E3537EFDE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5915" y="8056787"/>
            <a:ext cx="2465550" cy="18442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6CFFA89-1B62-1720-B1CC-852258ED1FD1}"/>
              </a:ext>
            </a:extLst>
          </p:cNvPr>
          <p:cNvSpPr txBox="1"/>
          <p:nvPr/>
        </p:nvSpPr>
        <p:spPr>
          <a:xfrm>
            <a:off x="6535271" y="8286406"/>
            <a:ext cx="2922753" cy="1061829"/>
          </a:xfrm>
          <a:prstGeom prst="rect">
            <a:avLst/>
          </a:prstGeom>
          <a:noFill/>
        </p:spPr>
        <p:txBody>
          <a:bodyPr wrap="square" rtlCol="0">
            <a:spAutoFit/>
          </a:bodyPr>
          <a:lstStyle/>
          <a:p>
            <a:r>
              <a:rPr lang="en-US" sz="2100">
                <a:solidFill>
                  <a:schemeClr val="bg2">
                    <a:lumMod val="25000"/>
                  </a:schemeClr>
                </a:solidFill>
                <a:latin typeface="DM Sans" pitchFamily="2" charset="77"/>
              </a:rPr>
              <a:t>Example: </a:t>
            </a:r>
            <a:r>
              <a:rPr lang="en-US" sz="2100" i="1">
                <a:solidFill>
                  <a:schemeClr val="bg2">
                    <a:lumMod val="25000"/>
                  </a:schemeClr>
                </a:solidFill>
                <a:latin typeface="DM Sans" pitchFamily="2" charset="77"/>
              </a:rPr>
              <a:t>Robinia </a:t>
            </a:r>
            <a:r>
              <a:rPr lang="en-US" sz="2100" i="1" err="1">
                <a:solidFill>
                  <a:schemeClr val="bg2">
                    <a:lumMod val="25000"/>
                  </a:schemeClr>
                </a:solidFill>
                <a:latin typeface="DM Sans" pitchFamily="2" charset="77"/>
              </a:rPr>
              <a:t>pseudoacacia</a:t>
            </a:r>
            <a:r>
              <a:rPr lang="en-US" sz="2100" i="1">
                <a:solidFill>
                  <a:schemeClr val="bg2">
                    <a:lumMod val="25000"/>
                  </a:schemeClr>
                </a:solidFill>
                <a:latin typeface="DM Sans" pitchFamily="2" charset="77"/>
              </a:rPr>
              <a:t> </a:t>
            </a:r>
            <a:r>
              <a:rPr lang="en-US" sz="2100">
                <a:solidFill>
                  <a:schemeClr val="bg2">
                    <a:lumMod val="25000"/>
                  </a:schemeClr>
                </a:solidFill>
                <a:latin typeface="DM Sans" pitchFamily="2" charset="77"/>
              </a:rPr>
              <a:t>(Black locust)</a:t>
            </a:r>
          </a:p>
        </p:txBody>
      </p:sp>
      <p:sp>
        <p:nvSpPr>
          <p:cNvPr id="6" name="TextBox 5">
            <a:extLst>
              <a:ext uri="{FF2B5EF4-FFF2-40B4-BE49-F238E27FC236}">
                <a16:creationId xmlns:a16="http://schemas.microsoft.com/office/drawing/2014/main" id="{B660548C-CAE5-9662-91F1-211DD1BE9EAD}"/>
              </a:ext>
            </a:extLst>
          </p:cNvPr>
          <p:cNvSpPr txBox="1"/>
          <p:nvPr/>
        </p:nvSpPr>
        <p:spPr>
          <a:xfrm>
            <a:off x="3989808" y="1619955"/>
            <a:ext cx="10936431" cy="1015663"/>
          </a:xfrm>
          <a:prstGeom prst="rect">
            <a:avLst/>
          </a:prstGeom>
          <a:noFill/>
        </p:spPr>
        <p:txBody>
          <a:bodyPr wrap="square">
            <a:spAutoFit/>
          </a:bodyPr>
          <a:lstStyle/>
          <a:p>
            <a:pPr algn="ctr"/>
            <a:r>
              <a:rPr lang="en-US" sz="3000">
                <a:latin typeface="DM Sans" pitchFamily="2" charset="77"/>
              </a:rPr>
              <a:t>Species for which we found no optimal hardiness zone information were removed.</a:t>
            </a:r>
          </a:p>
        </p:txBody>
      </p:sp>
    </p:spTree>
    <p:extLst>
      <p:ext uri="{BB962C8B-B14F-4D97-AF65-F5344CB8AC3E}">
        <p14:creationId xmlns:p14="http://schemas.microsoft.com/office/powerpoint/2010/main" val="497511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5;p23">
            <a:extLst>
              <a:ext uri="{FF2B5EF4-FFF2-40B4-BE49-F238E27FC236}">
                <a16:creationId xmlns:a16="http://schemas.microsoft.com/office/drawing/2014/main" id="{6A99E9BF-EF34-46DE-9D33-F543A95D8BD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19" name="Graphic 18">
            <a:extLst>
              <a:ext uri="{FF2B5EF4-FFF2-40B4-BE49-F238E27FC236}">
                <a16:creationId xmlns:a16="http://schemas.microsoft.com/office/drawing/2014/main" id="{86633254-5E92-CF34-D1EF-815DEBDFB7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160774"/>
            <a:ext cx="18288000" cy="68579"/>
          </a:xfrm>
          <a:prstGeom prst="rect">
            <a:avLst/>
          </a:prstGeom>
        </p:spPr>
      </p:pic>
      <p:sp>
        <p:nvSpPr>
          <p:cNvPr id="4" name="Title 1">
            <a:extLst>
              <a:ext uri="{FF2B5EF4-FFF2-40B4-BE49-F238E27FC236}">
                <a16:creationId xmlns:a16="http://schemas.microsoft.com/office/drawing/2014/main" id="{0F4C5AD6-C4F2-E25C-D952-2793C260206D}"/>
              </a:ext>
            </a:extLst>
          </p:cNvPr>
          <p:cNvSpPr txBox="1">
            <a:spLocks/>
          </p:cNvSpPr>
          <p:nvPr/>
        </p:nvSpPr>
        <p:spPr>
          <a:xfrm>
            <a:off x="1" y="-220921"/>
            <a:ext cx="16232956" cy="1245638"/>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a:latin typeface="DM Sans" pitchFamily="2" charset="77"/>
              </a:rPr>
              <a:t>Identifying “climate smart” native plant species</a:t>
            </a:r>
          </a:p>
        </p:txBody>
      </p:sp>
      <p:sp>
        <p:nvSpPr>
          <p:cNvPr id="2" name="TextBox 1">
            <a:extLst>
              <a:ext uri="{FF2B5EF4-FFF2-40B4-BE49-F238E27FC236}">
                <a16:creationId xmlns:a16="http://schemas.microsoft.com/office/drawing/2014/main" id="{41A8C2DD-C9AB-E1FC-8F06-5E5241626115}"/>
              </a:ext>
            </a:extLst>
          </p:cNvPr>
          <p:cNvSpPr txBox="1"/>
          <p:nvPr/>
        </p:nvSpPr>
        <p:spPr>
          <a:xfrm>
            <a:off x="1705451" y="1327324"/>
            <a:ext cx="15917873" cy="1477328"/>
          </a:xfrm>
          <a:prstGeom prst="rect">
            <a:avLst/>
          </a:prstGeom>
          <a:noFill/>
        </p:spPr>
        <p:txBody>
          <a:bodyPr wrap="square" rtlCol="0">
            <a:spAutoFit/>
          </a:bodyPr>
          <a:lstStyle/>
          <a:p>
            <a:pPr algn="ctr"/>
            <a:r>
              <a:rPr lang="en-US" sz="3000" dirty="0">
                <a:latin typeface="DM Sans" pitchFamily="2" charset="77"/>
              </a:rPr>
              <a:t>To identify “climate smart” native species, we investigated if optimal hardiness zones persist in each state by mid-century under worst case future climate conditions for each species. A climate </a:t>
            </a:r>
            <a:r>
              <a:rPr lang="en-US" sz="3000" dirty="0" err="1">
                <a:latin typeface="DM Sans" pitchFamily="2" charset="77"/>
              </a:rPr>
              <a:t>persister</a:t>
            </a:r>
            <a:r>
              <a:rPr lang="en-US" sz="3000" dirty="0">
                <a:latin typeface="DM Sans" pitchFamily="2" charset="77"/>
              </a:rPr>
              <a:t> can survive current and future conditions within a state.</a:t>
            </a:r>
          </a:p>
        </p:txBody>
      </p:sp>
      <p:sp>
        <p:nvSpPr>
          <p:cNvPr id="9" name="Title 1">
            <a:extLst>
              <a:ext uri="{FF2B5EF4-FFF2-40B4-BE49-F238E27FC236}">
                <a16:creationId xmlns:a16="http://schemas.microsoft.com/office/drawing/2014/main" id="{D32D595E-319F-7FD2-95CF-F318C0A8EEE9}"/>
              </a:ext>
            </a:extLst>
          </p:cNvPr>
          <p:cNvSpPr txBox="1">
            <a:spLocks/>
          </p:cNvSpPr>
          <p:nvPr/>
        </p:nvSpPr>
        <p:spPr>
          <a:xfrm>
            <a:off x="11588591" y="3843081"/>
            <a:ext cx="4106681" cy="1664436"/>
          </a:xfrm>
          <a:prstGeom prst="rect">
            <a:avLst/>
          </a:prstGeom>
          <a:solidFill>
            <a:schemeClr val="bg1">
              <a:alpha val="4000"/>
            </a:schemeClr>
          </a:solidFill>
          <a:effectLst>
            <a:glow rad="228600">
              <a:schemeClr val="bg1">
                <a:alpha val="40000"/>
              </a:schemeClr>
            </a:glow>
          </a:effectLst>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700">
                <a:latin typeface="DM Sans" pitchFamily="2" charset="77"/>
              </a:rPr>
              <a:t>Current MA: 5 – 7</a:t>
            </a:r>
          </a:p>
          <a:p>
            <a:endParaRPr lang="en-US" sz="2700">
              <a:latin typeface="DM Sans" pitchFamily="2" charset="77"/>
            </a:endParaRPr>
          </a:p>
          <a:p>
            <a:r>
              <a:rPr lang="en-US" sz="2700">
                <a:latin typeface="DM Sans" pitchFamily="2" charset="77"/>
              </a:rPr>
              <a:t>Future MA: 7 – 8 </a:t>
            </a:r>
          </a:p>
        </p:txBody>
      </p:sp>
      <p:pic>
        <p:nvPicPr>
          <p:cNvPr id="20" name="Picture 19">
            <a:extLst>
              <a:ext uri="{FF2B5EF4-FFF2-40B4-BE49-F238E27FC236}">
                <a16:creationId xmlns:a16="http://schemas.microsoft.com/office/drawing/2014/main" id="{7DEC38DA-E2FA-5757-C8EC-8379127AA812}"/>
              </a:ext>
            </a:extLst>
          </p:cNvPr>
          <p:cNvPicPr>
            <a:picLocks noChangeAspect="1"/>
          </p:cNvPicPr>
          <p:nvPr/>
        </p:nvPicPr>
        <p:blipFill>
          <a:blip r:embed="rId6"/>
          <a:srcRect l="37541" t="3771"/>
          <a:stretch/>
        </p:blipFill>
        <p:spPr>
          <a:xfrm>
            <a:off x="1768871" y="2850818"/>
            <a:ext cx="10113402" cy="4841105"/>
          </a:xfrm>
          <a:prstGeom prst="rect">
            <a:avLst/>
          </a:prstGeom>
        </p:spPr>
      </p:pic>
      <p:sp>
        <p:nvSpPr>
          <p:cNvPr id="22" name="TextBox 21">
            <a:extLst>
              <a:ext uri="{FF2B5EF4-FFF2-40B4-BE49-F238E27FC236}">
                <a16:creationId xmlns:a16="http://schemas.microsoft.com/office/drawing/2014/main" id="{718232E1-DC82-6886-0CD7-566ECBECF98B}"/>
              </a:ext>
            </a:extLst>
          </p:cNvPr>
          <p:cNvSpPr txBox="1"/>
          <p:nvPr/>
        </p:nvSpPr>
        <p:spPr>
          <a:xfrm>
            <a:off x="5678077" y="7963855"/>
            <a:ext cx="6324005" cy="1938992"/>
          </a:xfrm>
          <a:prstGeom prst="rect">
            <a:avLst/>
          </a:prstGeom>
          <a:noFill/>
        </p:spPr>
        <p:txBody>
          <a:bodyPr wrap="square" rtlCol="0">
            <a:spAutoFit/>
          </a:bodyPr>
          <a:lstStyle/>
          <a:p>
            <a:pPr algn="ctr"/>
            <a:r>
              <a:rPr lang="en-US" sz="3000" dirty="0">
                <a:latin typeface="DM Sans" pitchFamily="2" charset="77"/>
              </a:rPr>
              <a:t>Near-native species were removed if a species was native to a state which did not share a level 3 ecoregion with the focal state.</a:t>
            </a:r>
          </a:p>
        </p:txBody>
      </p:sp>
      <p:pic>
        <p:nvPicPr>
          <p:cNvPr id="27" name="Picture 26">
            <a:extLst>
              <a:ext uri="{FF2B5EF4-FFF2-40B4-BE49-F238E27FC236}">
                <a16:creationId xmlns:a16="http://schemas.microsoft.com/office/drawing/2014/main" id="{793DA406-1CFE-6113-9283-516C8F1BB663}"/>
              </a:ext>
            </a:extLst>
          </p:cNvPr>
          <p:cNvPicPr>
            <a:picLocks noChangeAspect="1"/>
          </p:cNvPicPr>
          <p:nvPr/>
        </p:nvPicPr>
        <p:blipFill>
          <a:blip r:embed="rId7"/>
          <a:stretch>
            <a:fillRect/>
          </a:stretch>
        </p:blipFill>
        <p:spPr>
          <a:xfrm>
            <a:off x="11882273" y="6499781"/>
            <a:ext cx="5482212" cy="3721166"/>
          </a:xfrm>
          <a:prstGeom prst="rect">
            <a:avLst/>
          </a:prstGeom>
        </p:spPr>
      </p:pic>
      <p:sp>
        <p:nvSpPr>
          <p:cNvPr id="29" name="Rectangle 28">
            <a:extLst>
              <a:ext uri="{FF2B5EF4-FFF2-40B4-BE49-F238E27FC236}">
                <a16:creationId xmlns:a16="http://schemas.microsoft.com/office/drawing/2014/main" id="{9CCC8961-9216-5CE1-CC2F-69ACA82C4C50}"/>
              </a:ext>
            </a:extLst>
          </p:cNvPr>
          <p:cNvSpPr/>
          <p:nvPr/>
        </p:nvSpPr>
        <p:spPr>
          <a:xfrm>
            <a:off x="16232957" y="8708101"/>
            <a:ext cx="1353530" cy="13785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Tree>
    <p:extLst>
      <p:ext uri="{BB962C8B-B14F-4D97-AF65-F5344CB8AC3E}">
        <p14:creationId xmlns:p14="http://schemas.microsoft.com/office/powerpoint/2010/main" val="26014616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FF4B3-9F0E-16FA-FDA5-19F63AB5D5FD}"/>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E79E1648-FD4C-5BA2-7C20-1AE124E5539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2052" name="Picture 4" descr="Ilex opaca - Jersey-Friendly Yards">
            <a:extLst>
              <a:ext uri="{FF2B5EF4-FFF2-40B4-BE49-F238E27FC236}">
                <a16:creationId xmlns:a16="http://schemas.microsoft.com/office/drawing/2014/main" id="{D0E52584-BFE7-965C-7943-4BC3544D88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854"/>
          <a:stretch/>
        </p:blipFill>
        <p:spPr bwMode="auto">
          <a:xfrm>
            <a:off x="363077" y="1050857"/>
            <a:ext cx="3322902" cy="20687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7D189E-33AA-2163-18DC-0E38DC835C50}"/>
              </a:ext>
            </a:extLst>
          </p:cNvPr>
          <p:cNvSpPr txBox="1"/>
          <p:nvPr/>
        </p:nvSpPr>
        <p:spPr>
          <a:xfrm>
            <a:off x="6265148" y="68520"/>
            <a:ext cx="2878853" cy="415498"/>
          </a:xfrm>
          <a:prstGeom prst="rect">
            <a:avLst/>
          </a:prstGeom>
          <a:noFill/>
        </p:spPr>
        <p:txBody>
          <a:bodyPr wrap="square" rtlCol="0">
            <a:spAutoFit/>
          </a:bodyPr>
          <a:lstStyle/>
          <a:p>
            <a:r>
              <a:rPr lang="en-US" sz="2100"/>
              <a:t>Native to MA?</a:t>
            </a:r>
          </a:p>
        </p:txBody>
      </p:sp>
      <p:sp>
        <p:nvSpPr>
          <p:cNvPr id="7" name="TextBox 6">
            <a:extLst>
              <a:ext uri="{FF2B5EF4-FFF2-40B4-BE49-F238E27FC236}">
                <a16:creationId xmlns:a16="http://schemas.microsoft.com/office/drawing/2014/main" id="{07435963-07AA-2B3C-E85D-9FBB7D3A25C8}"/>
              </a:ext>
            </a:extLst>
          </p:cNvPr>
          <p:cNvSpPr txBox="1"/>
          <p:nvPr/>
        </p:nvSpPr>
        <p:spPr>
          <a:xfrm>
            <a:off x="10895339" y="0"/>
            <a:ext cx="2878853" cy="738664"/>
          </a:xfrm>
          <a:prstGeom prst="rect">
            <a:avLst/>
          </a:prstGeom>
          <a:noFill/>
        </p:spPr>
        <p:txBody>
          <a:bodyPr wrap="square" rtlCol="0">
            <a:spAutoFit/>
          </a:bodyPr>
          <a:lstStyle/>
          <a:p>
            <a:pPr algn="ctr"/>
            <a:r>
              <a:rPr lang="en-US" sz="2100"/>
              <a:t>Survive future conditions?</a:t>
            </a:r>
          </a:p>
        </p:txBody>
      </p:sp>
      <p:sp>
        <p:nvSpPr>
          <p:cNvPr id="8" name="TextBox 7">
            <a:extLst>
              <a:ext uri="{FF2B5EF4-FFF2-40B4-BE49-F238E27FC236}">
                <a16:creationId xmlns:a16="http://schemas.microsoft.com/office/drawing/2014/main" id="{255BD900-F7E9-0AD1-FB86-3942B6F427B8}"/>
              </a:ext>
            </a:extLst>
          </p:cNvPr>
          <p:cNvSpPr txBox="1"/>
          <p:nvPr/>
        </p:nvSpPr>
        <p:spPr>
          <a:xfrm>
            <a:off x="13960177" y="105507"/>
            <a:ext cx="1833827" cy="415498"/>
          </a:xfrm>
          <a:prstGeom prst="rect">
            <a:avLst/>
          </a:prstGeom>
          <a:noFill/>
        </p:spPr>
        <p:txBody>
          <a:bodyPr wrap="square" rtlCol="0">
            <a:spAutoFit/>
          </a:bodyPr>
          <a:lstStyle/>
          <a:p>
            <a:r>
              <a:rPr lang="en-US" sz="2100"/>
              <a:t>Category</a:t>
            </a:r>
          </a:p>
        </p:txBody>
      </p:sp>
      <p:sp>
        <p:nvSpPr>
          <p:cNvPr id="11" name="TextBox 10">
            <a:extLst>
              <a:ext uri="{FF2B5EF4-FFF2-40B4-BE49-F238E27FC236}">
                <a16:creationId xmlns:a16="http://schemas.microsoft.com/office/drawing/2014/main" id="{E1D7048D-0889-956F-1A7A-C73C12EE867E}"/>
              </a:ext>
            </a:extLst>
          </p:cNvPr>
          <p:cNvSpPr txBox="1"/>
          <p:nvPr/>
        </p:nvSpPr>
        <p:spPr>
          <a:xfrm>
            <a:off x="15979988" y="0"/>
            <a:ext cx="2308013" cy="415498"/>
          </a:xfrm>
          <a:prstGeom prst="rect">
            <a:avLst/>
          </a:prstGeom>
          <a:noFill/>
        </p:spPr>
        <p:txBody>
          <a:bodyPr wrap="square" rtlCol="0">
            <a:spAutoFit/>
          </a:bodyPr>
          <a:lstStyle/>
          <a:p>
            <a:pPr algn="ctr"/>
            <a:r>
              <a:rPr lang="en-US" sz="2100"/>
              <a:t>Climate-smart?</a:t>
            </a:r>
          </a:p>
        </p:txBody>
      </p:sp>
      <p:sp>
        <p:nvSpPr>
          <p:cNvPr id="16" name="TextBox 15">
            <a:extLst>
              <a:ext uri="{FF2B5EF4-FFF2-40B4-BE49-F238E27FC236}">
                <a16:creationId xmlns:a16="http://schemas.microsoft.com/office/drawing/2014/main" id="{AD666629-CA8A-7129-D4C3-77BE5D18A019}"/>
              </a:ext>
            </a:extLst>
          </p:cNvPr>
          <p:cNvSpPr txBox="1"/>
          <p:nvPr/>
        </p:nvSpPr>
        <p:spPr>
          <a:xfrm>
            <a:off x="13687540" y="1431564"/>
            <a:ext cx="2292449" cy="415498"/>
          </a:xfrm>
          <a:prstGeom prst="rect">
            <a:avLst/>
          </a:prstGeom>
          <a:noFill/>
        </p:spPr>
        <p:txBody>
          <a:bodyPr wrap="square" rtlCol="0">
            <a:spAutoFit/>
          </a:bodyPr>
          <a:lstStyle/>
          <a:p>
            <a:pPr algn="ctr"/>
            <a:r>
              <a:rPr lang="en-US" sz="2100"/>
              <a:t>Persistent native</a:t>
            </a:r>
          </a:p>
        </p:txBody>
      </p:sp>
      <p:sp>
        <p:nvSpPr>
          <p:cNvPr id="18" name="TextBox 17">
            <a:extLst>
              <a:ext uri="{FF2B5EF4-FFF2-40B4-BE49-F238E27FC236}">
                <a16:creationId xmlns:a16="http://schemas.microsoft.com/office/drawing/2014/main" id="{C0526FF2-3E72-BD10-B04A-CC9318663ED7}"/>
              </a:ext>
            </a:extLst>
          </p:cNvPr>
          <p:cNvSpPr txBox="1"/>
          <p:nvPr/>
        </p:nvSpPr>
        <p:spPr>
          <a:xfrm>
            <a:off x="3994220" y="105507"/>
            <a:ext cx="2878853" cy="415498"/>
          </a:xfrm>
          <a:prstGeom prst="rect">
            <a:avLst/>
          </a:prstGeom>
          <a:noFill/>
        </p:spPr>
        <p:txBody>
          <a:bodyPr wrap="square" rtlCol="0">
            <a:spAutoFit/>
          </a:bodyPr>
          <a:lstStyle/>
          <a:p>
            <a:r>
              <a:rPr lang="en-US" sz="2100"/>
              <a:t>Species</a:t>
            </a:r>
          </a:p>
        </p:txBody>
      </p:sp>
      <p:sp>
        <p:nvSpPr>
          <p:cNvPr id="25" name="TextBox 24">
            <a:extLst>
              <a:ext uri="{FF2B5EF4-FFF2-40B4-BE49-F238E27FC236}">
                <a16:creationId xmlns:a16="http://schemas.microsoft.com/office/drawing/2014/main" id="{4C6716D7-0F6D-DA0D-F47B-63386ED3EB85}"/>
              </a:ext>
            </a:extLst>
          </p:cNvPr>
          <p:cNvSpPr txBox="1"/>
          <p:nvPr/>
        </p:nvSpPr>
        <p:spPr>
          <a:xfrm>
            <a:off x="3994220" y="1615403"/>
            <a:ext cx="2379906" cy="415498"/>
          </a:xfrm>
          <a:prstGeom prst="rect">
            <a:avLst/>
          </a:prstGeom>
          <a:noFill/>
        </p:spPr>
        <p:txBody>
          <a:bodyPr wrap="square" rtlCol="0">
            <a:spAutoFit/>
          </a:bodyPr>
          <a:lstStyle/>
          <a:p>
            <a:r>
              <a:rPr lang="en-US" sz="2100" i="1"/>
              <a:t>Ilex opaca</a:t>
            </a:r>
          </a:p>
        </p:txBody>
      </p:sp>
      <p:pic>
        <p:nvPicPr>
          <p:cNvPr id="26" name="Graphic 25" descr="Checkmark with solid fill">
            <a:extLst>
              <a:ext uri="{FF2B5EF4-FFF2-40B4-BE49-F238E27FC236}">
                <a16:creationId xmlns:a16="http://schemas.microsoft.com/office/drawing/2014/main" id="{177AE1B4-ED34-93BF-0AA9-556E54604E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5644" y="1407653"/>
            <a:ext cx="969497" cy="969497"/>
          </a:xfrm>
          <a:prstGeom prst="rect">
            <a:avLst/>
          </a:prstGeom>
        </p:spPr>
      </p:pic>
      <p:pic>
        <p:nvPicPr>
          <p:cNvPr id="27" name="Graphic 26" descr="Checkmark with solid fill">
            <a:extLst>
              <a:ext uri="{FF2B5EF4-FFF2-40B4-BE49-F238E27FC236}">
                <a16:creationId xmlns:a16="http://schemas.microsoft.com/office/drawing/2014/main" id="{3ED206F0-D9FD-680B-E752-8063DECFAF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35348" y="1352453"/>
            <a:ext cx="969497" cy="969497"/>
          </a:xfrm>
          <a:prstGeom prst="rect">
            <a:avLst/>
          </a:prstGeom>
        </p:spPr>
      </p:pic>
      <p:pic>
        <p:nvPicPr>
          <p:cNvPr id="28" name="Graphic 27" descr="Checkmark with solid fill">
            <a:extLst>
              <a:ext uri="{FF2B5EF4-FFF2-40B4-BE49-F238E27FC236}">
                <a16:creationId xmlns:a16="http://schemas.microsoft.com/office/drawing/2014/main" id="{F3827EC3-7F42-3B84-15BC-4ECF11746E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90379" y="1352453"/>
            <a:ext cx="969497" cy="969497"/>
          </a:xfrm>
          <a:prstGeom prst="rect">
            <a:avLst/>
          </a:prstGeom>
        </p:spPr>
      </p:pic>
      <p:sp>
        <p:nvSpPr>
          <p:cNvPr id="36" name="TextBox 35">
            <a:extLst>
              <a:ext uri="{FF2B5EF4-FFF2-40B4-BE49-F238E27FC236}">
                <a16:creationId xmlns:a16="http://schemas.microsoft.com/office/drawing/2014/main" id="{3A9659ED-B537-EE72-799C-44B3DBE7D1DC}"/>
              </a:ext>
            </a:extLst>
          </p:cNvPr>
          <p:cNvSpPr txBox="1"/>
          <p:nvPr/>
        </p:nvSpPr>
        <p:spPr>
          <a:xfrm>
            <a:off x="8433851" y="-1"/>
            <a:ext cx="2878853" cy="738664"/>
          </a:xfrm>
          <a:prstGeom prst="rect">
            <a:avLst/>
          </a:prstGeom>
          <a:noFill/>
        </p:spPr>
        <p:txBody>
          <a:bodyPr wrap="square" rtlCol="0">
            <a:spAutoFit/>
          </a:bodyPr>
          <a:lstStyle/>
          <a:p>
            <a:pPr algn="ctr"/>
            <a:r>
              <a:rPr lang="en-US" sz="2100"/>
              <a:t>Survive current conditions?</a:t>
            </a:r>
          </a:p>
        </p:txBody>
      </p:sp>
      <p:pic>
        <p:nvPicPr>
          <p:cNvPr id="38" name="Graphic 37" descr="Checkmark with solid fill">
            <a:extLst>
              <a:ext uri="{FF2B5EF4-FFF2-40B4-BE49-F238E27FC236}">
                <a16:creationId xmlns:a16="http://schemas.microsoft.com/office/drawing/2014/main" id="{CBA52763-7B52-1F78-8D7E-719E24CC3C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8528" y="1407652"/>
            <a:ext cx="969497" cy="969497"/>
          </a:xfrm>
          <a:prstGeom prst="rect">
            <a:avLst/>
          </a:prstGeom>
        </p:spPr>
      </p:pic>
    </p:spTree>
    <p:extLst>
      <p:ext uri="{BB962C8B-B14F-4D97-AF65-F5344CB8AC3E}">
        <p14:creationId xmlns:p14="http://schemas.microsoft.com/office/powerpoint/2010/main" val="444099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FF4B3-9F0E-16FA-FDA5-19F63AB5D5FD}"/>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5DD08E8D-2599-0D14-BAB5-9B6A9B2B54B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3" name="TextBox 2">
            <a:extLst>
              <a:ext uri="{FF2B5EF4-FFF2-40B4-BE49-F238E27FC236}">
                <a16:creationId xmlns:a16="http://schemas.microsoft.com/office/drawing/2014/main" id="{1528B6F0-3E52-FA31-A901-EA83AB312789}"/>
              </a:ext>
            </a:extLst>
          </p:cNvPr>
          <p:cNvSpPr txBox="1"/>
          <p:nvPr/>
        </p:nvSpPr>
        <p:spPr>
          <a:xfrm>
            <a:off x="13394336" y="4007003"/>
            <a:ext cx="2878854" cy="415498"/>
          </a:xfrm>
          <a:prstGeom prst="rect">
            <a:avLst/>
          </a:prstGeom>
          <a:noFill/>
        </p:spPr>
        <p:txBody>
          <a:bodyPr wrap="square" rtlCol="0">
            <a:spAutoFit/>
          </a:bodyPr>
          <a:lstStyle/>
          <a:p>
            <a:pPr algn="ctr"/>
            <a:r>
              <a:rPr lang="en-US" sz="2100"/>
              <a:t>Persistent near-native</a:t>
            </a:r>
          </a:p>
        </p:txBody>
      </p:sp>
      <p:pic>
        <p:nvPicPr>
          <p:cNvPr id="2052" name="Picture 4" descr="Ilex opaca - Jersey-Friendly Yards">
            <a:extLst>
              <a:ext uri="{FF2B5EF4-FFF2-40B4-BE49-F238E27FC236}">
                <a16:creationId xmlns:a16="http://schemas.microsoft.com/office/drawing/2014/main" id="{D0E52584-BFE7-965C-7943-4BC3544D88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854"/>
          <a:stretch/>
        </p:blipFill>
        <p:spPr bwMode="auto">
          <a:xfrm>
            <a:off x="363077" y="1084296"/>
            <a:ext cx="3322902" cy="20687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7D189E-33AA-2163-18DC-0E38DC835C50}"/>
              </a:ext>
            </a:extLst>
          </p:cNvPr>
          <p:cNvSpPr txBox="1"/>
          <p:nvPr/>
        </p:nvSpPr>
        <p:spPr>
          <a:xfrm>
            <a:off x="6265148" y="68520"/>
            <a:ext cx="2878853" cy="415498"/>
          </a:xfrm>
          <a:prstGeom prst="rect">
            <a:avLst/>
          </a:prstGeom>
          <a:noFill/>
        </p:spPr>
        <p:txBody>
          <a:bodyPr wrap="square" rtlCol="0">
            <a:spAutoFit/>
          </a:bodyPr>
          <a:lstStyle/>
          <a:p>
            <a:r>
              <a:rPr lang="en-US" sz="2100"/>
              <a:t>Native to MA?</a:t>
            </a:r>
          </a:p>
        </p:txBody>
      </p:sp>
      <p:sp>
        <p:nvSpPr>
          <p:cNvPr id="7" name="TextBox 6">
            <a:extLst>
              <a:ext uri="{FF2B5EF4-FFF2-40B4-BE49-F238E27FC236}">
                <a16:creationId xmlns:a16="http://schemas.microsoft.com/office/drawing/2014/main" id="{07435963-07AA-2B3C-E85D-9FBB7D3A25C8}"/>
              </a:ext>
            </a:extLst>
          </p:cNvPr>
          <p:cNvSpPr txBox="1"/>
          <p:nvPr/>
        </p:nvSpPr>
        <p:spPr>
          <a:xfrm>
            <a:off x="10895339" y="0"/>
            <a:ext cx="2878853" cy="738664"/>
          </a:xfrm>
          <a:prstGeom prst="rect">
            <a:avLst/>
          </a:prstGeom>
          <a:noFill/>
        </p:spPr>
        <p:txBody>
          <a:bodyPr wrap="square" rtlCol="0">
            <a:spAutoFit/>
          </a:bodyPr>
          <a:lstStyle/>
          <a:p>
            <a:pPr algn="ctr"/>
            <a:r>
              <a:rPr lang="en-US" sz="2100"/>
              <a:t>Survive future conditions?</a:t>
            </a:r>
          </a:p>
        </p:txBody>
      </p:sp>
      <p:sp>
        <p:nvSpPr>
          <p:cNvPr id="8" name="TextBox 7">
            <a:extLst>
              <a:ext uri="{FF2B5EF4-FFF2-40B4-BE49-F238E27FC236}">
                <a16:creationId xmlns:a16="http://schemas.microsoft.com/office/drawing/2014/main" id="{255BD900-F7E9-0AD1-FB86-3942B6F427B8}"/>
              </a:ext>
            </a:extLst>
          </p:cNvPr>
          <p:cNvSpPr txBox="1"/>
          <p:nvPr/>
        </p:nvSpPr>
        <p:spPr>
          <a:xfrm>
            <a:off x="13960177" y="105507"/>
            <a:ext cx="1833827" cy="415498"/>
          </a:xfrm>
          <a:prstGeom prst="rect">
            <a:avLst/>
          </a:prstGeom>
          <a:noFill/>
        </p:spPr>
        <p:txBody>
          <a:bodyPr wrap="square" rtlCol="0">
            <a:spAutoFit/>
          </a:bodyPr>
          <a:lstStyle/>
          <a:p>
            <a:r>
              <a:rPr lang="en-US" sz="2100"/>
              <a:t>Category</a:t>
            </a:r>
          </a:p>
        </p:txBody>
      </p:sp>
      <p:sp>
        <p:nvSpPr>
          <p:cNvPr id="11" name="TextBox 10">
            <a:extLst>
              <a:ext uri="{FF2B5EF4-FFF2-40B4-BE49-F238E27FC236}">
                <a16:creationId xmlns:a16="http://schemas.microsoft.com/office/drawing/2014/main" id="{E1D7048D-0889-956F-1A7A-C73C12EE867E}"/>
              </a:ext>
            </a:extLst>
          </p:cNvPr>
          <p:cNvSpPr txBox="1"/>
          <p:nvPr/>
        </p:nvSpPr>
        <p:spPr>
          <a:xfrm>
            <a:off x="15979988" y="0"/>
            <a:ext cx="2308013" cy="415498"/>
          </a:xfrm>
          <a:prstGeom prst="rect">
            <a:avLst/>
          </a:prstGeom>
          <a:noFill/>
        </p:spPr>
        <p:txBody>
          <a:bodyPr wrap="square" rtlCol="0">
            <a:spAutoFit/>
          </a:bodyPr>
          <a:lstStyle/>
          <a:p>
            <a:pPr algn="ctr"/>
            <a:r>
              <a:rPr lang="en-US" sz="2100"/>
              <a:t>Climate-smart?</a:t>
            </a:r>
          </a:p>
        </p:txBody>
      </p:sp>
      <p:sp>
        <p:nvSpPr>
          <p:cNvPr id="16" name="TextBox 15">
            <a:extLst>
              <a:ext uri="{FF2B5EF4-FFF2-40B4-BE49-F238E27FC236}">
                <a16:creationId xmlns:a16="http://schemas.microsoft.com/office/drawing/2014/main" id="{AD666629-CA8A-7129-D4C3-77BE5D18A019}"/>
              </a:ext>
            </a:extLst>
          </p:cNvPr>
          <p:cNvSpPr txBox="1"/>
          <p:nvPr/>
        </p:nvSpPr>
        <p:spPr>
          <a:xfrm>
            <a:off x="13687540" y="1465004"/>
            <a:ext cx="2292449" cy="415498"/>
          </a:xfrm>
          <a:prstGeom prst="rect">
            <a:avLst/>
          </a:prstGeom>
          <a:noFill/>
        </p:spPr>
        <p:txBody>
          <a:bodyPr wrap="square" rtlCol="0">
            <a:spAutoFit/>
          </a:bodyPr>
          <a:lstStyle/>
          <a:p>
            <a:pPr algn="ctr"/>
            <a:r>
              <a:rPr lang="en-US" sz="2100"/>
              <a:t>Persistent native</a:t>
            </a:r>
          </a:p>
        </p:txBody>
      </p:sp>
      <p:sp>
        <p:nvSpPr>
          <p:cNvPr id="18" name="TextBox 17">
            <a:extLst>
              <a:ext uri="{FF2B5EF4-FFF2-40B4-BE49-F238E27FC236}">
                <a16:creationId xmlns:a16="http://schemas.microsoft.com/office/drawing/2014/main" id="{C0526FF2-3E72-BD10-B04A-CC9318663ED7}"/>
              </a:ext>
            </a:extLst>
          </p:cNvPr>
          <p:cNvSpPr txBox="1"/>
          <p:nvPr/>
        </p:nvSpPr>
        <p:spPr>
          <a:xfrm>
            <a:off x="3994220" y="105507"/>
            <a:ext cx="2878853" cy="415498"/>
          </a:xfrm>
          <a:prstGeom prst="rect">
            <a:avLst/>
          </a:prstGeom>
          <a:noFill/>
        </p:spPr>
        <p:txBody>
          <a:bodyPr wrap="square" rtlCol="0">
            <a:spAutoFit/>
          </a:bodyPr>
          <a:lstStyle/>
          <a:p>
            <a:r>
              <a:rPr lang="en-US" sz="2100"/>
              <a:t>Species</a:t>
            </a:r>
          </a:p>
        </p:txBody>
      </p:sp>
      <p:sp>
        <p:nvSpPr>
          <p:cNvPr id="25" name="TextBox 24">
            <a:extLst>
              <a:ext uri="{FF2B5EF4-FFF2-40B4-BE49-F238E27FC236}">
                <a16:creationId xmlns:a16="http://schemas.microsoft.com/office/drawing/2014/main" id="{4C6716D7-0F6D-DA0D-F47B-63386ED3EB85}"/>
              </a:ext>
            </a:extLst>
          </p:cNvPr>
          <p:cNvSpPr txBox="1"/>
          <p:nvPr/>
        </p:nvSpPr>
        <p:spPr>
          <a:xfrm>
            <a:off x="3994220" y="1648842"/>
            <a:ext cx="2379906" cy="415498"/>
          </a:xfrm>
          <a:prstGeom prst="rect">
            <a:avLst/>
          </a:prstGeom>
          <a:noFill/>
        </p:spPr>
        <p:txBody>
          <a:bodyPr wrap="square" rtlCol="0">
            <a:spAutoFit/>
          </a:bodyPr>
          <a:lstStyle/>
          <a:p>
            <a:r>
              <a:rPr lang="en-US" sz="2100" i="1"/>
              <a:t>Ilex opaca</a:t>
            </a:r>
          </a:p>
        </p:txBody>
      </p:sp>
      <p:pic>
        <p:nvPicPr>
          <p:cNvPr id="26" name="Graphic 25" descr="Checkmark with solid fill">
            <a:extLst>
              <a:ext uri="{FF2B5EF4-FFF2-40B4-BE49-F238E27FC236}">
                <a16:creationId xmlns:a16="http://schemas.microsoft.com/office/drawing/2014/main" id="{177AE1B4-ED34-93BF-0AA9-556E54604E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5644" y="1441093"/>
            <a:ext cx="969497" cy="969497"/>
          </a:xfrm>
          <a:prstGeom prst="rect">
            <a:avLst/>
          </a:prstGeom>
        </p:spPr>
      </p:pic>
      <p:pic>
        <p:nvPicPr>
          <p:cNvPr id="27" name="Graphic 26" descr="Checkmark with solid fill">
            <a:extLst>
              <a:ext uri="{FF2B5EF4-FFF2-40B4-BE49-F238E27FC236}">
                <a16:creationId xmlns:a16="http://schemas.microsoft.com/office/drawing/2014/main" id="{3ED206F0-D9FD-680B-E752-8063DECFAF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35348" y="1385893"/>
            <a:ext cx="969497" cy="969497"/>
          </a:xfrm>
          <a:prstGeom prst="rect">
            <a:avLst/>
          </a:prstGeom>
        </p:spPr>
      </p:pic>
      <p:pic>
        <p:nvPicPr>
          <p:cNvPr id="28" name="Graphic 27" descr="Checkmark with solid fill">
            <a:extLst>
              <a:ext uri="{FF2B5EF4-FFF2-40B4-BE49-F238E27FC236}">
                <a16:creationId xmlns:a16="http://schemas.microsoft.com/office/drawing/2014/main" id="{F3827EC3-7F42-3B84-15BC-4ECF11746E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90379" y="1385893"/>
            <a:ext cx="969497" cy="969497"/>
          </a:xfrm>
          <a:prstGeom prst="rect">
            <a:avLst/>
          </a:prstGeom>
        </p:spPr>
      </p:pic>
      <p:sp>
        <p:nvSpPr>
          <p:cNvPr id="30" name="TextBox 29">
            <a:extLst>
              <a:ext uri="{FF2B5EF4-FFF2-40B4-BE49-F238E27FC236}">
                <a16:creationId xmlns:a16="http://schemas.microsoft.com/office/drawing/2014/main" id="{179889C7-B46C-4184-39D8-C19AD9BDC30D}"/>
              </a:ext>
            </a:extLst>
          </p:cNvPr>
          <p:cNvSpPr txBox="1"/>
          <p:nvPr/>
        </p:nvSpPr>
        <p:spPr>
          <a:xfrm>
            <a:off x="3872863" y="4008217"/>
            <a:ext cx="2622620" cy="738664"/>
          </a:xfrm>
          <a:prstGeom prst="rect">
            <a:avLst/>
          </a:prstGeom>
          <a:noFill/>
        </p:spPr>
        <p:txBody>
          <a:bodyPr wrap="square" rtlCol="0">
            <a:spAutoFit/>
          </a:bodyPr>
          <a:lstStyle/>
          <a:p>
            <a:r>
              <a:rPr lang="en-US" sz="2100" i="1"/>
              <a:t>Rhododendron arborescens</a:t>
            </a:r>
          </a:p>
        </p:txBody>
      </p:sp>
      <p:pic>
        <p:nvPicPr>
          <p:cNvPr id="31" name="Graphic 30" descr="Checkmark with solid fill">
            <a:extLst>
              <a:ext uri="{FF2B5EF4-FFF2-40B4-BE49-F238E27FC236}">
                <a16:creationId xmlns:a16="http://schemas.microsoft.com/office/drawing/2014/main" id="{9147CA10-F17A-FB81-E451-5D1145DBF8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35348" y="3950611"/>
            <a:ext cx="969497" cy="969497"/>
          </a:xfrm>
          <a:prstGeom prst="rect">
            <a:avLst/>
          </a:prstGeom>
        </p:spPr>
      </p:pic>
      <p:pic>
        <p:nvPicPr>
          <p:cNvPr id="32" name="Graphic 31" descr="Close with solid fill">
            <a:extLst>
              <a:ext uri="{FF2B5EF4-FFF2-40B4-BE49-F238E27FC236}">
                <a16:creationId xmlns:a16="http://schemas.microsoft.com/office/drawing/2014/main" id="{86A3FB81-5CD7-71CD-60E6-6F5917DBAF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5644" y="4008217"/>
            <a:ext cx="969497" cy="969497"/>
          </a:xfrm>
          <a:prstGeom prst="rect">
            <a:avLst/>
          </a:prstGeom>
        </p:spPr>
      </p:pic>
      <p:pic>
        <p:nvPicPr>
          <p:cNvPr id="34" name="Graphic 33" descr="Checkmark with solid fill">
            <a:extLst>
              <a:ext uri="{FF2B5EF4-FFF2-40B4-BE49-F238E27FC236}">
                <a16:creationId xmlns:a16="http://schemas.microsoft.com/office/drawing/2014/main" id="{230524B3-CD30-9E5A-69A7-33FC4826B3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90377" y="3792790"/>
            <a:ext cx="969497" cy="969497"/>
          </a:xfrm>
          <a:prstGeom prst="rect">
            <a:avLst/>
          </a:prstGeom>
        </p:spPr>
      </p:pic>
      <p:sp>
        <p:nvSpPr>
          <p:cNvPr id="36" name="TextBox 35">
            <a:extLst>
              <a:ext uri="{FF2B5EF4-FFF2-40B4-BE49-F238E27FC236}">
                <a16:creationId xmlns:a16="http://schemas.microsoft.com/office/drawing/2014/main" id="{3A9659ED-B537-EE72-799C-44B3DBE7D1DC}"/>
              </a:ext>
            </a:extLst>
          </p:cNvPr>
          <p:cNvSpPr txBox="1"/>
          <p:nvPr/>
        </p:nvSpPr>
        <p:spPr>
          <a:xfrm>
            <a:off x="8433851" y="-1"/>
            <a:ext cx="2878853" cy="738664"/>
          </a:xfrm>
          <a:prstGeom prst="rect">
            <a:avLst/>
          </a:prstGeom>
          <a:noFill/>
        </p:spPr>
        <p:txBody>
          <a:bodyPr wrap="square" rtlCol="0">
            <a:spAutoFit/>
          </a:bodyPr>
          <a:lstStyle/>
          <a:p>
            <a:pPr algn="ctr"/>
            <a:r>
              <a:rPr lang="en-US" sz="2100"/>
              <a:t>Survive current conditions?</a:t>
            </a:r>
          </a:p>
        </p:txBody>
      </p:sp>
      <p:pic>
        <p:nvPicPr>
          <p:cNvPr id="38" name="Graphic 37" descr="Checkmark with solid fill">
            <a:extLst>
              <a:ext uri="{FF2B5EF4-FFF2-40B4-BE49-F238E27FC236}">
                <a16:creationId xmlns:a16="http://schemas.microsoft.com/office/drawing/2014/main" id="{CBA52763-7B52-1F78-8D7E-719E24CC3C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8528" y="1441091"/>
            <a:ext cx="969497" cy="969497"/>
          </a:xfrm>
          <a:prstGeom prst="rect">
            <a:avLst/>
          </a:prstGeom>
        </p:spPr>
      </p:pic>
      <p:pic>
        <p:nvPicPr>
          <p:cNvPr id="39" name="Graphic 38" descr="Checkmark with solid fill">
            <a:extLst>
              <a:ext uri="{FF2B5EF4-FFF2-40B4-BE49-F238E27FC236}">
                <a16:creationId xmlns:a16="http://schemas.microsoft.com/office/drawing/2014/main" id="{F5D4F591-A44C-2754-9F92-20DCB2DCA3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8064" y="3950611"/>
            <a:ext cx="969497" cy="969497"/>
          </a:xfrm>
          <a:prstGeom prst="rect">
            <a:avLst/>
          </a:prstGeom>
        </p:spPr>
      </p:pic>
      <p:pic>
        <p:nvPicPr>
          <p:cNvPr id="2050" name="Picture 2">
            <a:extLst>
              <a:ext uri="{FF2B5EF4-FFF2-40B4-BE49-F238E27FC236}">
                <a16:creationId xmlns:a16="http://schemas.microsoft.com/office/drawing/2014/main" id="{E3435E7C-DCDF-9C3A-01C7-6290AF8994E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7463" b="20978"/>
          <a:stretch/>
        </p:blipFill>
        <p:spPr bwMode="auto">
          <a:xfrm>
            <a:off x="363077" y="3399917"/>
            <a:ext cx="3322901" cy="22820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86E93A-5A19-3A91-09DD-CFA82F7BD709}"/>
              </a:ext>
            </a:extLst>
          </p:cNvPr>
          <p:cNvSpPr txBox="1"/>
          <p:nvPr/>
        </p:nvSpPr>
        <p:spPr>
          <a:xfrm>
            <a:off x="5950965" y="4920107"/>
            <a:ext cx="2878851" cy="738664"/>
          </a:xfrm>
          <a:prstGeom prst="rect">
            <a:avLst/>
          </a:prstGeom>
          <a:noFill/>
        </p:spPr>
        <p:txBody>
          <a:bodyPr wrap="square" rtlCol="0">
            <a:spAutoFit/>
          </a:bodyPr>
          <a:lstStyle/>
          <a:p>
            <a:pPr algn="ctr"/>
            <a:r>
              <a:rPr lang="en-US" sz="2100" i="1">
                <a:solidFill>
                  <a:srgbClr val="FF0000"/>
                </a:solidFill>
              </a:rPr>
              <a:t>But shares a level III ecoregion with MA</a:t>
            </a:r>
          </a:p>
        </p:txBody>
      </p:sp>
    </p:spTree>
    <p:extLst>
      <p:ext uri="{BB962C8B-B14F-4D97-AF65-F5344CB8AC3E}">
        <p14:creationId xmlns:p14="http://schemas.microsoft.com/office/powerpoint/2010/main" val="42405697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59727-E240-E909-6F00-F748EEACF977}"/>
            </a:ext>
          </a:extLst>
        </p:cNvPr>
        <p:cNvGrpSpPr/>
        <p:nvPr/>
      </p:nvGrpSpPr>
      <p:grpSpPr>
        <a:xfrm>
          <a:off x="0" y="0"/>
          <a:ext cx="0" cy="0"/>
          <a:chOff x="0" y="0"/>
          <a:chExt cx="0" cy="0"/>
        </a:xfrm>
      </p:grpSpPr>
      <p:sp>
        <p:nvSpPr>
          <p:cNvPr id="15" name="Google Shape;275;p23">
            <a:extLst>
              <a:ext uri="{FF2B5EF4-FFF2-40B4-BE49-F238E27FC236}">
                <a16:creationId xmlns:a16="http://schemas.microsoft.com/office/drawing/2014/main" id="{01E0D0D1-AA79-E85A-4FB2-BB7F475AF95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3" name="TextBox 2">
            <a:extLst>
              <a:ext uri="{FF2B5EF4-FFF2-40B4-BE49-F238E27FC236}">
                <a16:creationId xmlns:a16="http://schemas.microsoft.com/office/drawing/2014/main" id="{6151F8C1-1EC7-F925-4FB4-0BA8B7EE3C99}"/>
              </a:ext>
            </a:extLst>
          </p:cNvPr>
          <p:cNvSpPr txBox="1"/>
          <p:nvPr/>
        </p:nvSpPr>
        <p:spPr>
          <a:xfrm>
            <a:off x="13394336" y="4007003"/>
            <a:ext cx="2878854" cy="415498"/>
          </a:xfrm>
          <a:prstGeom prst="rect">
            <a:avLst/>
          </a:prstGeom>
          <a:noFill/>
        </p:spPr>
        <p:txBody>
          <a:bodyPr wrap="square" rtlCol="0">
            <a:spAutoFit/>
          </a:bodyPr>
          <a:lstStyle/>
          <a:p>
            <a:pPr algn="ctr"/>
            <a:r>
              <a:rPr lang="en-US" sz="2100"/>
              <a:t>Persistent near-native</a:t>
            </a:r>
          </a:p>
        </p:txBody>
      </p:sp>
      <p:pic>
        <p:nvPicPr>
          <p:cNvPr id="2052" name="Picture 4" descr="Ilex opaca - Jersey-Friendly Yards">
            <a:extLst>
              <a:ext uri="{FF2B5EF4-FFF2-40B4-BE49-F238E27FC236}">
                <a16:creationId xmlns:a16="http://schemas.microsoft.com/office/drawing/2014/main" id="{E09A6912-71AE-E987-C4E9-CE4C3CF211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854"/>
          <a:stretch/>
        </p:blipFill>
        <p:spPr bwMode="auto">
          <a:xfrm>
            <a:off x="363077" y="1084296"/>
            <a:ext cx="3322902" cy="20687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5EC9CE-DEB7-54E2-C2B0-879AE02DDB75}"/>
              </a:ext>
            </a:extLst>
          </p:cNvPr>
          <p:cNvSpPr txBox="1"/>
          <p:nvPr/>
        </p:nvSpPr>
        <p:spPr>
          <a:xfrm>
            <a:off x="6265148" y="68520"/>
            <a:ext cx="2878853" cy="415498"/>
          </a:xfrm>
          <a:prstGeom prst="rect">
            <a:avLst/>
          </a:prstGeom>
          <a:noFill/>
        </p:spPr>
        <p:txBody>
          <a:bodyPr wrap="square" rtlCol="0">
            <a:spAutoFit/>
          </a:bodyPr>
          <a:lstStyle/>
          <a:p>
            <a:r>
              <a:rPr lang="en-US" sz="2100"/>
              <a:t>Native to MA?</a:t>
            </a:r>
          </a:p>
        </p:txBody>
      </p:sp>
      <p:sp>
        <p:nvSpPr>
          <p:cNvPr id="7" name="TextBox 6">
            <a:extLst>
              <a:ext uri="{FF2B5EF4-FFF2-40B4-BE49-F238E27FC236}">
                <a16:creationId xmlns:a16="http://schemas.microsoft.com/office/drawing/2014/main" id="{19B59E2A-09EE-7A66-CD77-9ACF3508FAD3}"/>
              </a:ext>
            </a:extLst>
          </p:cNvPr>
          <p:cNvSpPr txBox="1"/>
          <p:nvPr/>
        </p:nvSpPr>
        <p:spPr>
          <a:xfrm>
            <a:off x="10895339" y="0"/>
            <a:ext cx="2878853" cy="738664"/>
          </a:xfrm>
          <a:prstGeom prst="rect">
            <a:avLst/>
          </a:prstGeom>
          <a:noFill/>
        </p:spPr>
        <p:txBody>
          <a:bodyPr wrap="square" rtlCol="0">
            <a:spAutoFit/>
          </a:bodyPr>
          <a:lstStyle/>
          <a:p>
            <a:pPr algn="ctr"/>
            <a:r>
              <a:rPr lang="en-US" sz="2100"/>
              <a:t>Survive future conditions?</a:t>
            </a:r>
          </a:p>
        </p:txBody>
      </p:sp>
      <p:sp>
        <p:nvSpPr>
          <p:cNvPr id="8" name="TextBox 7">
            <a:extLst>
              <a:ext uri="{FF2B5EF4-FFF2-40B4-BE49-F238E27FC236}">
                <a16:creationId xmlns:a16="http://schemas.microsoft.com/office/drawing/2014/main" id="{D9A7EF1E-61FD-856B-38AE-BCF930EBF0A4}"/>
              </a:ext>
            </a:extLst>
          </p:cNvPr>
          <p:cNvSpPr txBox="1"/>
          <p:nvPr/>
        </p:nvSpPr>
        <p:spPr>
          <a:xfrm>
            <a:off x="13960177" y="105507"/>
            <a:ext cx="1833827" cy="415498"/>
          </a:xfrm>
          <a:prstGeom prst="rect">
            <a:avLst/>
          </a:prstGeom>
          <a:noFill/>
        </p:spPr>
        <p:txBody>
          <a:bodyPr wrap="square" rtlCol="0">
            <a:spAutoFit/>
          </a:bodyPr>
          <a:lstStyle/>
          <a:p>
            <a:r>
              <a:rPr lang="en-US" sz="2100"/>
              <a:t>Category</a:t>
            </a:r>
          </a:p>
        </p:txBody>
      </p:sp>
      <p:sp>
        <p:nvSpPr>
          <p:cNvPr id="11" name="TextBox 10">
            <a:extLst>
              <a:ext uri="{FF2B5EF4-FFF2-40B4-BE49-F238E27FC236}">
                <a16:creationId xmlns:a16="http://schemas.microsoft.com/office/drawing/2014/main" id="{718BF717-C213-2F9F-0D54-D9DC0DDBA126}"/>
              </a:ext>
            </a:extLst>
          </p:cNvPr>
          <p:cNvSpPr txBox="1"/>
          <p:nvPr/>
        </p:nvSpPr>
        <p:spPr>
          <a:xfrm>
            <a:off x="15979988" y="0"/>
            <a:ext cx="2308013" cy="415498"/>
          </a:xfrm>
          <a:prstGeom prst="rect">
            <a:avLst/>
          </a:prstGeom>
          <a:noFill/>
        </p:spPr>
        <p:txBody>
          <a:bodyPr wrap="square" rtlCol="0">
            <a:spAutoFit/>
          </a:bodyPr>
          <a:lstStyle/>
          <a:p>
            <a:pPr algn="ctr"/>
            <a:r>
              <a:rPr lang="en-US" sz="2100"/>
              <a:t>Climate-smart?</a:t>
            </a:r>
          </a:p>
        </p:txBody>
      </p:sp>
      <p:sp>
        <p:nvSpPr>
          <p:cNvPr id="16" name="TextBox 15">
            <a:extLst>
              <a:ext uri="{FF2B5EF4-FFF2-40B4-BE49-F238E27FC236}">
                <a16:creationId xmlns:a16="http://schemas.microsoft.com/office/drawing/2014/main" id="{2A62081B-1702-E5A2-139D-B5FBDBD58E20}"/>
              </a:ext>
            </a:extLst>
          </p:cNvPr>
          <p:cNvSpPr txBox="1"/>
          <p:nvPr/>
        </p:nvSpPr>
        <p:spPr>
          <a:xfrm>
            <a:off x="13687540" y="1465004"/>
            <a:ext cx="2292449" cy="415498"/>
          </a:xfrm>
          <a:prstGeom prst="rect">
            <a:avLst/>
          </a:prstGeom>
          <a:noFill/>
        </p:spPr>
        <p:txBody>
          <a:bodyPr wrap="square" rtlCol="0">
            <a:spAutoFit/>
          </a:bodyPr>
          <a:lstStyle/>
          <a:p>
            <a:pPr algn="ctr"/>
            <a:r>
              <a:rPr lang="en-US" sz="2100"/>
              <a:t>Persistent native</a:t>
            </a:r>
          </a:p>
        </p:txBody>
      </p:sp>
      <p:sp>
        <p:nvSpPr>
          <p:cNvPr id="18" name="TextBox 17">
            <a:extLst>
              <a:ext uri="{FF2B5EF4-FFF2-40B4-BE49-F238E27FC236}">
                <a16:creationId xmlns:a16="http://schemas.microsoft.com/office/drawing/2014/main" id="{D34215E1-F0E2-10EC-2992-894CED2F3154}"/>
              </a:ext>
            </a:extLst>
          </p:cNvPr>
          <p:cNvSpPr txBox="1"/>
          <p:nvPr/>
        </p:nvSpPr>
        <p:spPr>
          <a:xfrm>
            <a:off x="3994220" y="105507"/>
            <a:ext cx="2878853" cy="415498"/>
          </a:xfrm>
          <a:prstGeom prst="rect">
            <a:avLst/>
          </a:prstGeom>
          <a:noFill/>
        </p:spPr>
        <p:txBody>
          <a:bodyPr wrap="square" rtlCol="0">
            <a:spAutoFit/>
          </a:bodyPr>
          <a:lstStyle/>
          <a:p>
            <a:r>
              <a:rPr lang="en-US" sz="2100"/>
              <a:t>Species</a:t>
            </a:r>
          </a:p>
        </p:txBody>
      </p:sp>
      <p:sp>
        <p:nvSpPr>
          <p:cNvPr id="25" name="TextBox 24">
            <a:extLst>
              <a:ext uri="{FF2B5EF4-FFF2-40B4-BE49-F238E27FC236}">
                <a16:creationId xmlns:a16="http://schemas.microsoft.com/office/drawing/2014/main" id="{7DFAF722-5C05-C579-009F-90F48AC0A641}"/>
              </a:ext>
            </a:extLst>
          </p:cNvPr>
          <p:cNvSpPr txBox="1"/>
          <p:nvPr/>
        </p:nvSpPr>
        <p:spPr>
          <a:xfrm>
            <a:off x="3994220" y="1648842"/>
            <a:ext cx="2379906" cy="415498"/>
          </a:xfrm>
          <a:prstGeom prst="rect">
            <a:avLst/>
          </a:prstGeom>
          <a:noFill/>
        </p:spPr>
        <p:txBody>
          <a:bodyPr wrap="square" rtlCol="0">
            <a:spAutoFit/>
          </a:bodyPr>
          <a:lstStyle/>
          <a:p>
            <a:r>
              <a:rPr lang="en-US" sz="2100" i="1"/>
              <a:t>Ilex opaca</a:t>
            </a:r>
          </a:p>
        </p:txBody>
      </p:sp>
      <p:pic>
        <p:nvPicPr>
          <p:cNvPr id="26" name="Graphic 25" descr="Checkmark with solid fill">
            <a:extLst>
              <a:ext uri="{FF2B5EF4-FFF2-40B4-BE49-F238E27FC236}">
                <a16:creationId xmlns:a16="http://schemas.microsoft.com/office/drawing/2014/main" id="{DAE4FB94-6B11-8157-E4B8-B59BC964C2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5644" y="1441093"/>
            <a:ext cx="969497" cy="969497"/>
          </a:xfrm>
          <a:prstGeom prst="rect">
            <a:avLst/>
          </a:prstGeom>
        </p:spPr>
      </p:pic>
      <p:pic>
        <p:nvPicPr>
          <p:cNvPr id="27" name="Graphic 26" descr="Checkmark with solid fill">
            <a:extLst>
              <a:ext uri="{FF2B5EF4-FFF2-40B4-BE49-F238E27FC236}">
                <a16:creationId xmlns:a16="http://schemas.microsoft.com/office/drawing/2014/main" id="{99FB5CCF-120A-0582-B834-1D21F66563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35348" y="1385893"/>
            <a:ext cx="969497" cy="969497"/>
          </a:xfrm>
          <a:prstGeom prst="rect">
            <a:avLst/>
          </a:prstGeom>
        </p:spPr>
      </p:pic>
      <p:pic>
        <p:nvPicPr>
          <p:cNvPr id="28" name="Graphic 27" descr="Checkmark with solid fill">
            <a:extLst>
              <a:ext uri="{FF2B5EF4-FFF2-40B4-BE49-F238E27FC236}">
                <a16:creationId xmlns:a16="http://schemas.microsoft.com/office/drawing/2014/main" id="{A5C538C4-918A-9121-B89C-EB4E3A984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90379" y="1385893"/>
            <a:ext cx="969497" cy="969497"/>
          </a:xfrm>
          <a:prstGeom prst="rect">
            <a:avLst/>
          </a:prstGeom>
        </p:spPr>
      </p:pic>
      <p:sp>
        <p:nvSpPr>
          <p:cNvPr id="30" name="TextBox 29">
            <a:extLst>
              <a:ext uri="{FF2B5EF4-FFF2-40B4-BE49-F238E27FC236}">
                <a16:creationId xmlns:a16="http://schemas.microsoft.com/office/drawing/2014/main" id="{D8011952-7F4B-730C-9B59-43104600DC8A}"/>
              </a:ext>
            </a:extLst>
          </p:cNvPr>
          <p:cNvSpPr txBox="1"/>
          <p:nvPr/>
        </p:nvSpPr>
        <p:spPr>
          <a:xfrm>
            <a:off x="3872863" y="4008217"/>
            <a:ext cx="2622620" cy="738664"/>
          </a:xfrm>
          <a:prstGeom prst="rect">
            <a:avLst/>
          </a:prstGeom>
          <a:noFill/>
        </p:spPr>
        <p:txBody>
          <a:bodyPr wrap="square" rtlCol="0">
            <a:spAutoFit/>
          </a:bodyPr>
          <a:lstStyle/>
          <a:p>
            <a:r>
              <a:rPr lang="en-US" sz="2100" i="1"/>
              <a:t>Rhododendron arborescens</a:t>
            </a:r>
          </a:p>
        </p:txBody>
      </p:sp>
      <p:pic>
        <p:nvPicPr>
          <p:cNvPr id="31" name="Graphic 30" descr="Checkmark with solid fill">
            <a:extLst>
              <a:ext uri="{FF2B5EF4-FFF2-40B4-BE49-F238E27FC236}">
                <a16:creationId xmlns:a16="http://schemas.microsoft.com/office/drawing/2014/main" id="{45A0609B-BB50-AD39-A69E-15A7974EDB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35348" y="3950611"/>
            <a:ext cx="969497" cy="969497"/>
          </a:xfrm>
          <a:prstGeom prst="rect">
            <a:avLst/>
          </a:prstGeom>
        </p:spPr>
      </p:pic>
      <p:pic>
        <p:nvPicPr>
          <p:cNvPr id="32" name="Graphic 31" descr="Close with solid fill">
            <a:extLst>
              <a:ext uri="{FF2B5EF4-FFF2-40B4-BE49-F238E27FC236}">
                <a16:creationId xmlns:a16="http://schemas.microsoft.com/office/drawing/2014/main" id="{651562ED-91C1-2634-0DE3-646BAA60DE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5644" y="4008217"/>
            <a:ext cx="969497" cy="969497"/>
          </a:xfrm>
          <a:prstGeom prst="rect">
            <a:avLst/>
          </a:prstGeom>
        </p:spPr>
      </p:pic>
      <p:pic>
        <p:nvPicPr>
          <p:cNvPr id="34" name="Graphic 33" descr="Checkmark with solid fill">
            <a:extLst>
              <a:ext uri="{FF2B5EF4-FFF2-40B4-BE49-F238E27FC236}">
                <a16:creationId xmlns:a16="http://schemas.microsoft.com/office/drawing/2014/main" id="{12A44F8F-84F3-E792-22E0-FBB1FAB1D6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90377" y="3792790"/>
            <a:ext cx="969497" cy="969497"/>
          </a:xfrm>
          <a:prstGeom prst="rect">
            <a:avLst/>
          </a:prstGeom>
        </p:spPr>
      </p:pic>
      <p:sp>
        <p:nvSpPr>
          <p:cNvPr id="36" name="TextBox 35">
            <a:extLst>
              <a:ext uri="{FF2B5EF4-FFF2-40B4-BE49-F238E27FC236}">
                <a16:creationId xmlns:a16="http://schemas.microsoft.com/office/drawing/2014/main" id="{FEE9AE7D-903C-D44C-DE02-18BF9F55AEB4}"/>
              </a:ext>
            </a:extLst>
          </p:cNvPr>
          <p:cNvSpPr txBox="1"/>
          <p:nvPr/>
        </p:nvSpPr>
        <p:spPr>
          <a:xfrm>
            <a:off x="8433851" y="-1"/>
            <a:ext cx="2878853" cy="738664"/>
          </a:xfrm>
          <a:prstGeom prst="rect">
            <a:avLst/>
          </a:prstGeom>
          <a:noFill/>
        </p:spPr>
        <p:txBody>
          <a:bodyPr wrap="square" rtlCol="0">
            <a:spAutoFit/>
          </a:bodyPr>
          <a:lstStyle/>
          <a:p>
            <a:pPr algn="ctr"/>
            <a:r>
              <a:rPr lang="en-US" sz="2100"/>
              <a:t>Survive current conditions?</a:t>
            </a:r>
          </a:p>
        </p:txBody>
      </p:sp>
      <p:pic>
        <p:nvPicPr>
          <p:cNvPr id="38" name="Graphic 37" descr="Checkmark with solid fill">
            <a:extLst>
              <a:ext uri="{FF2B5EF4-FFF2-40B4-BE49-F238E27FC236}">
                <a16:creationId xmlns:a16="http://schemas.microsoft.com/office/drawing/2014/main" id="{2D69E891-1390-EC81-1C18-B726A3326C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8528" y="1441091"/>
            <a:ext cx="969497" cy="969497"/>
          </a:xfrm>
          <a:prstGeom prst="rect">
            <a:avLst/>
          </a:prstGeom>
        </p:spPr>
      </p:pic>
      <p:pic>
        <p:nvPicPr>
          <p:cNvPr id="39" name="Graphic 38" descr="Checkmark with solid fill">
            <a:extLst>
              <a:ext uri="{FF2B5EF4-FFF2-40B4-BE49-F238E27FC236}">
                <a16:creationId xmlns:a16="http://schemas.microsoft.com/office/drawing/2014/main" id="{35097DBE-3460-C6CF-018B-8247F3264E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8064" y="3950611"/>
            <a:ext cx="969497" cy="969497"/>
          </a:xfrm>
          <a:prstGeom prst="rect">
            <a:avLst/>
          </a:prstGeom>
        </p:spPr>
      </p:pic>
      <p:pic>
        <p:nvPicPr>
          <p:cNvPr id="2050" name="Picture 2">
            <a:extLst>
              <a:ext uri="{FF2B5EF4-FFF2-40B4-BE49-F238E27FC236}">
                <a16:creationId xmlns:a16="http://schemas.microsoft.com/office/drawing/2014/main" id="{D52B0B16-89CF-1712-A1F9-39CF1325799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7463" b="20978"/>
          <a:stretch/>
        </p:blipFill>
        <p:spPr bwMode="auto">
          <a:xfrm>
            <a:off x="363077" y="3399917"/>
            <a:ext cx="3322901" cy="22820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a:extLst>
              <a:ext uri="{FF2B5EF4-FFF2-40B4-BE49-F238E27FC236}">
                <a16:creationId xmlns:a16="http://schemas.microsoft.com/office/drawing/2014/main" id="{0449C156-FAFE-212C-AE66-43177FC93FE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9071"/>
          <a:stretch/>
        </p:blipFill>
        <p:spPr bwMode="auto">
          <a:xfrm>
            <a:off x="363077" y="5928918"/>
            <a:ext cx="3346319" cy="22820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596D7C-FD28-99F6-16FE-B253257BACC9}"/>
              </a:ext>
            </a:extLst>
          </p:cNvPr>
          <p:cNvSpPr txBox="1"/>
          <p:nvPr/>
        </p:nvSpPr>
        <p:spPr>
          <a:xfrm>
            <a:off x="13829548" y="6637950"/>
            <a:ext cx="2095082" cy="415498"/>
          </a:xfrm>
          <a:prstGeom prst="rect">
            <a:avLst/>
          </a:prstGeom>
          <a:noFill/>
        </p:spPr>
        <p:txBody>
          <a:bodyPr wrap="square" rtlCol="0">
            <a:spAutoFit/>
          </a:bodyPr>
          <a:lstStyle/>
          <a:p>
            <a:r>
              <a:rPr lang="en-US" sz="2100"/>
              <a:t>Native loss</a:t>
            </a:r>
          </a:p>
        </p:txBody>
      </p:sp>
      <p:sp>
        <p:nvSpPr>
          <p:cNvPr id="6" name="TextBox 5">
            <a:extLst>
              <a:ext uri="{FF2B5EF4-FFF2-40B4-BE49-F238E27FC236}">
                <a16:creationId xmlns:a16="http://schemas.microsoft.com/office/drawing/2014/main" id="{81C1E265-C0FB-C486-10FF-0251925FB479}"/>
              </a:ext>
            </a:extLst>
          </p:cNvPr>
          <p:cNvSpPr txBox="1"/>
          <p:nvPr/>
        </p:nvSpPr>
        <p:spPr>
          <a:xfrm>
            <a:off x="3994220" y="6627124"/>
            <a:ext cx="2379906" cy="738664"/>
          </a:xfrm>
          <a:prstGeom prst="rect">
            <a:avLst/>
          </a:prstGeom>
          <a:noFill/>
        </p:spPr>
        <p:txBody>
          <a:bodyPr wrap="square" rtlCol="0">
            <a:spAutoFit/>
          </a:bodyPr>
          <a:lstStyle/>
          <a:p>
            <a:r>
              <a:rPr lang="en-US" sz="2100" i="1"/>
              <a:t>Prunus pensylvanica</a:t>
            </a:r>
          </a:p>
        </p:txBody>
      </p:sp>
      <p:pic>
        <p:nvPicPr>
          <p:cNvPr id="9" name="Graphic 8" descr="Checkmark with solid fill">
            <a:extLst>
              <a:ext uri="{FF2B5EF4-FFF2-40B4-BE49-F238E27FC236}">
                <a16:creationId xmlns:a16="http://schemas.microsoft.com/office/drawing/2014/main" id="{F0DC7FA9-8496-8B3F-4675-A4196822FA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73073" y="6556058"/>
            <a:ext cx="969497" cy="969497"/>
          </a:xfrm>
          <a:prstGeom prst="rect">
            <a:avLst/>
          </a:prstGeom>
        </p:spPr>
      </p:pic>
      <p:pic>
        <p:nvPicPr>
          <p:cNvPr id="10" name="Graphic 9" descr="Close with solid fill">
            <a:extLst>
              <a:ext uri="{FF2B5EF4-FFF2-40B4-BE49-F238E27FC236}">
                <a16:creationId xmlns:a16="http://schemas.microsoft.com/office/drawing/2014/main" id="{949AAA6A-DBE2-CCFE-2D2B-A9B752F039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30375" y="6556057"/>
            <a:ext cx="969497" cy="969497"/>
          </a:xfrm>
          <a:prstGeom prst="rect">
            <a:avLst/>
          </a:prstGeom>
        </p:spPr>
      </p:pic>
      <p:pic>
        <p:nvPicPr>
          <p:cNvPr id="12" name="Graphic 11" descr="Close with solid fill">
            <a:extLst>
              <a:ext uri="{FF2B5EF4-FFF2-40B4-BE49-F238E27FC236}">
                <a16:creationId xmlns:a16="http://schemas.microsoft.com/office/drawing/2014/main" id="{EB8E17F2-797F-E7A1-8342-CFEA5A9277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9245" y="6419374"/>
            <a:ext cx="969497" cy="969497"/>
          </a:xfrm>
          <a:prstGeom prst="rect">
            <a:avLst/>
          </a:prstGeom>
        </p:spPr>
      </p:pic>
      <p:pic>
        <p:nvPicPr>
          <p:cNvPr id="13" name="Graphic 12" descr="Checkmark with solid fill">
            <a:extLst>
              <a:ext uri="{FF2B5EF4-FFF2-40B4-BE49-F238E27FC236}">
                <a16:creationId xmlns:a16="http://schemas.microsoft.com/office/drawing/2014/main" id="{ABD74FB8-AB11-10C4-25E0-DE6EE5BB30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8065" y="6482141"/>
            <a:ext cx="969497" cy="969497"/>
          </a:xfrm>
          <a:prstGeom prst="rect">
            <a:avLst/>
          </a:prstGeom>
        </p:spPr>
      </p:pic>
      <p:sp>
        <p:nvSpPr>
          <p:cNvPr id="14" name="TextBox 13">
            <a:extLst>
              <a:ext uri="{FF2B5EF4-FFF2-40B4-BE49-F238E27FC236}">
                <a16:creationId xmlns:a16="http://schemas.microsoft.com/office/drawing/2014/main" id="{711CCF64-C9AD-AEB8-2274-AAD65EE5A594}"/>
              </a:ext>
            </a:extLst>
          </p:cNvPr>
          <p:cNvSpPr txBox="1"/>
          <p:nvPr/>
        </p:nvSpPr>
        <p:spPr>
          <a:xfrm>
            <a:off x="5950965" y="4920107"/>
            <a:ext cx="2878851" cy="738664"/>
          </a:xfrm>
          <a:prstGeom prst="rect">
            <a:avLst/>
          </a:prstGeom>
          <a:noFill/>
        </p:spPr>
        <p:txBody>
          <a:bodyPr wrap="square" rtlCol="0">
            <a:spAutoFit/>
          </a:bodyPr>
          <a:lstStyle/>
          <a:p>
            <a:pPr algn="ctr"/>
            <a:r>
              <a:rPr lang="en-US" sz="2100" i="1">
                <a:solidFill>
                  <a:srgbClr val="FF0000"/>
                </a:solidFill>
              </a:rPr>
              <a:t>But shares a level III ecoregion with MA</a:t>
            </a:r>
          </a:p>
        </p:txBody>
      </p:sp>
    </p:spTree>
    <p:extLst>
      <p:ext uri="{BB962C8B-B14F-4D97-AF65-F5344CB8AC3E}">
        <p14:creationId xmlns:p14="http://schemas.microsoft.com/office/powerpoint/2010/main" val="9356828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C00D5-241E-BBB0-1B88-DD4D5F9A3353}"/>
            </a:ext>
          </a:extLst>
        </p:cNvPr>
        <p:cNvGrpSpPr/>
        <p:nvPr/>
      </p:nvGrpSpPr>
      <p:grpSpPr>
        <a:xfrm>
          <a:off x="0" y="0"/>
          <a:ext cx="0" cy="0"/>
          <a:chOff x="0" y="0"/>
          <a:chExt cx="0" cy="0"/>
        </a:xfrm>
      </p:grpSpPr>
      <p:sp>
        <p:nvSpPr>
          <p:cNvPr id="17" name="Google Shape;275;p23">
            <a:extLst>
              <a:ext uri="{FF2B5EF4-FFF2-40B4-BE49-F238E27FC236}">
                <a16:creationId xmlns:a16="http://schemas.microsoft.com/office/drawing/2014/main" id="{2E8C9B9F-BB73-4CD7-1955-3739DE59E3D1}"/>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3" name="TextBox 2">
            <a:extLst>
              <a:ext uri="{FF2B5EF4-FFF2-40B4-BE49-F238E27FC236}">
                <a16:creationId xmlns:a16="http://schemas.microsoft.com/office/drawing/2014/main" id="{376A5ABD-C323-B499-1A6C-A3CE289FF4D5}"/>
              </a:ext>
            </a:extLst>
          </p:cNvPr>
          <p:cNvSpPr txBox="1"/>
          <p:nvPr/>
        </p:nvSpPr>
        <p:spPr>
          <a:xfrm>
            <a:off x="13394336" y="4007003"/>
            <a:ext cx="2878854" cy="415498"/>
          </a:xfrm>
          <a:prstGeom prst="rect">
            <a:avLst/>
          </a:prstGeom>
          <a:noFill/>
        </p:spPr>
        <p:txBody>
          <a:bodyPr wrap="square" rtlCol="0">
            <a:spAutoFit/>
          </a:bodyPr>
          <a:lstStyle/>
          <a:p>
            <a:pPr algn="ctr"/>
            <a:r>
              <a:rPr lang="en-US" sz="2100"/>
              <a:t>Persistent near-native</a:t>
            </a:r>
          </a:p>
        </p:txBody>
      </p:sp>
      <p:pic>
        <p:nvPicPr>
          <p:cNvPr id="2052" name="Picture 4" descr="Ilex opaca - Jersey-Friendly Yards">
            <a:extLst>
              <a:ext uri="{FF2B5EF4-FFF2-40B4-BE49-F238E27FC236}">
                <a16:creationId xmlns:a16="http://schemas.microsoft.com/office/drawing/2014/main" id="{1473F60D-2388-4016-F2B4-4781488003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854"/>
          <a:stretch/>
        </p:blipFill>
        <p:spPr bwMode="auto">
          <a:xfrm>
            <a:off x="363077" y="1084296"/>
            <a:ext cx="3322902" cy="20687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34020D-DBE5-BDCF-784B-B9352F71A31F}"/>
              </a:ext>
            </a:extLst>
          </p:cNvPr>
          <p:cNvSpPr txBox="1"/>
          <p:nvPr/>
        </p:nvSpPr>
        <p:spPr>
          <a:xfrm>
            <a:off x="6265148" y="68520"/>
            <a:ext cx="2878853" cy="415498"/>
          </a:xfrm>
          <a:prstGeom prst="rect">
            <a:avLst/>
          </a:prstGeom>
          <a:noFill/>
        </p:spPr>
        <p:txBody>
          <a:bodyPr wrap="square" rtlCol="0">
            <a:spAutoFit/>
          </a:bodyPr>
          <a:lstStyle/>
          <a:p>
            <a:r>
              <a:rPr lang="en-US" sz="2100"/>
              <a:t>Native to MA?</a:t>
            </a:r>
          </a:p>
        </p:txBody>
      </p:sp>
      <p:sp>
        <p:nvSpPr>
          <p:cNvPr id="7" name="TextBox 6">
            <a:extLst>
              <a:ext uri="{FF2B5EF4-FFF2-40B4-BE49-F238E27FC236}">
                <a16:creationId xmlns:a16="http://schemas.microsoft.com/office/drawing/2014/main" id="{4AEABD3F-516A-FF01-84A0-AED9A0A719F4}"/>
              </a:ext>
            </a:extLst>
          </p:cNvPr>
          <p:cNvSpPr txBox="1"/>
          <p:nvPr/>
        </p:nvSpPr>
        <p:spPr>
          <a:xfrm>
            <a:off x="10895339" y="0"/>
            <a:ext cx="2878853" cy="738664"/>
          </a:xfrm>
          <a:prstGeom prst="rect">
            <a:avLst/>
          </a:prstGeom>
          <a:noFill/>
        </p:spPr>
        <p:txBody>
          <a:bodyPr wrap="square" rtlCol="0">
            <a:spAutoFit/>
          </a:bodyPr>
          <a:lstStyle/>
          <a:p>
            <a:pPr algn="ctr"/>
            <a:r>
              <a:rPr lang="en-US" sz="2100"/>
              <a:t>Survive future conditions?</a:t>
            </a:r>
          </a:p>
        </p:txBody>
      </p:sp>
      <p:sp>
        <p:nvSpPr>
          <p:cNvPr id="8" name="TextBox 7">
            <a:extLst>
              <a:ext uri="{FF2B5EF4-FFF2-40B4-BE49-F238E27FC236}">
                <a16:creationId xmlns:a16="http://schemas.microsoft.com/office/drawing/2014/main" id="{FB8F6B47-052B-59DF-FFDC-7524F5FB6E31}"/>
              </a:ext>
            </a:extLst>
          </p:cNvPr>
          <p:cNvSpPr txBox="1"/>
          <p:nvPr/>
        </p:nvSpPr>
        <p:spPr>
          <a:xfrm>
            <a:off x="13960177" y="105507"/>
            <a:ext cx="1833827" cy="415498"/>
          </a:xfrm>
          <a:prstGeom prst="rect">
            <a:avLst/>
          </a:prstGeom>
          <a:noFill/>
        </p:spPr>
        <p:txBody>
          <a:bodyPr wrap="square" rtlCol="0">
            <a:spAutoFit/>
          </a:bodyPr>
          <a:lstStyle/>
          <a:p>
            <a:r>
              <a:rPr lang="en-US" sz="2100"/>
              <a:t>Category</a:t>
            </a:r>
          </a:p>
        </p:txBody>
      </p:sp>
      <p:sp>
        <p:nvSpPr>
          <p:cNvPr id="11" name="TextBox 10">
            <a:extLst>
              <a:ext uri="{FF2B5EF4-FFF2-40B4-BE49-F238E27FC236}">
                <a16:creationId xmlns:a16="http://schemas.microsoft.com/office/drawing/2014/main" id="{1473E957-F070-3578-8088-B0F3D129D5F5}"/>
              </a:ext>
            </a:extLst>
          </p:cNvPr>
          <p:cNvSpPr txBox="1"/>
          <p:nvPr/>
        </p:nvSpPr>
        <p:spPr>
          <a:xfrm>
            <a:off x="15979988" y="0"/>
            <a:ext cx="2308013" cy="415498"/>
          </a:xfrm>
          <a:prstGeom prst="rect">
            <a:avLst/>
          </a:prstGeom>
          <a:noFill/>
        </p:spPr>
        <p:txBody>
          <a:bodyPr wrap="square" rtlCol="0">
            <a:spAutoFit/>
          </a:bodyPr>
          <a:lstStyle/>
          <a:p>
            <a:pPr algn="ctr"/>
            <a:r>
              <a:rPr lang="en-US" sz="2100"/>
              <a:t>Climate-smart?</a:t>
            </a:r>
          </a:p>
        </p:txBody>
      </p:sp>
      <p:sp>
        <p:nvSpPr>
          <p:cNvPr id="16" name="TextBox 15">
            <a:extLst>
              <a:ext uri="{FF2B5EF4-FFF2-40B4-BE49-F238E27FC236}">
                <a16:creationId xmlns:a16="http://schemas.microsoft.com/office/drawing/2014/main" id="{61D58378-8113-7D60-3851-E5F4D9D2E1FA}"/>
              </a:ext>
            </a:extLst>
          </p:cNvPr>
          <p:cNvSpPr txBox="1"/>
          <p:nvPr/>
        </p:nvSpPr>
        <p:spPr>
          <a:xfrm>
            <a:off x="13687540" y="1465004"/>
            <a:ext cx="2292449" cy="415498"/>
          </a:xfrm>
          <a:prstGeom prst="rect">
            <a:avLst/>
          </a:prstGeom>
          <a:noFill/>
        </p:spPr>
        <p:txBody>
          <a:bodyPr wrap="square" rtlCol="0">
            <a:spAutoFit/>
          </a:bodyPr>
          <a:lstStyle/>
          <a:p>
            <a:pPr algn="ctr"/>
            <a:r>
              <a:rPr lang="en-US" sz="2100"/>
              <a:t>Persistent native</a:t>
            </a:r>
          </a:p>
        </p:txBody>
      </p:sp>
      <p:sp>
        <p:nvSpPr>
          <p:cNvPr id="18" name="TextBox 17">
            <a:extLst>
              <a:ext uri="{FF2B5EF4-FFF2-40B4-BE49-F238E27FC236}">
                <a16:creationId xmlns:a16="http://schemas.microsoft.com/office/drawing/2014/main" id="{1F25F8EA-105A-D342-9F8B-D0FFB2DBD1FB}"/>
              </a:ext>
            </a:extLst>
          </p:cNvPr>
          <p:cNvSpPr txBox="1"/>
          <p:nvPr/>
        </p:nvSpPr>
        <p:spPr>
          <a:xfrm>
            <a:off x="3994220" y="105507"/>
            <a:ext cx="2878853" cy="415498"/>
          </a:xfrm>
          <a:prstGeom prst="rect">
            <a:avLst/>
          </a:prstGeom>
          <a:noFill/>
        </p:spPr>
        <p:txBody>
          <a:bodyPr wrap="square" rtlCol="0">
            <a:spAutoFit/>
          </a:bodyPr>
          <a:lstStyle/>
          <a:p>
            <a:r>
              <a:rPr lang="en-US" sz="2100"/>
              <a:t>Species</a:t>
            </a:r>
          </a:p>
        </p:txBody>
      </p:sp>
      <p:sp>
        <p:nvSpPr>
          <p:cNvPr id="25" name="TextBox 24">
            <a:extLst>
              <a:ext uri="{FF2B5EF4-FFF2-40B4-BE49-F238E27FC236}">
                <a16:creationId xmlns:a16="http://schemas.microsoft.com/office/drawing/2014/main" id="{E8A16706-B840-A72E-4707-9EEDB6CF64A8}"/>
              </a:ext>
            </a:extLst>
          </p:cNvPr>
          <p:cNvSpPr txBox="1"/>
          <p:nvPr/>
        </p:nvSpPr>
        <p:spPr>
          <a:xfrm>
            <a:off x="3994220" y="1648842"/>
            <a:ext cx="2379906" cy="415498"/>
          </a:xfrm>
          <a:prstGeom prst="rect">
            <a:avLst/>
          </a:prstGeom>
          <a:noFill/>
        </p:spPr>
        <p:txBody>
          <a:bodyPr wrap="square" rtlCol="0">
            <a:spAutoFit/>
          </a:bodyPr>
          <a:lstStyle/>
          <a:p>
            <a:r>
              <a:rPr lang="en-US" sz="2100" i="1"/>
              <a:t>Ilex opaca</a:t>
            </a:r>
          </a:p>
        </p:txBody>
      </p:sp>
      <p:pic>
        <p:nvPicPr>
          <p:cNvPr id="26" name="Graphic 25" descr="Checkmark with solid fill">
            <a:extLst>
              <a:ext uri="{FF2B5EF4-FFF2-40B4-BE49-F238E27FC236}">
                <a16:creationId xmlns:a16="http://schemas.microsoft.com/office/drawing/2014/main" id="{5C4885E8-CFB9-2ED9-6C2E-9BC8ACDC0B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5644" y="1441093"/>
            <a:ext cx="969497" cy="969497"/>
          </a:xfrm>
          <a:prstGeom prst="rect">
            <a:avLst/>
          </a:prstGeom>
        </p:spPr>
      </p:pic>
      <p:pic>
        <p:nvPicPr>
          <p:cNvPr id="27" name="Graphic 26" descr="Checkmark with solid fill">
            <a:extLst>
              <a:ext uri="{FF2B5EF4-FFF2-40B4-BE49-F238E27FC236}">
                <a16:creationId xmlns:a16="http://schemas.microsoft.com/office/drawing/2014/main" id="{D87F9CDC-E399-647E-E1BD-9D5DFE293A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35348" y="1385893"/>
            <a:ext cx="969497" cy="969497"/>
          </a:xfrm>
          <a:prstGeom prst="rect">
            <a:avLst/>
          </a:prstGeom>
        </p:spPr>
      </p:pic>
      <p:pic>
        <p:nvPicPr>
          <p:cNvPr id="28" name="Graphic 27" descr="Checkmark with solid fill">
            <a:extLst>
              <a:ext uri="{FF2B5EF4-FFF2-40B4-BE49-F238E27FC236}">
                <a16:creationId xmlns:a16="http://schemas.microsoft.com/office/drawing/2014/main" id="{9BA8A031-6756-513B-2FF1-0B26CB8668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90379" y="1385893"/>
            <a:ext cx="969497" cy="969497"/>
          </a:xfrm>
          <a:prstGeom prst="rect">
            <a:avLst/>
          </a:prstGeom>
        </p:spPr>
      </p:pic>
      <p:sp>
        <p:nvSpPr>
          <p:cNvPr id="30" name="TextBox 29">
            <a:extLst>
              <a:ext uri="{FF2B5EF4-FFF2-40B4-BE49-F238E27FC236}">
                <a16:creationId xmlns:a16="http://schemas.microsoft.com/office/drawing/2014/main" id="{498FAA10-BD11-D966-5AFF-E5C6C2EB06A5}"/>
              </a:ext>
            </a:extLst>
          </p:cNvPr>
          <p:cNvSpPr txBox="1"/>
          <p:nvPr/>
        </p:nvSpPr>
        <p:spPr>
          <a:xfrm>
            <a:off x="3872863" y="4008217"/>
            <a:ext cx="2622620" cy="738664"/>
          </a:xfrm>
          <a:prstGeom prst="rect">
            <a:avLst/>
          </a:prstGeom>
          <a:noFill/>
        </p:spPr>
        <p:txBody>
          <a:bodyPr wrap="square" rtlCol="0">
            <a:spAutoFit/>
          </a:bodyPr>
          <a:lstStyle/>
          <a:p>
            <a:r>
              <a:rPr lang="en-US" sz="2100" i="1"/>
              <a:t>Rhododendron arborescens</a:t>
            </a:r>
          </a:p>
        </p:txBody>
      </p:sp>
      <p:pic>
        <p:nvPicPr>
          <p:cNvPr id="31" name="Graphic 30" descr="Checkmark with solid fill">
            <a:extLst>
              <a:ext uri="{FF2B5EF4-FFF2-40B4-BE49-F238E27FC236}">
                <a16:creationId xmlns:a16="http://schemas.microsoft.com/office/drawing/2014/main" id="{1483147E-6A9C-CB48-6F67-45AEC712D6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35348" y="3950611"/>
            <a:ext cx="969497" cy="969497"/>
          </a:xfrm>
          <a:prstGeom prst="rect">
            <a:avLst/>
          </a:prstGeom>
        </p:spPr>
      </p:pic>
      <p:pic>
        <p:nvPicPr>
          <p:cNvPr id="32" name="Graphic 31" descr="Close with solid fill">
            <a:extLst>
              <a:ext uri="{FF2B5EF4-FFF2-40B4-BE49-F238E27FC236}">
                <a16:creationId xmlns:a16="http://schemas.microsoft.com/office/drawing/2014/main" id="{FCED4FBD-5D27-6D1A-78F5-914F2351AC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5644" y="4008217"/>
            <a:ext cx="969497" cy="969497"/>
          </a:xfrm>
          <a:prstGeom prst="rect">
            <a:avLst/>
          </a:prstGeom>
        </p:spPr>
      </p:pic>
      <p:pic>
        <p:nvPicPr>
          <p:cNvPr id="34" name="Graphic 33" descr="Checkmark with solid fill">
            <a:extLst>
              <a:ext uri="{FF2B5EF4-FFF2-40B4-BE49-F238E27FC236}">
                <a16:creationId xmlns:a16="http://schemas.microsoft.com/office/drawing/2014/main" id="{31617C7B-96B9-4A27-BB09-2C4DD74BD2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90377" y="3792790"/>
            <a:ext cx="969497" cy="969497"/>
          </a:xfrm>
          <a:prstGeom prst="rect">
            <a:avLst/>
          </a:prstGeom>
        </p:spPr>
      </p:pic>
      <p:sp>
        <p:nvSpPr>
          <p:cNvPr id="36" name="TextBox 35">
            <a:extLst>
              <a:ext uri="{FF2B5EF4-FFF2-40B4-BE49-F238E27FC236}">
                <a16:creationId xmlns:a16="http://schemas.microsoft.com/office/drawing/2014/main" id="{B69068E7-25A7-A766-A3BE-7D21E3953096}"/>
              </a:ext>
            </a:extLst>
          </p:cNvPr>
          <p:cNvSpPr txBox="1"/>
          <p:nvPr/>
        </p:nvSpPr>
        <p:spPr>
          <a:xfrm>
            <a:off x="8433851" y="-1"/>
            <a:ext cx="2878853" cy="738664"/>
          </a:xfrm>
          <a:prstGeom prst="rect">
            <a:avLst/>
          </a:prstGeom>
          <a:noFill/>
        </p:spPr>
        <p:txBody>
          <a:bodyPr wrap="square" rtlCol="0">
            <a:spAutoFit/>
          </a:bodyPr>
          <a:lstStyle/>
          <a:p>
            <a:pPr algn="ctr"/>
            <a:r>
              <a:rPr lang="en-US" sz="2100"/>
              <a:t>Survive current conditions?</a:t>
            </a:r>
          </a:p>
        </p:txBody>
      </p:sp>
      <p:pic>
        <p:nvPicPr>
          <p:cNvPr id="38" name="Graphic 37" descr="Checkmark with solid fill">
            <a:extLst>
              <a:ext uri="{FF2B5EF4-FFF2-40B4-BE49-F238E27FC236}">
                <a16:creationId xmlns:a16="http://schemas.microsoft.com/office/drawing/2014/main" id="{A6C45613-E93C-2229-7AB3-3F715EC496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88528" y="1441091"/>
            <a:ext cx="969497" cy="969497"/>
          </a:xfrm>
          <a:prstGeom prst="rect">
            <a:avLst/>
          </a:prstGeom>
        </p:spPr>
      </p:pic>
      <p:pic>
        <p:nvPicPr>
          <p:cNvPr id="39" name="Graphic 38" descr="Checkmark with solid fill">
            <a:extLst>
              <a:ext uri="{FF2B5EF4-FFF2-40B4-BE49-F238E27FC236}">
                <a16:creationId xmlns:a16="http://schemas.microsoft.com/office/drawing/2014/main" id="{6BFEA219-B221-1CE6-4D87-77D33AC754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8064" y="3950611"/>
            <a:ext cx="969497" cy="969497"/>
          </a:xfrm>
          <a:prstGeom prst="rect">
            <a:avLst/>
          </a:prstGeom>
        </p:spPr>
      </p:pic>
      <p:pic>
        <p:nvPicPr>
          <p:cNvPr id="2050" name="Picture 2">
            <a:extLst>
              <a:ext uri="{FF2B5EF4-FFF2-40B4-BE49-F238E27FC236}">
                <a16:creationId xmlns:a16="http://schemas.microsoft.com/office/drawing/2014/main" id="{A85EA8FB-5292-1B6E-D3E2-D816BF0EC6C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7463" b="20978"/>
          <a:stretch/>
        </p:blipFill>
        <p:spPr bwMode="auto">
          <a:xfrm>
            <a:off x="363077" y="3399917"/>
            <a:ext cx="3322901" cy="22820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a:extLst>
              <a:ext uri="{FF2B5EF4-FFF2-40B4-BE49-F238E27FC236}">
                <a16:creationId xmlns:a16="http://schemas.microsoft.com/office/drawing/2014/main" id="{28D74B54-B8B5-B481-B747-CDAD6D1775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9071"/>
          <a:stretch/>
        </p:blipFill>
        <p:spPr bwMode="auto">
          <a:xfrm>
            <a:off x="363077" y="5928918"/>
            <a:ext cx="3346319" cy="22820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6F8560-A0FE-875D-724A-F85C619AE1BC}"/>
              </a:ext>
            </a:extLst>
          </p:cNvPr>
          <p:cNvSpPr txBox="1"/>
          <p:nvPr/>
        </p:nvSpPr>
        <p:spPr>
          <a:xfrm>
            <a:off x="13829548" y="6637950"/>
            <a:ext cx="2095082" cy="415498"/>
          </a:xfrm>
          <a:prstGeom prst="rect">
            <a:avLst/>
          </a:prstGeom>
          <a:noFill/>
        </p:spPr>
        <p:txBody>
          <a:bodyPr wrap="square" rtlCol="0">
            <a:spAutoFit/>
          </a:bodyPr>
          <a:lstStyle/>
          <a:p>
            <a:r>
              <a:rPr lang="en-US" sz="2100"/>
              <a:t>Native loss</a:t>
            </a:r>
          </a:p>
        </p:txBody>
      </p:sp>
      <p:sp>
        <p:nvSpPr>
          <p:cNvPr id="6" name="TextBox 5">
            <a:extLst>
              <a:ext uri="{FF2B5EF4-FFF2-40B4-BE49-F238E27FC236}">
                <a16:creationId xmlns:a16="http://schemas.microsoft.com/office/drawing/2014/main" id="{5AC17A01-4651-4F80-E2BE-7262FA8875D1}"/>
              </a:ext>
            </a:extLst>
          </p:cNvPr>
          <p:cNvSpPr txBox="1"/>
          <p:nvPr/>
        </p:nvSpPr>
        <p:spPr>
          <a:xfrm>
            <a:off x="3994220" y="6627124"/>
            <a:ext cx="2379906" cy="738664"/>
          </a:xfrm>
          <a:prstGeom prst="rect">
            <a:avLst/>
          </a:prstGeom>
          <a:noFill/>
        </p:spPr>
        <p:txBody>
          <a:bodyPr wrap="square" rtlCol="0">
            <a:spAutoFit/>
          </a:bodyPr>
          <a:lstStyle/>
          <a:p>
            <a:r>
              <a:rPr lang="en-US" sz="2100" i="1"/>
              <a:t>Prunus pensylvanica</a:t>
            </a:r>
          </a:p>
        </p:txBody>
      </p:sp>
      <p:pic>
        <p:nvPicPr>
          <p:cNvPr id="9" name="Graphic 8" descr="Checkmark with solid fill">
            <a:extLst>
              <a:ext uri="{FF2B5EF4-FFF2-40B4-BE49-F238E27FC236}">
                <a16:creationId xmlns:a16="http://schemas.microsoft.com/office/drawing/2014/main" id="{8D74570C-7403-6A1B-08F2-62623C1C5D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73073" y="6556058"/>
            <a:ext cx="969497" cy="969497"/>
          </a:xfrm>
          <a:prstGeom prst="rect">
            <a:avLst/>
          </a:prstGeom>
        </p:spPr>
      </p:pic>
      <p:pic>
        <p:nvPicPr>
          <p:cNvPr id="10" name="Graphic 9" descr="Close with solid fill">
            <a:extLst>
              <a:ext uri="{FF2B5EF4-FFF2-40B4-BE49-F238E27FC236}">
                <a16:creationId xmlns:a16="http://schemas.microsoft.com/office/drawing/2014/main" id="{2BA8D70F-00D5-50A9-5FF2-EEE6CF7020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30375" y="6556057"/>
            <a:ext cx="969497" cy="969497"/>
          </a:xfrm>
          <a:prstGeom prst="rect">
            <a:avLst/>
          </a:prstGeom>
        </p:spPr>
      </p:pic>
      <p:pic>
        <p:nvPicPr>
          <p:cNvPr id="12" name="Graphic 11" descr="Close with solid fill">
            <a:extLst>
              <a:ext uri="{FF2B5EF4-FFF2-40B4-BE49-F238E27FC236}">
                <a16:creationId xmlns:a16="http://schemas.microsoft.com/office/drawing/2014/main" id="{74F2A538-DA59-1DEB-F493-7181EA1154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49245" y="6419374"/>
            <a:ext cx="969497" cy="969497"/>
          </a:xfrm>
          <a:prstGeom prst="rect">
            <a:avLst/>
          </a:prstGeom>
        </p:spPr>
      </p:pic>
      <p:pic>
        <p:nvPicPr>
          <p:cNvPr id="13" name="Graphic 12" descr="Checkmark with solid fill">
            <a:extLst>
              <a:ext uri="{FF2B5EF4-FFF2-40B4-BE49-F238E27FC236}">
                <a16:creationId xmlns:a16="http://schemas.microsoft.com/office/drawing/2014/main" id="{3EDE8CAC-1109-9585-C449-C22BE3F675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8065" y="6482141"/>
            <a:ext cx="969497" cy="969497"/>
          </a:xfrm>
          <a:prstGeom prst="rect">
            <a:avLst/>
          </a:prstGeom>
        </p:spPr>
      </p:pic>
      <p:pic>
        <p:nvPicPr>
          <p:cNvPr id="14" name="Picture 13">
            <a:extLst>
              <a:ext uri="{FF2B5EF4-FFF2-40B4-BE49-F238E27FC236}">
                <a16:creationId xmlns:a16="http://schemas.microsoft.com/office/drawing/2014/main" id="{AF4FD7BB-37D1-03B9-85D9-4354E9C96F67}"/>
              </a:ext>
            </a:extLst>
          </p:cNvPr>
          <p:cNvPicPr>
            <a:picLocks noChangeAspect="1"/>
          </p:cNvPicPr>
          <p:nvPr/>
        </p:nvPicPr>
        <p:blipFill>
          <a:blip r:embed="rId11"/>
          <a:stretch>
            <a:fillRect/>
          </a:stretch>
        </p:blipFill>
        <p:spPr>
          <a:xfrm>
            <a:off x="4534766" y="7893538"/>
            <a:ext cx="13094354" cy="2240267"/>
          </a:xfrm>
          <a:prstGeom prst="rect">
            <a:avLst/>
          </a:prstGeom>
        </p:spPr>
      </p:pic>
      <p:sp>
        <p:nvSpPr>
          <p:cNvPr id="15" name="TextBox 14">
            <a:extLst>
              <a:ext uri="{FF2B5EF4-FFF2-40B4-BE49-F238E27FC236}">
                <a16:creationId xmlns:a16="http://schemas.microsoft.com/office/drawing/2014/main" id="{51B8107E-F4EF-B11D-D803-9638F5A6A865}"/>
              </a:ext>
            </a:extLst>
          </p:cNvPr>
          <p:cNvSpPr txBox="1"/>
          <p:nvPr/>
        </p:nvSpPr>
        <p:spPr>
          <a:xfrm>
            <a:off x="5950965" y="4920107"/>
            <a:ext cx="2878851" cy="738664"/>
          </a:xfrm>
          <a:prstGeom prst="rect">
            <a:avLst/>
          </a:prstGeom>
          <a:noFill/>
        </p:spPr>
        <p:txBody>
          <a:bodyPr wrap="square" rtlCol="0">
            <a:spAutoFit/>
          </a:bodyPr>
          <a:lstStyle/>
          <a:p>
            <a:pPr algn="ctr"/>
            <a:r>
              <a:rPr lang="en-US" sz="2100" i="1">
                <a:solidFill>
                  <a:srgbClr val="FF0000"/>
                </a:solidFill>
              </a:rPr>
              <a:t>But shares a level III ecoregion with MA</a:t>
            </a:r>
          </a:p>
        </p:txBody>
      </p:sp>
    </p:spTree>
    <p:extLst>
      <p:ext uri="{BB962C8B-B14F-4D97-AF65-F5344CB8AC3E}">
        <p14:creationId xmlns:p14="http://schemas.microsoft.com/office/powerpoint/2010/main" val="2225862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68BDC298-1815-7B2C-12DA-3FD1FC76B7C3}"/>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F0B9D2CA-8B1F-4A33-43CC-4455A4D56D0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cxnSp>
        <p:nvCxnSpPr>
          <p:cNvPr id="277" name="Google Shape;277;p23">
            <a:extLst>
              <a:ext uri="{FF2B5EF4-FFF2-40B4-BE49-F238E27FC236}">
                <a16:creationId xmlns:a16="http://schemas.microsoft.com/office/drawing/2014/main" id="{55E9FEE6-BDA7-0F3B-98FA-1F70E658ED36}"/>
              </a:ext>
            </a:extLst>
          </p:cNvPr>
          <p:cNvCxnSpPr/>
          <p:nvPr/>
        </p:nvCxnSpPr>
        <p:spPr>
          <a:xfrm rot="10800000">
            <a:off x="9144000" y="0"/>
            <a:ext cx="19050" cy="10289130"/>
          </a:xfrm>
          <a:prstGeom prst="straightConnector1">
            <a:avLst/>
          </a:prstGeom>
          <a:noFill/>
          <a:ln w="19050" cap="flat" cmpd="sng">
            <a:solidFill>
              <a:srgbClr val="000000"/>
            </a:solidFill>
            <a:prstDash val="solid"/>
            <a:round/>
            <a:headEnd type="none" w="sm" len="sm"/>
            <a:tailEnd type="none" w="sm" len="sm"/>
          </a:ln>
        </p:spPr>
      </p:cxnSp>
      <p:sp>
        <p:nvSpPr>
          <p:cNvPr id="278" name="Google Shape;278;p23">
            <a:extLst>
              <a:ext uri="{FF2B5EF4-FFF2-40B4-BE49-F238E27FC236}">
                <a16:creationId xmlns:a16="http://schemas.microsoft.com/office/drawing/2014/main" id="{3523223B-CA76-6CE8-2C0D-058FB0EB2EB8}"/>
              </a:ext>
            </a:extLst>
          </p:cNvPr>
          <p:cNvSpPr txBox="1"/>
          <p:nvPr/>
        </p:nvSpPr>
        <p:spPr>
          <a:xfrm>
            <a:off x="755729" y="2927508"/>
            <a:ext cx="7294800" cy="443198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9600" b="1" i="0" u="none" strike="noStrike" cap="none" dirty="0">
                <a:solidFill>
                  <a:srgbClr val="000000"/>
                </a:solidFill>
                <a:latin typeface="DM Sans"/>
                <a:ea typeface="DM Sans"/>
                <a:cs typeface="DM Sans"/>
                <a:sym typeface="DM Sans"/>
              </a:rPr>
              <a:t>Now climate change?</a:t>
            </a:r>
            <a:endParaRPr dirty="0"/>
          </a:p>
        </p:txBody>
      </p:sp>
      <p:pic>
        <p:nvPicPr>
          <p:cNvPr id="2" name="Google Shape;142;p4" descr="Migrating MA climate projection for summer">
            <a:extLst>
              <a:ext uri="{FF2B5EF4-FFF2-40B4-BE49-F238E27FC236}">
                <a16:creationId xmlns:a16="http://schemas.microsoft.com/office/drawing/2014/main" id="{9A5E008C-9099-71FF-7C83-8D6FF4C0A6F5}"/>
              </a:ext>
            </a:extLst>
          </p:cNvPr>
          <p:cNvPicPr preferRelativeResize="0"/>
          <p:nvPr/>
        </p:nvPicPr>
        <p:blipFill rotWithShape="1">
          <a:blip r:embed="rId4">
            <a:alphaModFix/>
          </a:blip>
          <a:srcRect/>
          <a:stretch/>
        </p:blipFill>
        <p:spPr>
          <a:xfrm>
            <a:off x="9752263" y="264160"/>
            <a:ext cx="7780008" cy="9448800"/>
          </a:xfrm>
          <a:prstGeom prst="rect">
            <a:avLst/>
          </a:prstGeom>
          <a:noFill/>
          <a:ln>
            <a:noFill/>
          </a:ln>
        </p:spPr>
      </p:pic>
    </p:spTree>
    <p:extLst>
      <p:ext uri="{BB962C8B-B14F-4D97-AF65-F5344CB8AC3E}">
        <p14:creationId xmlns:p14="http://schemas.microsoft.com/office/powerpoint/2010/main" val="5389990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75;p23">
            <a:extLst>
              <a:ext uri="{FF2B5EF4-FFF2-40B4-BE49-F238E27FC236}">
                <a16:creationId xmlns:a16="http://schemas.microsoft.com/office/drawing/2014/main" id="{9244DAC2-9CDE-4751-6686-C344FA295CA8}"/>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6" name="TextBox 5">
            <a:extLst>
              <a:ext uri="{FF2B5EF4-FFF2-40B4-BE49-F238E27FC236}">
                <a16:creationId xmlns:a16="http://schemas.microsoft.com/office/drawing/2014/main" id="{B23D43E1-2CEB-DEE0-9BBC-C65CA240BB0D}"/>
              </a:ext>
            </a:extLst>
          </p:cNvPr>
          <p:cNvSpPr txBox="1"/>
          <p:nvPr/>
        </p:nvSpPr>
        <p:spPr>
          <a:xfrm>
            <a:off x="969529" y="1574696"/>
            <a:ext cx="16348943" cy="1938992"/>
          </a:xfrm>
          <a:prstGeom prst="rect">
            <a:avLst/>
          </a:prstGeom>
          <a:noFill/>
        </p:spPr>
        <p:txBody>
          <a:bodyPr wrap="square" rtlCol="0">
            <a:spAutoFit/>
          </a:bodyPr>
          <a:lstStyle/>
          <a:p>
            <a:pPr algn="ctr"/>
            <a:r>
              <a:rPr lang="en-US" sz="3000" dirty="0">
                <a:latin typeface="DM Sans" pitchFamily="2" charset="77"/>
              </a:rPr>
              <a:t>Finally, state lists were reviewed by experts (botanists, ecologists, horticulturalists) and additional updates were made to garden aggressiveness, common names, growth forms, taxonomy, and species were removed on a state-by-state or regional basis depending on feedback</a:t>
            </a:r>
          </a:p>
        </p:txBody>
      </p:sp>
      <p:pic>
        <p:nvPicPr>
          <p:cNvPr id="16" name="Picture 15" descr="A group of people in a classroom&#10;&#10;Description automatically generated">
            <a:extLst>
              <a:ext uri="{FF2B5EF4-FFF2-40B4-BE49-F238E27FC236}">
                <a16:creationId xmlns:a16="http://schemas.microsoft.com/office/drawing/2014/main" id="{A0078D8C-87E7-8EE9-3647-ED626AE46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341" y="3483494"/>
            <a:ext cx="6038730" cy="4529049"/>
          </a:xfrm>
          <a:prstGeom prst="rect">
            <a:avLst/>
          </a:prstGeom>
        </p:spPr>
      </p:pic>
      <p:pic>
        <p:nvPicPr>
          <p:cNvPr id="3" name="Graphic 2">
            <a:extLst>
              <a:ext uri="{FF2B5EF4-FFF2-40B4-BE49-F238E27FC236}">
                <a16:creationId xmlns:a16="http://schemas.microsoft.com/office/drawing/2014/main" id="{9E95680D-ED51-1AAB-08E4-4FEF70B48E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160774"/>
            <a:ext cx="18288000" cy="68579"/>
          </a:xfrm>
          <a:prstGeom prst="rect">
            <a:avLst/>
          </a:prstGeom>
        </p:spPr>
      </p:pic>
      <p:sp>
        <p:nvSpPr>
          <p:cNvPr id="7" name="Title 1">
            <a:extLst>
              <a:ext uri="{FF2B5EF4-FFF2-40B4-BE49-F238E27FC236}">
                <a16:creationId xmlns:a16="http://schemas.microsoft.com/office/drawing/2014/main" id="{D523A2DC-90E8-59B7-384B-B6C3BBAF488C}"/>
              </a:ext>
            </a:extLst>
          </p:cNvPr>
          <p:cNvSpPr txBox="1">
            <a:spLocks/>
          </p:cNvSpPr>
          <p:nvPr/>
        </p:nvSpPr>
        <p:spPr>
          <a:xfrm>
            <a:off x="1" y="-220921"/>
            <a:ext cx="15171578" cy="1245638"/>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atin typeface="DM Sans" pitchFamily="2" charset="77"/>
              </a:rPr>
              <a:t>Reviewers</a:t>
            </a:r>
          </a:p>
        </p:txBody>
      </p:sp>
      <p:sp>
        <p:nvSpPr>
          <p:cNvPr id="4" name="TextBox 3">
            <a:extLst>
              <a:ext uri="{FF2B5EF4-FFF2-40B4-BE49-F238E27FC236}">
                <a16:creationId xmlns:a16="http://schemas.microsoft.com/office/drawing/2014/main" id="{BC67F209-B4E1-FBFD-996E-58C99D822CFF}"/>
              </a:ext>
            </a:extLst>
          </p:cNvPr>
          <p:cNvSpPr txBox="1"/>
          <p:nvPr/>
        </p:nvSpPr>
        <p:spPr>
          <a:xfrm>
            <a:off x="154472" y="5143500"/>
            <a:ext cx="3434869" cy="1200329"/>
          </a:xfrm>
          <a:prstGeom prst="rect">
            <a:avLst/>
          </a:prstGeom>
          <a:noFill/>
        </p:spPr>
        <p:txBody>
          <a:bodyPr wrap="square" rtlCol="0">
            <a:spAutoFit/>
          </a:bodyPr>
          <a:lstStyle/>
          <a:p>
            <a:pPr algn="ctr"/>
            <a:r>
              <a:rPr lang="en-US" sz="2400" dirty="0">
                <a:latin typeface="DM Sans" pitchFamily="2" charset="77"/>
              </a:rPr>
              <a:t>New York Invasive Species Expo September 2023</a:t>
            </a:r>
          </a:p>
        </p:txBody>
      </p:sp>
      <p:pic>
        <p:nvPicPr>
          <p:cNvPr id="10" name="Picture 9">
            <a:extLst>
              <a:ext uri="{FF2B5EF4-FFF2-40B4-BE49-F238E27FC236}">
                <a16:creationId xmlns:a16="http://schemas.microsoft.com/office/drawing/2014/main" id="{308E484F-E916-9BC4-57D5-979124D761BA}"/>
              </a:ext>
            </a:extLst>
          </p:cNvPr>
          <p:cNvPicPr>
            <a:picLocks noChangeAspect="1"/>
          </p:cNvPicPr>
          <p:nvPr/>
        </p:nvPicPr>
        <p:blipFill>
          <a:blip r:embed="rId7"/>
          <a:stretch>
            <a:fillRect/>
          </a:stretch>
        </p:blipFill>
        <p:spPr>
          <a:xfrm>
            <a:off x="9937390" y="3483494"/>
            <a:ext cx="3402224" cy="4530512"/>
          </a:xfrm>
          <a:prstGeom prst="rect">
            <a:avLst/>
          </a:prstGeom>
        </p:spPr>
      </p:pic>
      <p:sp>
        <p:nvSpPr>
          <p:cNvPr id="11" name="TextBox 10">
            <a:extLst>
              <a:ext uri="{FF2B5EF4-FFF2-40B4-BE49-F238E27FC236}">
                <a16:creationId xmlns:a16="http://schemas.microsoft.com/office/drawing/2014/main" id="{50E8DC3F-812B-7F0D-2F98-D1F011434C38}"/>
              </a:ext>
            </a:extLst>
          </p:cNvPr>
          <p:cNvSpPr txBox="1"/>
          <p:nvPr/>
        </p:nvSpPr>
        <p:spPr>
          <a:xfrm>
            <a:off x="13318605" y="5253641"/>
            <a:ext cx="4969395" cy="1938992"/>
          </a:xfrm>
          <a:prstGeom prst="rect">
            <a:avLst/>
          </a:prstGeom>
          <a:noFill/>
        </p:spPr>
        <p:txBody>
          <a:bodyPr wrap="square" rtlCol="0">
            <a:spAutoFit/>
          </a:bodyPr>
          <a:lstStyle/>
          <a:p>
            <a:pPr algn="ctr"/>
            <a:r>
              <a:rPr lang="en-US" sz="2400">
                <a:latin typeface="DM Sans" pitchFamily="2" charset="77"/>
              </a:rPr>
              <a:t>Cornell Cooperative Extension Agriculture, Food, &amp; Environmental Systems In-service Workshop November 2024</a:t>
            </a:r>
          </a:p>
        </p:txBody>
      </p:sp>
      <p:sp>
        <p:nvSpPr>
          <p:cNvPr id="9" name="TextBox 8">
            <a:extLst>
              <a:ext uri="{FF2B5EF4-FFF2-40B4-BE49-F238E27FC236}">
                <a16:creationId xmlns:a16="http://schemas.microsoft.com/office/drawing/2014/main" id="{22FBEF4F-A224-903A-55B2-C6D32EA879DE}"/>
              </a:ext>
            </a:extLst>
          </p:cNvPr>
          <p:cNvSpPr txBox="1"/>
          <p:nvPr/>
        </p:nvSpPr>
        <p:spPr>
          <a:xfrm>
            <a:off x="2877015" y="8641111"/>
            <a:ext cx="12015438" cy="877163"/>
          </a:xfrm>
          <a:prstGeom prst="rect">
            <a:avLst/>
          </a:prstGeom>
          <a:noFill/>
        </p:spPr>
        <p:txBody>
          <a:bodyPr wrap="square">
            <a:spAutoFit/>
          </a:bodyPr>
          <a:lstStyle/>
          <a:p>
            <a:pPr algn="ctr"/>
            <a:r>
              <a:rPr lang="en-US" sz="2100" i="1">
                <a:latin typeface="DM Sans" pitchFamily="2" charset="77"/>
              </a:rPr>
              <a:t>We are grateful for data reviews from 13 botanical, ecological, and horticultural experts, including Karen Lombard, Alyssa Siegel-Miles, and Victoria Wallace.	</a:t>
            </a:r>
            <a:r>
              <a:rPr lang="en-US" sz="3000" i="1">
                <a:latin typeface="DM Sans" pitchFamily="2" charset="77"/>
              </a:rPr>
              <a:t>	</a:t>
            </a:r>
          </a:p>
        </p:txBody>
      </p:sp>
    </p:spTree>
    <p:extLst>
      <p:ext uri="{BB962C8B-B14F-4D97-AF65-F5344CB8AC3E}">
        <p14:creationId xmlns:p14="http://schemas.microsoft.com/office/powerpoint/2010/main" val="7359645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5FF29-C733-6994-4DEE-D48F42F2873C}"/>
            </a:ext>
          </a:extLst>
        </p:cNvPr>
        <p:cNvGrpSpPr/>
        <p:nvPr/>
      </p:nvGrpSpPr>
      <p:grpSpPr>
        <a:xfrm>
          <a:off x="0" y="0"/>
          <a:ext cx="0" cy="0"/>
          <a:chOff x="0" y="0"/>
          <a:chExt cx="0" cy="0"/>
        </a:xfrm>
      </p:grpSpPr>
      <p:sp>
        <p:nvSpPr>
          <p:cNvPr id="6" name="Google Shape;275;p23">
            <a:extLst>
              <a:ext uri="{FF2B5EF4-FFF2-40B4-BE49-F238E27FC236}">
                <a16:creationId xmlns:a16="http://schemas.microsoft.com/office/drawing/2014/main" id="{8598C499-4493-3227-AD6F-AE5FA9D9082C}"/>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3" name="Graphic 2">
            <a:extLst>
              <a:ext uri="{FF2B5EF4-FFF2-40B4-BE49-F238E27FC236}">
                <a16:creationId xmlns:a16="http://schemas.microsoft.com/office/drawing/2014/main" id="{EBE82DD6-E0F6-F8D3-8CF8-B666473DAE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160774"/>
            <a:ext cx="18288000" cy="68579"/>
          </a:xfrm>
          <a:prstGeom prst="rect">
            <a:avLst/>
          </a:prstGeom>
        </p:spPr>
      </p:pic>
      <p:sp>
        <p:nvSpPr>
          <p:cNvPr id="4" name="Title 1">
            <a:extLst>
              <a:ext uri="{FF2B5EF4-FFF2-40B4-BE49-F238E27FC236}">
                <a16:creationId xmlns:a16="http://schemas.microsoft.com/office/drawing/2014/main" id="{55394637-642D-9C10-7622-DCA443ED67E4}"/>
              </a:ext>
            </a:extLst>
          </p:cNvPr>
          <p:cNvSpPr txBox="1">
            <a:spLocks/>
          </p:cNvSpPr>
          <p:nvPr/>
        </p:nvSpPr>
        <p:spPr>
          <a:xfrm>
            <a:off x="1" y="-69966"/>
            <a:ext cx="4901069" cy="1245638"/>
          </a:xfrm>
          <a:prstGeom prst="rect">
            <a:avLst/>
          </a:prstGeom>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dirty="0">
                <a:latin typeface="DM Sans" pitchFamily="2" charset="77"/>
              </a:rPr>
              <a:t>Dataset Stats</a:t>
            </a:r>
          </a:p>
        </p:txBody>
      </p:sp>
      <p:sp>
        <p:nvSpPr>
          <p:cNvPr id="5" name="Title 1">
            <a:extLst>
              <a:ext uri="{FF2B5EF4-FFF2-40B4-BE49-F238E27FC236}">
                <a16:creationId xmlns:a16="http://schemas.microsoft.com/office/drawing/2014/main" id="{E6204535-1816-4019-2C78-5B0062E87AF6}"/>
              </a:ext>
            </a:extLst>
          </p:cNvPr>
          <p:cNvSpPr txBox="1">
            <a:spLocks/>
          </p:cNvSpPr>
          <p:nvPr/>
        </p:nvSpPr>
        <p:spPr>
          <a:xfrm>
            <a:off x="1558211" y="1615862"/>
            <a:ext cx="15171578" cy="3407099"/>
          </a:xfrm>
          <a:prstGeom prst="rect">
            <a:avLst/>
          </a:prstGeom>
          <a:solidFill>
            <a:schemeClr val="bg1">
              <a:alpha val="4000"/>
            </a:schemeClr>
          </a:solidFill>
          <a:effectLst>
            <a:glow rad="228600">
              <a:schemeClr val="bg1">
                <a:alpha val="40000"/>
              </a:schemeClr>
            </a:glow>
          </a:effectLst>
        </p:spPr>
        <p:txBody>
          <a:bodyPr vert="horz" lIns="137160" tIns="68580" rIns="137160" bIns="6858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DM Sans" pitchFamily="2" charset="77"/>
              </a:rPr>
              <a:t>The resulting 15 state lists contain between 539 to 770 native and near-native species which are commercially available and predicted to persist under future climate conditions throughout the Northeast.</a:t>
            </a:r>
          </a:p>
        </p:txBody>
      </p:sp>
      <p:pic>
        <p:nvPicPr>
          <p:cNvPr id="7" name="Picture 6">
            <a:extLst>
              <a:ext uri="{FF2B5EF4-FFF2-40B4-BE49-F238E27FC236}">
                <a16:creationId xmlns:a16="http://schemas.microsoft.com/office/drawing/2014/main" id="{978B8B51-39BE-5583-131E-6ADCFA700AAC}"/>
              </a:ext>
            </a:extLst>
          </p:cNvPr>
          <p:cNvPicPr>
            <a:picLocks noChangeAspect="1"/>
          </p:cNvPicPr>
          <p:nvPr/>
        </p:nvPicPr>
        <p:blipFill>
          <a:blip r:embed="rId6"/>
          <a:stretch>
            <a:fillRect/>
          </a:stretch>
        </p:blipFill>
        <p:spPr>
          <a:xfrm>
            <a:off x="1097881" y="5516831"/>
            <a:ext cx="3186059" cy="4235391"/>
          </a:xfrm>
          <a:prstGeom prst="rect">
            <a:avLst/>
          </a:prstGeom>
        </p:spPr>
      </p:pic>
      <p:pic>
        <p:nvPicPr>
          <p:cNvPr id="9" name="Picture 8">
            <a:extLst>
              <a:ext uri="{FF2B5EF4-FFF2-40B4-BE49-F238E27FC236}">
                <a16:creationId xmlns:a16="http://schemas.microsoft.com/office/drawing/2014/main" id="{6B8C1BEB-1DD9-91AD-8902-79EBB01E19BF}"/>
              </a:ext>
            </a:extLst>
          </p:cNvPr>
          <p:cNvPicPr>
            <a:picLocks noChangeAspect="1"/>
          </p:cNvPicPr>
          <p:nvPr/>
        </p:nvPicPr>
        <p:blipFill>
          <a:blip r:embed="rId7"/>
          <a:stretch>
            <a:fillRect/>
          </a:stretch>
        </p:blipFill>
        <p:spPr>
          <a:xfrm>
            <a:off x="4257293" y="5534898"/>
            <a:ext cx="3169712" cy="4235391"/>
          </a:xfrm>
          <a:prstGeom prst="rect">
            <a:avLst/>
          </a:prstGeom>
        </p:spPr>
      </p:pic>
      <p:pic>
        <p:nvPicPr>
          <p:cNvPr id="11" name="Picture 10">
            <a:extLst>
              <a:ext uri="{FF2B5EF4-FFF2-40B4-BE49-F238E27FC236}">
                <a16:creationId xmlns:a16="http://schemas.microsoft.com/office/drawing/2014/main" id="{9895BDEC-AA04-84C1-29DF-E767360FB921}"/>
              </a:ext>
            </a:extLst>
          </p:cNvPr>
          <p:cNvPicPr>
            <a:picLocks noChangeAspect="1"/>
          </p:cNvPicPr>
          <p:nvPr/>
        </p:nvPicPr>
        <p:blipFill>
          <a:blip r:embed="rId8"/>
          <a:stretch>
            <a:fillRect/>
          </a:stretch>
        </p:blipFill>
        <p:spPr>
          <a:xfrm>
            <a:off x="7401411" y="5527670"/>
            <a:ext cx="3169710" cy="4242620"/>
          </a:xfrm>
          <a:prstGeom prst="rect">
            <a:avLst/>
          </a:prstGeom>
        </p:spPr>
      </p:pic>
      <p:pic>
        <p:nvPicPr>
          <p:cNvPr id="13" name="Picture 12">
            <a:extLst>
              <a:ext uri="{FF2B5EF4-FFF2-40B4-BE49-F238E27FC236}">
                <a16:creationId xmlns:a16="http://schemas.microsoft.com/office/drawing/2014/main" id="{B22E0B82-83EC-23B9-F676-ECEB921B839D}"/>
              </a:ext>
            </a:extLst>
          </p:cNvPr>
          <p:cNvPicPr>
            <a:picLocks noChangeAspect="1"/>
          </p:cNvPicPr>
          <p:nvPr/>
        </p:nvPicPr>
        <p:blipFill>
          <a:blip r:embed="rId9"/>
          <a:stretch>
            <a:fillRect/>
          </a:stretch>
        </p:blipFill>
        <p:spPr>
          <a:xfrm>
            <a:off x="10544477" y="5527670"/>
            <a:ext cx="3305535" cy="4235396"/>
          </a:xfrm>
          <a:prstGeom prst="rect">
            <a:avLst/>
          </a:prstGeom>
        </p:spPr>
      </p:pic>
      <p:pic>
        <p:nvPicPr>
          <p:cNvPr id="15" name="Picture 14">
            <a:extLst>
              <a:ext uri="{FF2B5EF4-FFF2-40B4-BE49-F238E27FC236}">
                <a16:creationId xmlns:a16="http://schemas.microsoft.com/office/drawing/2014/main" id="{1FEE0E0D-0E9E-B980-DA6C-6A560FE71712}"/>
              </a:ext>
            </a:extLst>
          </p:cNvPr>
          <p:cNvPicPr>
            <a:picLocks noChangeAspect="1"/>
          </p:cNvPicPr>
          <p:nvPr/>
        </p:nvPicPr>
        <p:blipFill>
          <a:blip r:embed="rId10"/>
          <a:stretch>
            <a:fillRect/>
          </a:stretch>
        </p:blipFill>
        <p:spPr>
          <a:xfrm>
            <a:off x="13850012" y="5516831"/>
            <a:ext cx="3404541" cy="4249847"/>
          </a:xfrm>
          <a:prstGeom prst="rect">
            <a:avLst/>
          </a:prstGeom>
        </p:spPr>
      </p:pic>
      <p:sp>
        <p:nvSpPr>
          <p:cNvPr id="16" name="TextBox 15">
            <a:extLst>
              <a:ext uri="{FF2B5EF4-FFF2-40B4-BE49-F238E27FC236}">
                <a16:creationId xmlns:a16="http://schemas.microsoft.com/office/drawing/2014/main" id="{FFC0F8D5-A352-047D-A922-2309410F8D80}"/>
              </a:ext>
            </a:extLst>
          </p:cNvPr>
          <p:cNvSpPr txBox="1"/>
          <p:nvPr/>
        </p:nvSpPr>
        <p:spPr>
          <a:xfrm>
            <a:off x="15700608" y="9763065"/>
            <a:ext cx="2584938" cy="415498"/>
          </a:xfrm>
          <a:prstGeom prst="rect">
            <a:avLst/>
          </a:prstGeom>
          <a:noFill/>
        </p:spPr>
        <p:txBody>
          <a:bodyPr wrap="square" rtlCol="0">
            <a:spAutoFit/>
          </a:bodyPr>
          <a:lstStyle/>
          <a:p>
            <a:r>
              <a:rPr lang="en-US" sz="2100"/>
              <a:t>Photos: J. Allen</a:t>
            </a:r>
          </a:p>
        </p:txBody>
      </p:sp>
    </p:spTree>
    <p:extLst>
      <p:ext uri="{BB962C8B-B14F-4D97-AF65-F5344CB8AC3E}">
        <p14:creationId xmlns:p14="http://schemas.microsoft.com/office/powerpoint/2010/main" val="34964667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75;p23">
            <a:extLst>
              <a:ext uri="{FF2B5EF4-FFF2-40B4-BE49-F238E27FC236}">
                <a16:creationId xmlns:a16="http://schemas.microsoft.com/office/drawing/2014/main" id="{75565502-997A-4816-F181-B9D3049EACC1}"/>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7" name="Picture 6" descr="A close up of a logo&#10;&#10;AI-generated content may be incorrect.">
            <a:extLst>
              <a:ext uri="{FF2B5EF4-FFF2-40B4-BE49-F238E27FC236}">
                <a16:creationId xmlns:a16="http://schemas.microsoft.com/office/drawing/2014/main" id="{3AE8200B-DD82-DE41-2B05-748C15FB278E}"/>
              </a:ext>
            </a:extLst>
          </p:cNvPr>
          <p:cNvPicPr>
            <a:picLocks noChangeAspect="1"/>
          </p:cNvPicPr>
          <p:nvPr/>
        </p:nvPicPr>
        <p:blipFill>
          <a:blip r:embed="rId4"/>
          <a:stretch>
            <a:fillRect/>
          </a:stretch>
        </p:blipFill>
        <p:spPr>
          <a:xfrm>
            <a:off x="0" y="61704"/>
            <a:ext cx="12036927" cy="1697999"/>
          </a:xfrm>
          <a:prstGeom prst="rect">
            <a:avLst/>
          </a:prstGeom>
          <a:ln>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B92C5FC0-D90F-39AE-A7AA-08516257ACB8}"/>
              </a:ext>
            </a:extLst>
          </p:cNvPr>
          <p:cNvPicPr>
            <a:picLocks noChangeAspect="1"/>
          </p:cNvPicPr>
          <p:nvPr/>
        </p:nvPicPr>
        <p:blipFill>
          <a:blip r:embed="rId5"/>
          <a:srcRect b="24704"/>
          <a:stretch>
            <a:fillRect/>
          </a:stretch>
        </p:blipFill>
        <p:spPr>
          <a:xfrm>
            <a:off x="1314115" y="1983022"/>
            <a:ext cx="12951986" cy="7979125"/>
          </a:xfrm>
          <a:prstGeom prst="rect">
            <a:avLst/>
          </a:prstGeom>
        </p:spPr>
      </p:pic>
    </p:spTree>
    <p:extLst>
      <p:ext uri="{BB962C8B-B14F-4D97-AF65-F5344CB8AC3E}">
        <p14:creationId xmlns:p14="http://schemas.microsoft.com/office/powerpoint/2010/main" val="3250494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5">
          <a:extLst>
            <a:ext uri="{FF2B5EF4-FFF2-40B4-BE49-F238E27FC236}">
              <a16:creationId xmlns:a16="http://schemas.microsoft.com/office/drawing/2014/main" id="{5D4128A7-5C67-F535-2D01-E6C397A1DCF8}"/>
            </a:ext>
          </a:extLst>
        </p:cNvPr>
        <p:cNvGrpSpPr/>
        <p:nvPr/>
      </p:nvGrpSpPr>
      <p:grpSpPr>
        <a:xfrm>
          <a:off x="0" y="0"/>
          <a:ext cx="0" cy="0"/>
          <a:chOff x="0" y="0"/>
          <a:chExt cx="0" cy="0"/>
        </a:xfrm>
      </p:grpSpPr>
      <p:sp>
        <p:nvSpPr>
          <p:cNvPr id="126" name="Google Shape;126;p15">
            <a:extLst>
              <a:ext uri="{FF2B5EF4-FFF2-40B4-BE49-F238E27FC236}">
                <a16:creationId xmlns:a16="http://schemas.microsoft.com/office/drawing/2014/main" id="{0A802B97-D799-F7EB-9E02-A9A7BA56E316}"/>
              </a:ext>
            </a:extLst>
          </p:cNvPr>
          <p:cNvSpPr/>
          <p:nvPr/>
        </p:nvSpPr>
        <p:spPr>
          <a:xfrm>
            <a:off x="0" y="394027"/>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dirty="0"/>
          </a:p>
        </p:txBody>
      </p:sp>
      <p:sp>
        <p:nvSpPr>
          <p:cNvPr id="129" name="Google Shape;129;p15">
            <a:extLst>
              <a:ext uri="{FF2B5EF4-FFF2-40B4-BE49-F238E27FC236}">
                <a16:creationId xmlns:a16="http://schemas.microsoft.com/office/drawing/2014/main" id="{8CB8BE3A-AB82-AB94-F84D-159119C49E4E}"/>
              </a:ext>
            </a:extLst>
          </p:cNvPr>
          <p:cNvSpPr txBox="1"/>
          <p:nvPr/>
        </p:nvSpPr>
        <p:spPr>
          <a:xfrm>
            <a:off x="1028700" y="995675"/>
            <a:ext cx="79272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dirty="0">
                <a:solidFill>
                  <a:srgbClr val="000000"/>
                </a:solidFill>
                <a:latin typeface="DM Sans"/>
                <a:ea typeface="DM Sans"/>
                <a:cs typeface="DM Sans"/>
                <a:sym typeface="DM Sans"/>
              </a:rPr>
              <a:t>AGENDA</a:t>
            </a:r>
            <a:endParaRPr dirty="0"/>
          </a:p>
        </p:txBody>
      </p:sp>
      <p:cxnSp>
        <p:nvCxnSpPr>
          <p:cNvPr id="130" name="Google Shape;130;p15">
            <a:extLst>
              <a:ext uri="{FF2B5EF4-FFF2-40B4-BE49-F238E27FC236}">
                <a16:creationId xmlns:a16="http://schemas.microsoft.com/office/drawing/2014/main" id="{0BC55CBE-CDF4-2898-D210-073887FFA927}"/>
              </a:ext>
            </a:extLst>
          </p:cNvPr>
          <p:cNvCxnSpPr/>
          <p:nvPr/>
        </p:nvCxnSpPr>
        <p:spPr>
          <a:xfrm rot="10800000">
            <a:off x="-15150" y="2501265"/>
            <a:ext cx="9178200" cy="0"/>
          </a:xfrm>
          <a:prstGeom prst="straightConnector1">
            <a:avLst/>
          </a:prstGeom>
          <a:noFill/>
          <a:ln w="19050" cap="flat" cmpd="sng">
            <a:solidFill>
              <a:srgbClr val="000000"/>
            </a:solidFill>
            <a:prstDash val="solid"/>
            <a:round/>
            <a:headEnd type="none" w="sm" len="sm"/>
            <a:tailEnd type="none" w="sm" len="sm"/>
          </a:ln>
        </p:spPr>
      </p:cxnSp>
      <p:sp>
        <p:nvSpPr>
          <p:cNvPr id="131" name="Google Shape;131;p15">
            <a:extLst>
              <a:ext uri="{FF2B5EF4-FFF2-40B4-BE49-F238E27FC236}">
                <a16:creationId xmlns:a16="http://schemas.microsoft.com/office/drawing/2014/main" id="{FE176E60-7252-DB91-FDD1-D641A5B0382F}"/>
              </a:ext>
            </a:extLst>
          </p:cNvPr>
          <p:cNvSpPr txBox="1"/>
          <p:nvPr/>
        </p:nvSpPr>
        <p:spPr>
          <a:xfrm>
            <a:off x="1169460" y="2749665"/>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dirty="0">
                <a:solidFill>
                  <a:schemeClr val="bg1">
                    <a:lumMod val="50000"/>
                  </a:schemeClr>
                </a:solidFill>
                <a:latin typeface="DM Sans"/>
                <a:ea typeface="DM Sans"/>
                <a:cs typeface="DM Sans"/>
                <a:sym typeface="DM Sans"/>
              </a:rPr>
              <a:t>1</a:t>
            </a:r>
            <a:endParaRPr dirty="0">
              <a:solidFill>
                <a:schemeClr val="bg1">
                  <a:lumMod val="50000"/>
                </a:schemeClr>
              </a:solidFill>
            </a:endParaRPr>
          </a:p>
        </p:txBody>
      </p:sp>
      <p:sp>
        <p:nvSpPr>
          <p:cNvPr id="132" name="Google Shape;132;p15">
            <a:extLst>
              <a:ext uri="{FF2B5EF4-FFF2-40B4-BE49-F238E27FC236}">
                <a16:creationId xmlns:a16="http://schemas.microsoft.com/office/drawing/2014/main" id="{ED4D0BD6-B6F1-1C27-6BC3-D55EB4C1909E}"/>
              </a:ext>
            </a:extLst>
          </p:cNvPr>
          <p:cNvSpPr txBox="1"/>
          <p:nvPr/>
        </p:nvSpPr>
        <p:spPr>
          <a:xfrm>
            <a:off x="1028700" y="4464054"/>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dirty="0">
                <a:solidFill>
                  <a:schemeClr val="bg1">
                    <a:lumMod val="50000"/>
                  </a:schemeClr>
                </a:solidFill>
                <a:latin typeface="DM Sans"/>
                <a:ea typeface="DM Sans"/>
                <a:cs typeface="DM Sans"/>
                <a:sym typeface="DM Sans"/>
              </a:rPr>
              <a:t>2</a:t>
            </a:r>
            <a:endParaRPr dirty="0">
              <a:solidFill>
                <a:schemeClr val="bg1">
                  <a:lumMod val="50000"/>
                </a:schemeClr>
              </a:solidFill>
            </a:endParaRPr>
          </a:p>
        </p:txBody>
      </p:sp>
      <p:sp>
        <p:nvSpPr>
          <p:cNvPr id="133" name="Google Shape;133;p15">
            <a:extLst>
              <a:ext uri="{FF2B5EF4-FFF2-40B4-BE49-F238E27FC236}">
                <a16:creationId xmlns:a16="http://schemas.microsoft.com/office/drawing/2014/main" id="{B83E45B5-CEDB-EA0E-1405-16C9EC86E8C3}"/>
              </a:ext>
            </a:extLst>
          </p:cNvPr>
          <p:cNvSpPr txBox="1"/>
          <p:nvPr/>
        </p:nvSpPr>
        <p:spPr>
          <a:xfrm>
            <a:off x="1028700" y="6203319"/>
            <a:ext cx="9609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1" i="0" u="none" strike="noStrike" cap="none">
                <a:solidFill>
                  <a:srgbClr val="000000"/>
                </a:solidFill>
                <a:latin typeface="DM Sans"/>
                <a:ea typeface="DM Sans"/>
                <a:cs typeface="DM Sans"/>
                <a:sym typeface="DM Sans"/>
              </a:rPr>
              <a:t>3</a:t>
            </a:r>
            <a:endParaRPr/>
          </a:p>
        </p:txBody>
      </p:sp>
      <p:sp>
        <p:nvSpPr>
          <p:cNvPr id="134" name="Google Shape;134;p15">
            <a:extLst>
              <a:ext uri="{FF2B5EF4-FFF2-40B4-BE49-F238E27FC236}">
                <a16:creationId xmlns:a16="http://schemas.microsoft.com/office/drawing/2014/main" id="{7999C7D6-ABAF-A0D5-CAE0-58BC2C39FDAF}"/>
              </a:ext>
            </a:extLst>
          </p:cNvPr>
          <p:cNvSpPr txBox="1"/>
          <p:nvPr/>
        </p:nvSpPr>
        <p:spPr>
          <a:xfrm>
            <a:off x="1989600" y="2923232"/>
            <a:ext cx="6111543" cy="98488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none" strike="noStrike" cap="none" dirty="0">
                <a:solidFill>
                  <a:schemeClr val="bg1">
                    <a:lumMod val="50000"/>
                  </a:schemeClr>
                </a:solidFill>
                <a:latin typeface="DM Sans"/>
                <a:ea typeface="DM Sans"/>
                <a:cs typeface="DM Sans"/>
                <a:sym typeface="DM Sans"/>
              </a:rPr>
              <a:t>Invasive species and climate change: </a:t>
            </a:r>
            <a:r>
              <a:rPr lang="en-US" sz="3200" b="1" i="0" u="sng" strike="noStrike" cap="none" dirty="0">
                <a:solidFill>
                  <a:schemeClr val="bg1">
                    <a:lumMod val="50000"/>
                  </a:schemeClr>
                </a:solidFill>
                <a:latin typeface="DM Sans"/>
                <a:ea typeface="DM Sans"/>
                <a:cs typeface="DM Sans"/>
                <a:sym typeface="DM Sans"/>
              </a:rPr>
              <a:t>R.I.S.C.C.-y </a:t>
            </a:r>
            <a:r>
              <a:rPr lang="en-US" sz="3200" b="1" i="0" u="none" strike="noStrike" cap="none" dirty="0">
                <a:solidFill>
                  <a:schemeClr val="bg1">
                    <a:lumMod val="50000"/>
                  </a:schemeClr>
                </a:solidFill>
                <a:latin typeface="DM Sans"/>
                <a:ea typeface="DM Sans"/>
                <a:cs typeface="DM Sans"/>
                <a:sym typeface="DM Sans"/>
              </a:rPr>
              <a:t>business</a:t>
            </a:r>
            <a:endParaRPr dirty="0">
              <a:solidFill>
                <a:schemeClr val="bg1">
                  <a:lumMod val="50000"/>
                </a:schemeClr>
              </a:solidFill>
            </a:endParaRPr>
          </a:p>
        </p:txBody>
      </p:sp>
      <p:sp>
        <p:nvSpPr>
          <p:cNvPr id="135" name="Google Shape;135;p15">
            <a:extLst>
              <a:ext uri="{FF2B5EF4-FFF2-40B4-BE49-F238E27FC236}">
                <a16:creationId xmlns:a16="http://schemas.microsoft.com/office/drawing/2014/main" id="{B3FAAB06-141D-BA20-2898-C5D248B8693A}"/>
              </a:ext>
            </a:extLst>
          </p:cNvPr>
          <p:cNvSpPr txBox="1"/>
          <p:nvPr/>
        </p:nvSpPr>
        <p:spPr>
          <a:xfrm>
            <a:off x="1989715" y="5045084"/>
            <a:ext cx="64002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i="0" u="sng" strike="noStrike" cap="none" dirty="0">
                <a:solidFill>
                  <a:schemeClr val="bg1">
                    <a:lumMod val="50000"/>
                  </a:schemeClr>
                </a:solidFill>
                <a:latin typeface="DM Sans"/>
                <a:ea typeface="DM Sans"/>
                <a:cs typeface="DM Sans"/>
                <a:sym typeface="DM Sans"/>
              </a:rPr>
              <a:t>M.A.D. </a:t>
            </a:r>
            <a:r>
              <a:rPr lang="en-US" sz="3200" b="1" i="0" u="none" strike="noStrike" cap="none" dirty="0">
                <a:solidFill>
                  <a:schemeClr val="bg1">
                    <a:lumMod val="50000"/>
                  </a:schemeClr>
                </a:solidFill>
                <a:latin typeface="DM Sans"/>
                <a:ea typeface="DM Sans"/>
                <a:cs typeface="DM Sans"/>
                <a:sym typeface="DM Sans"/>
              </a:rPr>
              <a:t>about climate change</a:t>
            </a:r>
            <a:endParaRPr dirty="0">
              <a:solidFill>
                <a:schemeClr val="bg1">
                  <a:lumMod val="50000"/>
                </a:schemeClr>
              </a:solidFill>
            </a:endParaRPr>
          </a:p>
        </p:txBody>
      </p:sp>
      <p:cxnSp>
        <p:nvCxnSpPr>
          <p:cNvPr id="137" name="Google Shape;137;p15">
            <a:extLst>
              <a:ext uri="{FF2B5EF4-FFF2-40B4-BE49-F238E27FC236}">
                <a16:creationId xmlns:a16="http://schemas.microsoft.com/office/drawing/2014/main" id="{AD347CB8-00BF-3A50-6AE1-E65BE1926BD5}"/>
              </a:ext>
            </a:extLst>
          </p:cNvPr>
          <p:cNvCxnSpPr/>
          <p:nvPr/>
        </p:nvCxnSpPr>
        <p:spPr>
          <a:xfrm rot="10800000">
            <a:off x="-15150" y="423990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8" name="Google Shape;138;p15">
            <a:extLst>
              <a:ext uri="{FF2B5EF4-FFF2-40B4-BE49-F238E27FC236}">
                <a16:creationId xmlns:a16="http://schemas.microsoft.com/office/drawing/2014/main" id="{42C88D75-03B5-6295-22CE-672DDB1E0817}"/>
              </a:ext>
            </a:extLst>
          </p:cNvPr>
          <p:cNvCxnSpPr/>
          <p:nvPr/>
        </p:nvCxnSpPr>
        <p:spPr>
          <a:xfrm rot="10800000">
            <a:off x="-15150" y="5960119"/>
            <a:ext cx="9178200" cy="0"/>
          </a:xfrm>
          <a:prstGeom prst="straightConnector1">
            <a:avLst/>
          </a:prstGeom>
          <a:noFill/>
          <a:ln w="19050" cap="flat" cmpd="sng">
            <a:solidFill>
              <a:srgbClr val="000000"/>
            </a:solidFill>
            <a:prstDash val="solid"/>
            <a:round/>
            <a:headEnd type="none" w="sm" len="sm"/>
            <a:tailEnd type="none" w="sm" len="sm"/>
          </a:ln>
        </p:spPr>
      </p:cxnSp>
      <p:cxnSp>
        <p:nvCxnSpPr>
          <p:cNvPr id="139" name="Google Shape;139;p15">
            <a:extLst>
              <a:ext uri="{FF2B5EF4-FFF2-40B4-BE49-F238E27FC236}">
                <a16:creationId xmlns:a16="http://schemas.microsoft.com/office/drawing/2014/main" id="{528A2950-6346-0168-DD8F-8FA019766F55}"/>
              </a:ext>
            </a:extLst>
          </p:cNvPr>
          <p:cNvCxnSpPr/>
          <p:nvPr/>
        </p:nvCxnSpPr>
        <p:spPr>
          <a:xfrm rot="10800000">
            <a:off x="-15150" y="7699384"/>
            <a:ext cx="9178200" cy="0"/>
          </a:xfrm>
          <a:prstGeom prst="straightConnector1">
            <a:avLst/>
          </a:prstGeom>
          <a:noFill/>
          <a:ln w="19050" cap="flat" cmpd="sng">
            <a:solidFill>
              <a:srgbClr val="000000"/>
            </a:solidFill>
            <a:prstDash val="solid"/>
            <a:round/>
            <a:headEnd type="none" w="sm" len="sm"/>
            <a:tailEnd type="none" w="sm" len="sm"/>
          </a:ln>
        </p:spPr>
      </p:cxnSp>
      <p:cxnSp>
        <p:nvCxnSpPr>
          <p:cNvPr id="140" name="Google Shape;140;p15">
            <a:extLst>
              <a:ext uri="{FF2B5EF4-FFF2-40B4-BE49-F238E27FC236}">
                <a16:creationId xmlns:a16="http://schemas.microsoft.com/office/drawing/2014/main" id="{A3D67ECA-FC4B-85E0-A221-1044D2A46478}"/>
              </a:ext>
            </a:extLst>
          </p:cNvPr>
          <p:cNvCxnSpPr/>
          <p:nvPr/>
        </p:nvCxnSpPr>
        <p:spPr>
          <a:xfrm rot="10800000">
            <a:off x="9153525" y="-45048"/>
            <a:ext cx="0" cy="10377096"/>
          </a:xfrm>
          <a:prstGeom prst="straightConnector1">
            <a:avLst/>
          </a:prstGeom>
          <a:noFill/>
          <a:ln w="19050" cap="flat" cmpd="sng">
            <a:solidFill>
              <a:srgbClr val="000000"/>
            </a:solidFill>
            <a:prstDash val="solid"/>
            <a:round/>
            <a:headEnd type="none" w="sm" len="sm"/>
            <a:tailEnd type="none" w="sm" len="sm"/>
          </a:ln>
        </p:spPr>
      </p:cxnSp>
      <p:sp>
        <p:nvSpPr>
          <p:cNvPr id="2" name="Google Shape;135;p15">
            <a:extLst>
              <a:ext uri="{FF2B5EF4-FFF2-40B4-BE49-F238E27FC236}">
                <a16:creationId xmlns:a16="http://schemas.microsoft.com/office/drawing/2014/main" id="{C1DE72FA-D9F5-5831-BDB9-642EF5FAAEA1}"/>
              </a:ext>
            </a:extLst>
          </p:cNvPr>
          <p:cNvSpPr txBox="1"/>
          <p:nvPr/>
        </p:nvSpPr>
        <p:spPr>
          <a:xfrm>
            <a:off x="1989600" y="6595913"/>
            <a:ext cx="6400299"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latin typeface="DM Sans"/>
                <a:sym typeface="DM Sans"/>
              </a:rPr>
              <a:t>Relocation-managed</a:t>
            </a:r>
            <a:endParaRPr b="1" dirty="0"/>
          </a:p>
        </p:txBody>
      </p:sp>
      <p:pic>
        <p:nvPicPr>
          <p:cNvPr id="3" name="Google Shape;89;p1" descr="A reflection of trees and grass&#10;&#10;Description automatically generated">
            <a:extLst>
              <a:ext uri="{FF2B5EF4-FFF2-40B4-BE49-F238E27FC236}">
                <a16:creationId xmlns:a16="http://schemas.microsoft.com/office/drawing/2014/main" id="{A0480952-7D66-FC2C-F322-068D41149048}"/>
              </a:ext>
            </a:extLst>
          </p:cNvPr>
          <p:cNvPicPr preferRelativeResize="0"/>
          <p:nvPr/>
        </p:nvPicPr>
        <p:blipFill rotWithShape="1">
          <a:blip r:embed="rId4">
            <a:alphaModFix/>
          </a:blip>
          <a:srcRect l="24327" t="-2093" b="893"/>
          <a:stretch>
            <a:fillRect/>
          </a:stretch>
        </p:blipFill>
        <p:spPr>
          <a:xfrm rot="10800000">
            <a:off x="9208888" y="394025"/>
            <a:ext cx="9225949" cy="10287001"/>
          </a:xfrm>
          <a:prstGeom prst="rect">
            <a:avLst/>
          </a:prstGeom>
          <a:noFill/>
          <a:ln>
            <a:noFill/>
          </a:ln>
        </p:spPr>
      </p:pic>
      <p:pic>
        <p:nvPicPr>
          <p:cNvPr id="4" name="Google Shape;89;p1" descr="A reflection of trees and grass&#10;&#10;Description automatically generated">
            <a:extLst>
              <a:ext uri="{FF2B5EF4-FFF2-40B4-BE49-F238E27FC236}">
                <a16:creationId xmlns:a16="http://schemas.microsoft.com/office/drawing/2014/main" id="{A89E45EB-BACD-819F-7E93-B09373163033}"/>
              </a:ext>
            </a:extLst>
          </p:cNvPr>
          <p:cNvPicPr preferRelativeResize="0"/>
          <p:nvPr/>
        </p:nvPicPr>
        <p:blipFill rotWithShape="1">
          <a:blip r:embed="rId4">
            <a:alphaModFix/>
          </a:blip>
          <a:srcRect l="23885" t="22496" r="442" b="47268"/>
          <a:stretch>
            <a:fillRect/>
          </a:stretch>
        </p:blipFill>
        <p:spPr>
          <a:xfrm rot="10800000">
            <a:off x="177033" y="7710530"/>
            <a:ext cx="8948809" cy="2764701"/>
          </a:xfrm>
          <a:prstGeom prst="rect">
            <a:avLst/>
          </a:prstGeom>
          <a:noFill/>
          <a:ln>
            <a:noFill/>
          </a:ln>
        </p:spPr>
      </p:pic>
    </p:spTree>
    <p:extLst>
      <p:ext uri="{BB962C8B-B14F-4D97-AF65-F5344CB8AC3E}">
        <p14:creationId xmlns:p14="http://schemas.microsoft.com/office/powerpoint/2010/main" val="20216253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E73D2-C959-EAB5-C4BC-545C5C4C10C6}"/>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BBF6FCD1-A3C2-A1DB-FFDB-DF83DC296DA2}"/>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6" name="Title 1">
            <a:extLst>
              <a:ext uri="{FF2B5EF4-FFF2-40B4-BE49-F238E27FC236}">
                <a16:creationId xmlns:a16="http://schemas.microsoft.com/office/drawing/2014/main" id="{5AD27F7F-A0D9-0114-CE34-4A5C1E343CFC}"/>
              </a:ext>
            </a:extLst>
          </p:cNvPr>
          <p:cNvSpPr txBox="1">
            <a:spLocks/>
          </p:cNvSpPr>
          <p:nvPr/>
        </p:nvSpPr>
        <p:spPr>
          <a:xfrm>
            <a:off x="1257300" y="547688"/>
            <a:ext cx="15773400" cy="2366963"/>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latin typeface="DM Sans" pitchFamily="2" charset="77"/>
              </a:rPr>
              <a:t>Definitions</a:t>
            </a:r>
          </a:p>
        </p:txBody>
      </p:sp>
      <p:sp>
        <p:nvSpPr>
          <p:cNvPr id="4" name="Content Placeholder 3">
            <a:extLst>
              <a:ext uri="{FF2B5EF4-FFF2-40B4-BE49-F238E27FC236}">
                <a16:creationId xmlns:a16="http://schemas.microsoft.com/office/drawing/2014/main" id="{D58997FC-042A-C3D3-487D-227C5E4D336B}"/>
              </a:ext>
            </a:extLst>
          </p:cNvPr>
          <p:cNvSpPr>
            <a:spLocks noGrp="1"/>
          </p:cNvSpPr>
          <p:nvPr>
            <p:ph idx="1"/>
          </p:nvPr>
        </p:nvSpPr>
        <p:spPr>
          <a:xfrm>
            <a:off x="767165" y="4068305"/>
            <a:ext cx="9205994" cy="3812582"/>
          </a:xfrm>
        </p:spPr>
        <p:txBody>
          <a:bodyPr>
            <a:normAutofit fontScale="92500"/>
          </a:bodyPr>
          <a:lstStyle/>
          <a:p>
            <a:pPr marL="0" indent="0">
              <a:buNone/>
            </a:pPr>
            <a:r>
              <a:rPr lang="en-US" sz="4800" b="1" dirty="0">
                <a:latin typeface="DM Sans" pitchFamily="2" charset="77"/>
              </a:rPr>
              <a:t>Managed relocation: </a:t>
            </a:r>
            <a:r>
              <a:rPr lang="en-US" sz="4800" dirty="0">
                <a:latin typeface="DM Sans" pitchFamily="2" charset="77"/>
              </a:rPr>
              <a:t>The intentional introduction of genotypes or species outside of their historic ranges into more climatically favorable regions</a:t>
            </a:r>
          </a:p>
        </p:txBody>
      </p:sp>
      <p:pic>
        <p:nvPicPr>
          <p:cNvPr id="5" name="Picture 4" descr="A green outline of a tree&#10;&#10;AI-generated content may be incorrect.">
            <a:extLst>
              <a:ext uri="{FF2B5EF4-FFF2-40B4-BE49-F238E27FC236}">
                <a16:creationId xmlns:a16="http://schemas.microsoft.com/office/drawing/2014/main" id="{717A6BF8-7F11-1478-BA1C-0059F1812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065" y="3414198"/>
            <a:ext cx="5362956" cy="6620256"/>
          </a:xfrm>
          <a:prstGeom prst="rect">
            <a:avLst/>
          </a:prstGeom>
        </p:spPr>
      </p:pic>
    </p:spTree>
    <p:extLst>
      <p:ext uri="{BB962C8B-B14F-4D97-AF65-F5344CB8AC3E}">
        <p14:creationId xmlns:p14="http://schemas.microsoft.com/office/powerpoint/2010/main" val="10651809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2D349-B7B8-11AC-9377-7D5ECE20AEDD}"/>
            </a:ext>
          </a:extLst>
        </p:cNvPr>
        <p:cNvGrpSpPr/>
        <p:nvPr/>
      </p:nvGrpSpPr>
      <p:grpSpPr>
        <a:xfrm>
          <a:off x="0" y="0"/>
          <a:ext cx="0" cy="0"/>
          <a:chOff x="0" y="0"/>
          <a:chExt cx="0" cy="0"/>
        </a:xfrm>
      </p:grpSpPr>
      <p:sp>
        <p:nvSpPr>
          <p:cNvPr id="5" name="Google Shape;275;p23">
            <a:extLst>
              <a:ext uri="{FF2B5EF4-FFF2-40B4-BE49-F238E27FC236}">
                <a16:creationId xmlns:a16="http://schemas.microsoft.com/office/drawing/2014/main" id="{7E8D8027-AF9B-BD4F-31C9-8D6C2033AEC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8" name="Picture 7" descr="A map of trees with different colors&#10;&#10;AI-generated content may be incorrect.">
            <a:extLst>
              <a:ext uri="{FF2B5EF4-FFF2-40B4-BE49-F238E27FC236}">
                <a16:creationId xmlns:a16="http://schemas.microsoft.com/office/drawing/2014/main" id="{FF31FFD2-580E-C782-142F-4F3D9E5ADC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065" y="3414198"/>
            <a:ext cx="5362956" cy="6620256"/>
          </a:xfrm>
          <a:prstGeom prst="rect">
            <a:avLst/>
          </a:prstGeom>
        </p:spPr>
      </p:pic>
      <p:sp>
        <p:nvSpPr>
          <p:cNvPr id="6" name="Title 1">
            <a:extLst>
              <a:ext uri="{FF2B5EF4-FFF2-40B4-BE49-F238E27FC236}">
                <a16:creationId xmlns:a16="http://schemas.microsoft.com/office/drawing/2014/main" id="{F9B0E23F-4565-AC0A-D7D8-CD7056B5A80E}"/>
              </a:ext>
            </a:extLst>
          </p:cNvPr>
          <p:cNvSpPr txBox="1">
            <a:spLocks/>
          </p:cNvSpPr>
          <p:nvPr/>
        </p:nvSpPr>
        <p:spPr>
          <a:xfrm>
            <a:off x="1257300" y="547688"/>
            <a:ext cx="15773400" cy="2366963"/>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latin typeface="DM Sans" pitchFamily="2" charset="77"/>
              </a:rPr>
              <a:t>Definitions</a:t>
            </a:r>
          </a:p>
        </p:txBody>
      </p:sp>
      <p:sp>
        <p:nvSpPr>
          <p:cNvPr id="4" name="Content Placeholder 3">
            <a:extLst>
              <a:ext uri="{FF2B5EF4-FFF2-40B4-BE49-F238E27FC236}">
                <a16:creationId xmlns:a16="http://schemas.microsoft.com/office/drawing/2014/main" id="{FD44214B-0032-F9D7-13EA-138ABD45D7F7}"/>
              </a:ext>
            </a:extLst>
          </p:cNvPr>
          <p:cNvSpPr>
            <a:spLocks noGrp="1"/>
          </p:cNvSpPr>
          <p:nvPr>
            <p:ph idx="1"/>
          </p:nvPr>
        </p:nvSpPr>
        <p:spPr>
          <a:xfrm>
            <a:off x="767165" y="4068305"/>
            <a:ext cx="9205994" cy="3812582"/>
          </a:xfrm>
        </p:spPr>
        <p:txBody>
          <a:bodyPr>
            <a:normAutofit fontScale="92500"/>
          </a:bodyPr>
          <a:lstStyle/>
          <a:p>
            <a:pPr marL="0" indent="0">
              <a:buNone/>
            </a:pPr>
            <a:r>
              <a:rPr lang="en-US" sz="4800" b="1" dirty="0">
                <a:latin typeface="DM Sans" pitchFamily="2" charset="77"/>
              </a:rPr>
              <a:t>Managed relocation: </a:t>
            </a:r>
            <a:r>
              <a:rPr lang="en-US" sz="4800" dirty="0">
                <a:latin typeface="DM Sans" pitchFamily="2" charset="77"/>
              </a:rPr>
              <a:t>The intentional introduction of genotypes or species outside of their historic ranges into more climatically favorable regions</a:t>
            </a:r>
          </a:p>
        </p:txBody>
      </p:sp>
      <p:sp>
        <p:nvSpPr>
          <p:cNvPr id="2" name="TextBox 1">
            <a:extLst>
              <a:ext uri="{FF2B5EF4-FFF2-40B4-BE49-F238E27FC236}">
                <a16:creationId xmlns:a16="http://schemas.microsoft.com/office/drawing/2014/main" id="{316DC4FB-E244-99A1-8C8B-71BC8382CADF}"/>
              </a:ext>
            </a:extLst>
          </p:cNvPr>
          <p:cNvSpPr txBox="1"/>
          <p:nvPr/>
        </p:nvSpPr>
        <p:spPr>
          <a:xfrm>
            <a:off x="7640937" y="9346898"/>
            <a:ext cx="3626314" cy="738664"/>
          </a:xfrm>
          <a:prstGeom prst="rect">
            <a:avLst/>
          </a:prstGeom>
          <a:noFill/>
        </p:spPr>
        <p:txBody>
          <a:bodyPr wrap="none" rtlCol="0">
            <a:spAutoFit/>
          </a:bodyPr>
          <a:lstStyle/>
          <a:p>
            <a:r>
              <a:rPr lang="en-US" sz="4200" b="1" dirty="0">
                <a:solidFill>
                  <a:srgbClr val="FF0D01"/>
                </a:solidFill>
              </a:rPr>
              <a:t>Warm margin</a:t>
            </a:r>
          </a:p>
        </p:txBody>
      </p:sp>
      <p:sp>
        <p:nvSpPr>
          <p:cNvPr id="3" name="TextBox 2">
            <a:extLst>
              <a:ext uri="{FF2B5EF4-FFF2-40B4-BE49-F238E27FC236}">
                <a16:creationId xmlns:a16="http://schemas.microsoft.com/office/drawing/2014/main" id="{1D7D3CF4-1EAA-C9AA-8A46-8548E65124C2}"/>
              </a:ext>
            </a:extLst>
          </p:cNvPr>
          <p:cNvSpPr txBox="1"/>
          <p:nvPr/>
        </p:nvSpPr>
        <p:spPr>
          <a:xfrm>
            <a:off x="13575989" y="2532095"/>
            <a:ext cx="3324949" cy="738664"/>
          </a:xfrm>
          <a:prstGeom prst="rect">
            <a:avLst/>
          </a:prstGeom>
          <a:noFill/>
        </p:spPr>
        <p:txBody>
          <a:bodyPr wrap="none" rtlCol="0">
            <a:spAutoFit/>
          </a:bodyPr>
          <a:lstStyle/>
          <a:p>
            <a:r>
              <a:rPr lang="en-US" sz="4200" b="1" dirty="0">
                <a:solidFill>
                  <a:srgbClr val="0195FF"/>
                </a:solidFill>
              </a:rPr>
              <a:t>Cold margin</a:t>
            </a:r>
          </a:p>
        </p:txBody>
      </p:sp>
    </p:spTree>
    <p:extLst>
      <p:ext uri="{BB962C8B-B14F-4D97-AF65-F5344CB8AC3E}">
        <p14:creationId xmlns:p14="http://schemas.microsoft.com/office/powerpoint/2010/main" val="1731677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F5E6-2990-4D0A-0E1B-EE8D44369EE6}"/>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752EBE75-312A-1DEC-29A7-82BDA3F32AB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10" name="Picture 9" descr="A map of trees with different colors&#10;&#10;AI-generated content may be incorrect.">
            <a:extLst>
              <a:ext uri="{FF2B5EF4-FFF2-40B4-BE49-F238E27FC236}">
                <a16:creationId xmlns:a16="http://schemas.microsoft.com/office/drawing/2014/main" id="{17E2E456-54A2-197A-0420-3D89E4A6C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065" y="3414198"/>
            <a:ext cx="5362956" cy="6620256"/>
          </a:xfrm>
          <a:prstGeom prst="rect">
            <a:avLst/>
          </a:prstGeom>
        </p:spPr>
      </p:pic>
      <p:sp>
        <p:nvSpPr>
          <p:cNvPr id="6" name="Title 1">
            <a:extLst>
              <a:ext uri="{FF2B5EF4-FFF2-40B4-BE49-F238E27FC236}">
                <a16:creationId xmlns:a16="http://schemas.microsoft.com/office/drawing/2014/main" id="{369CCFB2-051C-E010-4942-FE686664C1B7}"/>
              </a:ext>
            </a:extLst>
          </p:cNvPr>
          <p:cNvSpPr txBox="1">
            <a:spLocks/>
          </p:cNvSpPr>
          <p:nvPr/>
        </p:nvSpPr>
        <p:spPr>
          <a:xfrm>
            <a:off x="1257300" y="547688"/>
            <a:ext cx="15773400" cy="2366963"/>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latin typeface="DM Sans" pitchFamily="2" charset="77"/>
              </a:rPr>
              <a:t>Definitions – assisted gene flow</a:t>
            </a:r>
          </a:p>
        </p:txBody>
      </p:sp>
      <p:sp>
        <p:nvSpPr>
          <p:cNvPr id="4" name="Content Placeholder 3">
            <a:extLst>
              <a:ext uri="{FF2B5EF4-FFF2-40B4-BE49-F238E27FC236}">
                <a16:creationId xmlns:a16="http://schemas.microsoft.com/office/drawing/2014/main" id="{44E65464-AB26-F7B1-7F4A-0F360B5F147A}"/>
              </a:ext>
            </a:extLst>
          </p:cNvPr>
          <p:cNvSpPr>
            <a:spLocks noGrp="1"/>
          </p:cNvSpPr>
          <p:nvPr>
            <p:ph idx="1"/>
          </p:nvPr>
        </p:nvSpPr>
        <p:spPr>
          <a:xfrm>
            <a:off x="767165" y="4068305"/>
            <a:ext cx="9205994" cy="3812582"/>
          </a:xfrm>
        </p:spPr>
        <p:txBody>
          <a:bodyPr>
            <a:normAutofit fontScale="92500"/>
          </a:bodyPr>
          <a:lstStyle/>
          <a:p>
            <a:pPr marL="0" indent="0">
              <a:buNone/>
            </a:pPr>
            <a:r>
              <a:rPr lang="en-US" sz="4800" b="1" dirty="0">
                <a:latin typeface="DM Sans" pitchFamily="2" charset="77"/>
              </a:rPr>
              <a:t>Managed relocation: </a:t>
            </a:r>
            <a:r>
              <a:rPr lang="en-US" sz="4800" dirty="0">
                <a:latin typeface="DM Sans" pitchFamily="2" charset="77"/>
              </a:rPr>
              <a:t>The intentional introduction of </a:t>
            </a:r>
            <a:r>
              <a:rPr lang="en-US" sz="4800" b="1" u="sng" dirty="0">
                <a:solidFill>
                  <a:schemeClr val="accent6">
                    <a:lumMod val="75000"/>
                  </a:schemeClr>
                </a:solidFill>
                <a:latin typeface="DM Sans" pitchFamily="2" charset="77"/>
              </a:rPr>
              <a:t>genotypes</a:t>
            </a:r>
            <a:r>
              <a:rPr lang="en-US" sz="4800" dirty="0">
                <a:latin typeface="DM Sans" pitchFamily="2" charset="77"/>
              </a:rPr>
              <a:t> or species outside of their historic ranges into more climatically favorable regions</a:t>
            </a:r>
          </a:p>
        </p:txBody>
      </p:sp>
      <p:cxnSp>
        <p:nvCxnSpPr>
          <p:cNvPr id="3" name="Straight Arrow Connector 2">
            <a:extLst>
              <a:ext uri="{FF2B5EF4-FFF2-40B4-BE49-F238E27FC236}">
                <a16:creationId xmlns:a16="http://schemas.microsoft.com/office/drawing/2014/main" id="{DFF2E3A9-5B6C-AF5E-43AB-44698CD7557A}"/>
              </a:ext>
            </a:extLst>
          </p:cNvPr>
          <p:cNvCxnSpPr/>
          <p:nvPr/>
        </p:nvCxnSpPr>
        <p:spPr>
          <a:xfrm flipV="1">
            <a:off x="13204556" y="7508930"/>
            <a:ext cx="650930" cy="860156"/>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4DE4D70B-952E-4A40-632F-BC76B6BB1AE5}"/>
              </a:ext>
            </a:extLst>
          </p:cNvPr>
          <p:cNvCxnSpPr>
            <a:cxnSpLocks/>
          </p:cNvCxnSpPr>
          <p:nvPr/>
        </p:nvCxnSpPr>
        <p:spPr>
          <a:xfrm flipH="1" flipV="1">
            <a:off x="13433156" y="5556143"/>
            <a:ext cx="1143000" cy="1232115"/>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B9326CB-D600-99A7-A84B-26ED0786365A}"/>
              </a:ext>
            </a:extLst>
          </p:cNvPr>
          <p:cNvCxnSpPr>
            <a:cxnSpLocks/>
          </p:cNvCxnSpPr>
          <p:nvPr/>
        </p:nvCxnSpPr>
        <p:spPr>
          <a:xfrm flipV="1">
            <a:off x="12716360" y="4324028"/>
            <a:ext cx="716796" cy="819473"/>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7443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D9433-24CF-E27C-958E-B02DAF17380A}"/>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99083F6C-A582-3C3F-D5B5-24ADDC384768}"/>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12" name="Picture 11" descr="A map of trees with different colors&#10;&#10;AI-generated content may be incorrect.">
            <a:extLst>
              <a:ext uri="{FF2B5EF4-FFF2-40B4-BE49-F238E27FC236}">
                <a16:creationId xmlns:a16="http://schemas.microsoft.com/office/drawing/2014/main" id="{314FAF87-EBDC-697C-1573-C454BBB03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065" y="2312346"/>
            <a:ext cx="5362956" cy="7722108"/>
          </a:xfrm>
          <a:prstGeom prst="rect">
            <a:avLst/>
          </a:prstGeom>
        </p:spPr>
      </p:pic>
      <p:sp>
        <p:nvSpPr>
          <p:cNvPr id="6" name="Title 1">
            <a:extLst>
              <a:ext uri="{FF2B5EF4-FFF2-40B4-BE49-F238E27FC236}">
                <a16:creationId xmlns:a16="http://schemas.microsoft.com/office/drawing/2014/main" id="{2929D1E5-74FE-4D1C-553F-794AAF65F373}"/>
              </a:ext>
            </a:extLst>
          </p:cNvPr>
          <p:cNvSpPr txBox="1">
            <a:spLocks/>
          </p:cNvSpPr>
          <p:nvPr/>
        </p:nvSpPr>
        <p:spPr>
          <a:xfrm>
            <a:off x="1257300" y="547688"/>
            <a:ext cx="15773400" cy="2366963"/>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latin typeface="DM Sans" pitchFamily="2" charset="77"/>
              </a:rPr>
              <a:t>Definitions – assisted species migration</a:t>
            </a:r>
          </a:p>
        </p:txBody>
      </p:sp>
      <p:sp>
        <p:nvSpPr>
          <p:cNvPr id="4" name="Content Placeholder 3">
            <a:extLst>
              <a:ext uri="{FF2B5EF4-FFF2-40B4-BE49-F238E27FC236}">
                <a16:creationId xmlns:a16="http://schemas.microsoft.com/office/drawing/2014/main" id="{A365B3C8-D6F0-8344-532C-1F9B09B123B2}"/>
              </a:ext>
            </a:extLst>
          </p:cNvPr>
          <p:cNvSpPr>
            <a:spLocks noGrp="1"/>
          </p:cNvSpPr>
          <p:nvPr>
            <p:ph idx="1"/>
          </p:nvPr>
        </p:nvSpPr>
        <p:spPr>
          <a:xfrm>
            <a:off x="767165" y="4068305"/>
            <a:ext cx="9205994" cy="3812582"/>
          </a:xfrm>
        </p:spPr>
        <p:txBody>
          <a:bodyPr>
            <a:normAutofit fontScale="92500"/>
          </a:bodyPr>
          <a:lstStyle/>
          <a:p>
            <a:pPr marL="0" indent="0">
              <a:buNone/>
            </a:pPr>
            <a:r>
              <a:rPr lang="en-US" sz="4800" b="1" dirty="0">
                <a:latin typeface="DM Sans" pitchFamily="2" charset="77"/>
              </a:rPr>
              <a:t>Managed relocation: </a:t>
            </a:r>
            <a:r>
              <a:rPr lang="en-US" sz="4800" dirty="0">
                <a:latin typeface="DM Sans" pitchFamily="2" charset="77"/>
              </a:rPr>
              <a:t>The intentional introduction of genotypes or </a:t>
            </a:r>
            <a:r>
              <a:rPr lang="en-US" sz="4800" b="1" u="sng" dirty="0">
                <a:solidFill>
                  <a:schemeClr val="accent6">
                    <a:lumMod val="75000"/>
                  </a:schemeClr>
                </a:solidFill>
                <a:latin typeface="DM Sans" pitchFamily="2" charset="77"/>
              </a:rPr>
              <a:t>species</a:t>
            </a:r>
            <a:r>
              <a:rPr lang="en-US" sz="4800" dirty="0">
                <a:latin typeface="DM Sans" pitchFamily="2" charset="77"/>
              </a:rPr>
              <a:t> outside of their historic ranges into more climatically favorable regions</a:t>
            </a:r>
          </a:p>
        </p:txBody>
      </p:sp>
      <p:cxnSp>
        <p:nvCxnSpPr>
          <p:cNvPr id="13" name="Straight Arrow Connector 12">
            <a:extLst>
              <a:ext uri="{FF2B5EF4-FFF2-40B4-BE49-F238E27FC236}">
                <a16:creationId xmlns:a16="http://schemas.microsoft.com/office/drawing/2014/main" id="{4C6F86A8-4EDC-57DD-9507-6ED3A7389EC1}"/>
              </a:ext>
            </a:extLst>
          </p:cNvPr>
          <p:cNvCxnSpPr>
            <a:cxnSpLocks/>
          </p:cNvCxnSpPr>
          <p:nvPr/>
        </p:nvCxnSpPr>
        <p:spPr>
          <a:xfrm flipH="1" flipV="1">
            <a:off x="14390177" y="2743201"/>
            <a:ext cx="255722" cy="813662"/>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7795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83F8C-5E0D-0C2A-405F-86442A23B3AE}"/>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E7193A4B-08EC-8E9D-40F1-3A5CCBECC66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3" name="Picture 2" descr="A map of trees with different colors&#10;&#10;AI-generated content may be incorrect.">
            <a:extLst>
              <a:ext uri="{FF2B5EF4-FFF2-40B4-BE49-F238E27FC236}">
                <a16:creationId xmlns:a16="http://schemas.microsoft.com/office/drawing/2014/main" id="{095C5F73-9055-A9A0-7A08-B28472C8C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3263" y="1915967"/>
            <a:ext cx="5362956" cy="7744968"/>
          </a:xfrm>
          <a:prstGeom prst="rect">
            <a:avLst/>
          </a:prstGeom>
        </p:spPr>
      </p:pic>
      <p:sp>
        <p:nvSpPr>
          <p:cNvPr id="6" name="Title 1">
            <a:extLst>
              <a:ext uri="{FF2B5EF4-FFF2-40B4-BE49-F238E27FC236}">
                <a16:creationId xmlns:a16="http://schemas.microsoft.com/office/drawing/2014/main" id="{878DAEA1-47A1-6D5C-4BDC-B0B4DB2EDA0C}"/>
              </a:ext>
            </a:extLst>
          </p:cNvPr>
          <p:cNvSpPr txBox="1">
            <a:spLocks/>
          </p:cNvSpPr>
          <p:nvPr/>
        </p:nvSpPr>
        <p:spPr>
          <a:xfrm>
            <a:off x="1257300" y="547688"/>
            <a:ext cx="15773400" cy="2366963"/>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latin typeface="DM Sans" pitchFamily="2" charset="77"/>
              </a:rPr>
              <a:t>The risk to ecosystems</a:t>
            </a:r>
          </a:p>
        </p:txBody>
      </p:sp>
      <p:sp>
        <p:nvSpPr>
          <p:cNvPr id="4" name="Content Placeholder 3">
            <a:extLst>
              <a:ext uri="{FF2B5EF4-FFF2-40B4-BE49-F238E27FC236}">
                <a16:creationId xmlns:a16="http://schemas.microsoft.com/office/drawing/2014/main" id="{906711DD-DDC1-CE06-E32E-B2449CB6B589}"/>
              </a:ext>
            </a:extLst>
          </p:cNvPr>
          <p:cNvSpPr>
            <a:spLocks noGrp="1"/>
          </p:cNvSpPr>
          <p:nvPr>
            <p:ph idx="1"/>
          </p:nvPr>
        </p:nvSpPr>
        <p:spPr>
          <a:xfrm>
            <a:off x="767165" y="4068305"/>
            <a:ext cx="9205994" cy="3812582"/>
          </a:xfrm>
        </p:spPr>
        <p:txBody>
          <a:bodyPr>
            <a:normAutofit/>
          </a:bodyPr>
          <a:lstStyle/>
          <a:p>
            <a:pPr marL="0" indent="0">
              <a:buNone/>
            </a:pPr>
            <a:r>
              <a:rPr lang="en-US" sz="4800" dirty="0">
                <a:latin typeface="DM Sans" pitchFamily="2" charset="77"/>
              </a:rPr>
              <a:t>Climate-driven population decline or local extinctions because conditions become too warm (or too wet/dry).</a:t>
            </a:r>
          </a:p>
        </p:txBody>
      </p:sp>
      <p:cxnSp>
        <p:nvCxnSpPr>
          <p:cNvPr id="13" name="Straight Arrow Connector 12">
            <a:extLst>
              <a:ext uri="{FF2B5EF4-FFF2-40B4-BE49-F238E27FC236}">
                <a16:creationId xmlns:a16="http://schemas.microsoft.com/office/drawing/2014/main" id="{430003EF-D627-4E8B-E142-BAF29E679AB3}"/>
              </a:ext>
            </a:extLst>
          </p:cNvPr>
          <p:cNvCxnSpPr>
            <a:cxnSpLocks/>
          </p:cNvCxnSpPr>
          <p:nvPr/>
        </p:nvCxnSpPr>
        <p:spPr>
          <a:xfrm flipH="1" flipV="1">
            <a:off x="14390177" y="2743201"/>
            <a:ext cx="255722" cy="813662"/>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4514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1BE93-991B-A5A6-38D3-80D25C6C6FC8}"/>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6726A517-4AA1-04C6-8650-511A2C14635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12" name="Picture 11" descr="A map of trees with different colors&#10;&#10;AI-generated content may be incorrect.">
            <a:extLst>
              <a:ext uri="{FF2B5EF4-FFF2-40B4-BE49-F238E27FC236}">
                <a16:creationId xmlns:a16="http://schemas.microsoft.com/office/drawing/2014/main" id="{321CFBDF-3757-9A84-1F24-95CEE7118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065" y="2312346"/>
            <a:ext cx="5362956" cy="7722108"/>
          </a:xfrm>
          <a:prstGeom prst="rect">
            <a:avLst/>
          </a:prstGeom>
        </p:spPr>
      </p:pic>
      <p:sp>
        <p:nvSpPr>
          <p:cNvPr id="6" name="Title 1">
            <a:extLst>
              <a:ext uri="{FF2B5EF4-FFF2-40B4-BE49-F238E27FC236}">
                <a16:creationId xmlns:a16="http://schemas.microsoft.com/office/drawing/2014/main" id="{7F1E479A-248A-9BB8-EC68-B0C0BC758107}"/>
              </a:ext>
            </a:extLst>
          </p:cNvPr>
          <p:cNvSpPr txBox="1">
            <a:spLocks/>
          </p:cNvSpPr>
          <p:nvPr/>
        </p:nvSpPr>
        <p:spPr>
          <a:xfrm>
            <a:off x="1257300" y="547688"/>
            <a:ext cx="15773400" cy="2366963"/>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DM Sans" pitchFamily="2" charset="77"/>
              </a:rPr>
              <a:t>Now, we’re focused on assisted gene flow</a:t>
            </a:r>
          </a:p>
        </p:txBody>
      </p:sp>
      <p:cxnSp>
        <p:nvCxnSpPr>
          <p:cNvPr id="13" name="Straight Arrow Connector 12">
            <a:extLst>
              <a:ext uri="{FF2B5EF4-FFF2-40B4-BE49-F238E27FC236}">
                <a16:creationId xmlns:a16="http://schemas.microsoft.com/office/drawing/2014/main" id="{FC8B0547-4C37-BF9C-8852-2E4D27CDC34A}"/>
              </a:ext>
            </a:extLst>
          </p:cNvPr>
          <p:cNvCxnSpPr>
            <a:cxnSpLocks/>
          </p:cNvCxnSpPr>
          <p:nvPr/>
        </p:nvCxnSpPr>
        <p:spPr>
          <a:xfrm flipH="1" flipV="1">
            <a:off x="14390177" y="2743201"/>
            <a:ext cx="255722" cy="813662"/>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pic>
        <p:nvPicPr>
          <p:cNvPr id="5" name="Picture 4" descr="A map of trees with different colors&#10;&#10;AI-generated content may be incorrect.">
            <a:extLst>
              <a:ext uri="{FF2B5EF4-FFF2-40B4-BE49-F238E27FC236}">
                <a16:creationId xmlns:a16="http://schemas.microsoft.com/office/drawing/2014/main" id="{0F57FD7D-38E1-210E-2106-58890C88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4339" y="3414198"/>
            <a:ext cx="5362956" cy="6620256"/>
          </a:xfrm>
          <a:prstGeom prst="rect">
            <a:avLst/>
          </a:prstGeom>
        </p:spPr>
      </p:pic>
      <p:cxnSp>
        <p:nvCxnSpPr>
          <p:cNvPr id="7" name="Straight Arrow Connector 6">
            <a:extLst>
              <a:ext uri="{FF2B5EF4-FFF2-40B4-BE49-F238E27FC236}">
                <a16:creationId xmlns:a16="http://schemas.microsoft.com/office/drawing/2014/main" id="{897F6EC5-C602-32CF-CBC5-1A1C5BB27C88}"/>
              </a:ext>
            </a:extLst>
          </p:cNvPr>
          <p:cNvCxnSpPr/>
          <p:nvPr/>
        </p:nvCxnSpPr>
        <p:spPr>
          <a:xfrm flipV="1">
            <a:off x="4641830" y="7508930"/>
            <a:ext cx="650930" cy="860156"/>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9D02A68-1BB1-B8FE-E460-35B7A7D99AD0}"/>
              </a:ext>
            </a:extLst>
          </p:cNvPr>
          <p:cNvCxnSpPr>
            <a:cxnSpLocks/>
          </p:cNvCxnSpPr>
          <p:nvPr/>
        </p:nvCxnSpPr>
        <p:spPr>
          <a:xfrm flipH="1" flipV="1">
            <a:off x="4870430" y="5556143"/>
            <a:ext cx="1143000" cy="1232115"/>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4BA1B85-3BA7-CE5A-9A47-4AB3BA05055C}"/>
              </a:ext>
            </a:extLst>
          </p:cNvPr>
          <p:cNvCxnSpPr>
            <a:cxnSpLocks/>
          </p:cNvCxnSpPr>
          <p:nvPr/>
        </p:nvCxnSpPr>
        <p:spPr>
          <a:xfrm flipV="1">
            <a:off x="4153634" y="4324028"/>
            <a:ext cx="716796" cy="819473"/>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552C6B51-3AF7-7685-7578-FEE39766A5DF}"/>
              </a:ext>
            </a:extLst>
          </p:cNvPr>
          <p:cNvSpPr/>
          <p:nvPr/>
        </p:nvSpPr>
        <p:spPr>
          <a:xfrm>
            <a:off x="1296490" y="2914650"/>
            <a:ext cx="7324997" cy="7413498"/>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14" name="Straight Connector 13">
            <a:extLst>
              <a:ext uri="{FF2B5EF4-FFF2-40B4-BE49-F238E27FC236}">
                <a16:creationId xmlns:a16="http://schemas.microsoft.com/office/drawing/2014/main" id="{7049882E-6055-CACE-4D47-B14BE7377887}"/>
              </a:ext>
            </a:extLst>
          </p:cNvPr>
          <p:cNvCxnSpPr/>
          <p:nvPr/>
        </p:nvCxnSpPr>
        <p:spPr>
          <a:xfrm>
            <a:off x="9777549" y="3076304"/>
            <a:ext cx="7253151" cy="6958151"/>
          </a:xfrm>
          <a:prstGeom prst="line">
            <a:avLst/>
          </a:prstGeom>
          <a:ln w="57150">
            <a:solidFill>
              <a:srgbClr val="C00000"/>
            </a:solidFill>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468F939B-45AA-3398-4B73-2FE00FA767C8}"/>
              </a:ext>
            </a:extLst>
          </p:cNvPr>
          <p:cNvCxnSpPr>
            <a:cxnSpLocks/>
          </p:cNvCxnSpPr>
          <p:nvPr/>
        </p:nvCxnSpPr>
        <p:spPr>
          <a:xfrm flipH="1">
            <a:off x="10004786" y="2914650"/>
            <a:ext cx="6513198" cy="6975393"/>
          </a:xfrm>
          <a:prstGeom prst="line">
            <a:avLst/>
          </a:prstGeom>
          <a:ln w="57150">
            <a:solidFill>
              <a:srgbClr val="C0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910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B152335B-E37F-2DD7-16E4-CEEDBA2627D5}"/>
            </a:ext>
          </a:extLst>
        </p:cNvPr>
        <p:cNvGrpSpPr/>
        <p:nvPr/>
      </p:nvGrpSpPr>
      <p:grpSpPr>
        <a:xfrm>
          <a:off x="0" y="0"/>
          <a:ext cx="0" cy="0"/>
          <a:chOff x="0" y="0"/>
          <a:chExt cx="0" cy="0"/>
        </a:xfrm>
      </p:grpSpPr>
      <p:sp>
        <p:nvSpPr>
          <p:cNvPr id="275" name="Google Shape;275;p23">
            <a:extLst>
              <a:ext uri="{FF2B5EF4-FFF2-40B4-BE49-F238E27FC236}">
                <a16:creationId xmlns:a16="http://schemas.microsoft.com/office/drawing/2014/main" id="{1F50BCF3-B691-4360-18A7-C7949A960D75}"/>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2" name="Picture 1" descr="A diagram of a plant life cycle&#10;&#10;Description automatically generated">
            <a:extLst>
              <a:ext uri="{FF2B5EF4-FFF2-40B4-BE49-F238E27FC236}">
                <a16:creationId xmlns:a16="http://schemas.microsoft.com/office/drawing/2014/main" id="{80334052-D869-DB40-D6F9-037E62F601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9200" y="197506"/>
            <a:ext cx="15028407" cy="9891988"/>
          </a:xfrm>
          <a:prstGeom prst="rect">
            <a:avLst/>
          </a:prstGeom>
        </p:spPr>
      </p:pic>
      <p:graphicFrame>
        <p:nvGraphicFramePr>
          <p:cNvPr id="3" name="Text Placeholder 2">
            <a:extLst>
              <a:ext uri="{FF2B5EF4-FFF2-40B4-BE49-F238E27FC236}">
                <a16:creationId xmlns:a16="http://schemas.microsoft.com/office/drawing/2014/main" id="{AD025273-CE6C-88D5-B9D3-50817B807680}"/>
              </a:ext>
            </a:extLst>
          </p:cNvPr>
          <p:cNvGraphicFramePr/>
          <p:nvPr>
            <p:extLst>
              <p:ext uri="{D42A27DB-BD31-4B8C-83A1-F6EECF244321}">
                <p14:modId xmlns:p14="http://schemas.microsoft.com/office/powerpoint/2010/main" val="947988027"/>
              </p:ext>
            </p:extLst>
          </p:nvPr>
        </p:nvGraphicFramePr>
        <p:xfrm>
          <a:off x="910814" y="2270147"/>
          <a:ext cx="7054626" cy="37173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5D11004D-0AE6-63AB-ED28-2500249CDCD0}"/>
              </a:ext>
            </a:extLst>
          </p:cNvPr>
          <p:cNvSpPr txBox="1"/>
          <p:nvPr/>
        </p:nvSpPr>
        <p:spPr>
          <a:xfrm>
            <a:off x="14654575" y="10003581"/>
            <a:ext cx="4454617" cy="369332"/>
          </a:xfrm>
          <a:prstGeom prst="rect">
            <a:avLst/>
          </a:prstGeom>
          <a:noFill/>
        </p:spPr>
        <p:txBody>
          <a:bodyPr wrap="none" rtlCol="0">
            <a:spAutoFit/>
          </a:bodyPr>
          <a:lstStyle/>
          <a:p>
            <a:r>
              <a:rPr lang="en-US" dirty="0"/>
              <a:t>Colberg, Bradley, Morelli, &amp; Brown-Lima 2024</a:t>
            </a:r>
          </a:p>
        </p:txBody>
      </p:sp>
    </p:spTree>
    <p:extLst>
      <p:ext uri="{BB962C8B-B14F-4D97-AF65-F5344CB8AC3E}">
        <p14:creationId xmlns:p14="http://schemas.microsoft.com/office/powerpoint/2010/main" val="42072392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6D14A-ED9E-2013-9085-8197F5D2A5FB}"/>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D01EC6AB-58B3-7349-3F78-8A482E37912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10" name="Picture 9" descr="A graph of a distance traveled&#10;&#10;AI-generated content may be incorrect.">
            <a:extLst>
              <a:ext uri="{FF2B5EF4-FFF2-40B4-BE49-F238E27FC236}">
                <a16:creationId xmlns:a16="http://schemas.microsoft.com/office/drawing/2014/main" id="{431B1048-19F8-76DE-5425-2E3F6B6ECA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295" y="1883793"/>
            <a:ext cx="12363995" cy="8193957"/>
          </a:xfrm>
          <a:prstGeom prst="rect">
            <a:avLst/>
          </a:prstGeom>
        </p:spPr>
      </p:pic>
      <p:sp>
        <p:nvSpPr>
          <p:cNvPr id="6" name="Title 5">
            <a:extLst>
              <a:ext uri="{FF2B5EF4-FFF2-40B4-BE49-F238E27FC236}">
                <a16:creationId xmlns:a16="http://schemas.microsoft.com/office/drawing/2014/main" id="{4CF8E61A-3469-8281-07FE-A41A21039554}"/>
              </a:ext>
            </a:extLst>
          </p:cNvPr>
          <p:cNvSpPr>
            <a:spLocks noGrp="1"/>
          </p:cNvSpPr>
          <p:nvPr>
            <p:ph type="title"/>
          </p:nvPr>
        </p:nvSpPr>
        <p:spPr>
          <a:xfrm>
            <a:off x="1203863" y="209251"/>
            <a:ext cx="16733817" cy="1988345"/>
          </a:xfrm>
        </p:spPr>
        <p:txBody>
          <a:bodyPr/>
          <a:lstStyle/>
          <a:p>
            <a:r>
              <a:rPr lang="en-US" dirty="0"/>
              <a:t>How far do plants need to move to keep up? </a:t>
            </a:r>
            <a:endParaRPr lang="en-US" b="1" dirty="0"/>
          </a:p>
        </p:txBody>
      </p:sp>
      <p:pic>
        <p:nvPicPr>
          <p:cNvPr id="3" name="Picture 2" descr="A map of the united states of america with a yellow star&#10;&#10;AI-generated content may be incorrect.">
            <a:extLst>
              <a:ext uri="{FF2B5EF4-FFF2-40B4-BE49-F238E27FC236}">
                <a16:creationId xmlns:a16="http://schemas.microsoft.com/office/drawing/2014/main" id="{C122B5BF-AB16-7929-1BDA-B31F55554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4289" y="2424794"/>
            <a:ext cx="5468112" cy="6103620"/>
          </a:xfrm>
          <a:prstGeom prst="rect">
            <a:avLst/>
          </a:prstGeom>
        </p:spPr>
      </p:pic>
    </p:spTree>
    <p:extLst>
      <p:ext uri="{BB962C8B-B14F-4D97-AF65-F5344CB8AC3E}">
        <p14:creationId xmlns:p14="http://schemas.microsoft.com/office/powerpoint/2010/main" val="2247569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75;p23">
            <a:extLst>
              <a:ext uri="{FF2B5EF4-FFF2-40B4-BE49-F238E27FC236}">
                <a16:creationId xmlns:a16="http://schemas.microsoft.com/office/drawing/2014/main" id="{C7B49C5B-5E31-2BCC-DAE6-FB182E828BC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6" name="Title 5">
            <a:extLst>
              <a:ext uri="{FF2B5EF4-FFF2-40B4-BE49-F238E27FC236}">
                <a16:creationId xmlns:a16="http://schemas.microsoft.com/office/drawing/2014/main" id="{10ADFBEC-526F-7229-9EB5-46A80C401E09}"/>
              </a:ext>
            </a:extLst>
          </p:cNvPr>
          <p:cNvSpPr>
            <a:spLocks noGrp="1"/>
          </p:cNvSpPr>
          <p:nvPr>
            <p:ph type="title"/>
          </p:nvPr>
        </p:nvSpPr>
        <p:spPr>
          <a:xfrm>
            <a:off x="1203863" y="173626"/>
            <a:ext cx="15773400" cy="1988345"/>
          </a:xfrm>
        </p:spPr>
        <p:txBody>
          <a:bodyPr/>
          <a:lstStyle/>
          <a:p>
            <a:r>
              <a:rPr lang="en-US" dirty="0"/>
              <a:t>Temperatures have already risen by </a:t>
            </a:r>
            <a:r>
              <a:rPr lang="en-US" b="1" dirty="0"/>
              <a:t>~2-3° F</a:t>
            </a:r>
          </a:p>
        </p:txBody>
      </p:sp>
      <p:pic>
        <p:nvPicPr>
          <p:cNvPr id="5" name="Content Placeholder 4" descr="A graph showing the temperature of the earth&#10;&#10;AI-generated content may be incorrect.">
            <a:extLst>
              <a:ext uri="{FF2B5EF4-FFF2-40B4-BE49-F238E27FC236}">
                <a16:creationId xmlns:a16="http://schemas.microsoft.com/office/drawing/2014/main" id="{C37BDF1B-D9BF-C633-DEBF-4DD81B2EA49C}"/>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rcRect t="6598"/>
          <a:stretch>
            <a:fillRect/>
          </a:stretch>
        </p:blipFill>
        <p:spPr>
          <a:xfrm>
            <a:off x="2926471" y="2048494"/>
            <a:ext cx="13886021" cy="8238509"/>
          </a:xfrm>
        </p:spPr>
      </p:pic>
      <p:pic>
        <p:nvPicPr>
          <p:cNvPr id="1026" name="Picture 2">
            <a:extLst>
              <a:ext uri="{FF2B5EF4-FFF2-40B4-BE49-F238E27FC236}">
                <a16:creationId xmlns:a16="http://schemas.microsoft.com/office/drawing/2014/main" id="{3CDE3870-9202-B4C6-E240-879F178C9D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 y="7901249"/>
            <a:ext cx="2179320" cy="217932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EEF44810-35EA-B94A-0E1B-AD62D1DCD8D8}"/>
              </a:ext>
            </a:extLst>
          </p:cNvPr>
          <p:cNvCxnSpPr>
            <a:cxnSpLocks/>
          </p:cNvCxnSpPr>
          <p:nvPr/>
        </p:nvCxnSpPr>
        <p:spPr>
          <a:xfrm flipH="1">
            <a:off x="10862954" y="6381863"/>
            <a:ext cx="1567542" cy="404886"/>
          </a:xfrm>
          <a:prstGeom prst="straightConnector1">
            <a:avLst/>
          </a:prstGeom>
          <a:ln w="28575">
            <a:solidFill>
              <a:srgbClr val="FFFF00"/>
            </a:solidFill>
            <a:headEnd type="none" w="med" len="med"/>
            <a:tailEnd type="triangle" w="lg" len="lg"/>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D000E24-B0AF-FA57-03F5-C371E502BC42}"/>
              </a:ext>
            </a:extLst>
          </p:cNvPr>
          <p:cNvSpPr txBox="1"/>
          <p:nvPr/>
        </p:nvSpPr>
        <p:spPr>
          <a:xfrm>
            <a:off x="11556305" y="5689366"/>
            <a:ext cx="3024185" cy="646331"/>
          </a:xfrm>
          <a:prstGeom prst="rect">
            <a:avLst/>
          </a:prstGeom>
          <a:noFill/>
        </p:spPr>
        <p:txBody>
          <a:bodyPr wrap="square" rtlCol="0">
            <a:spAutoFit/>
          </a:bodyPr>
          <a:lstStyle/>
          <a:p>
            <a:r>
              <a:rPr lang="en-US" sz="3600" b="1" dirty="0">
                <a:solidFill>
                  <a:srgbClr val="FFFF00"/>
                </a:solidFill>
              </a:rPr>
              <a:t>You are here</a:t>
            </a:r>
          </a:p>
        </p:txBody>
      </p:sp>
      <p:sp>
        <p:nvSpPr>
          <p:cNvPr id="16" name="Rectangle 15">
            <a:extLst>
              <a:ext uri="{FF2B5EF4-FFF2-40B4-BE49-F238E27FC236}">
                <a16:creationId xmlns:a16="http://schemas.microsoft.com/office/drawing/2014/main" id="{F401C5A1-6BB7-58FD-3AE7-D64FD51E231A}"/>
              </a:ext>
            </a:extLst>
          </p:cNvPr>
          <p:cNvSpPr/>
          <p:nvPr/>
        </p:nvSpPr>
        <p:spPr>
          <a:xfrm>
            <a:off x="14669552" y="2048493"/>
            <a:ext cx="1982621" cy="65908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Tree>
    <p:extLst>
      <p:ext uri="{BB962C8B-B14F-4D97-AF65-F5344CB8AC3E}">
        <p14:creationId xmlns:p14="http://schemas.microsoft.com/office/powerpoint/2010/main" val="20339176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B133C-23EC-873F-98E2-3F4A0681A13C}"/>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EA2E3996-0CEC-F62D-8BF1-48E83D04A4C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5" name="Picture 4" descr="A map of the united states with several states&#10;&#10;AI-generated content may be incorrect.">
            <a:extLst>
              <a:ext uri="{FF2B5EF4-FFF2-40B4-BE49-F238E27FC236}">
                <a16:creationId xmlns:a16="http://schemas.microsoft.com/office/drawing/2014/main" id="{D47D9A04-922E-C5D2-AB74-F5321FBF4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09594" y="2424794"/>
            <a:ext cx="5468112" cy="6103620"/>
          </a:xfrm>
          <a:prstGeom prst="rect">
            <a:avLst/>
          </a:prstGeom>
        </p:spPr>
      </p:pic>
      <p:pic>
        <p:nvPicPr>
          <p:cNvPr id="7" name="Picture 6" descr="A graph showing the temperature of a person&#10;&#10;AI-generated content may be incorrect.">
            <a:extLst>
              <a:ext uri="{FF2B5EF4-FFF2-40B4-BE49-F238E27FC236}">
                <a16:creationId xmlns:a16="http://schemas.microsoft.com/office/drawing/2014/main" id="{76B038F3-A952-EF82-26D5-0391D8AA3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295" y="1883793"/>
            <a:ext cx="12363995" cy="8193957"/>
          </a:xfrm>
          <a:prstGeom prst="rect">
            <a:avLst/>
          </a:prstGeom>
        </p:spPr>
      </p:pic>
      <p:sp>
        <p:nvSpPr>
          <p:cNvPr id="6" name="Title 5">
            <a:extLst>
              <a:ext uri="{FF2B5EF4-FFF2-40B4-BE49-F238E27FC236}">
                <a16:creationId xmlns:a16="http://schemas.microsoft.com/office/drawing/2014/main" id="{B1DE973D-95AF-5A8C-93A0-C1D749C0C8A4}"/>
              </a:ext>
            </a:extLst>
          </p:cNvPr>
          <p:cNvSpPr>
            <a:spLocks noGrp="1"/>
          </p:cNvSpPr>
          <p:nvPr>
            <p:ph type="title"/>
          </p:nvPr>
        </p:nvSpPr>
        <p:spPr>
          <a:xfrm>
            <a:off x="1203863" y="209251"/>
            <a:ext cx="16733817" cy="1988345"/>
          </a:xfrm>
        </p:spPr>
        <p:txBody>
          <a:bodyPr/>
          <a:lstStyle/>
          <a:p>
            <a:r>
              <a:rPr lang="en-US" dirty="0"/>
              <a:t>A rise of </a:t>
            </a:r>
            <a:r>
              <a:rPr lang="en-US" b="1" dirty="0"/>
              <a:t>~2-3° F </a:t>
            </a:r>
            <a:r>
              <a:rPr lang="en-US" dirty="0"/>
              <a:t>is equivalent to </a:t>
            </a:r>
            <a:r>
              <a:rPr lang="en-US" b="1" dirty="0"/>
              <a:t>~80-120 miles</a:t>
            </a:r>
          </a:p>
        </p:txBody>
      </p:sp>
      <p:cxnSp>
        <p:nvCxnSpPr>
          <p:cNvPr id="13" name="Straight Arrow Connector 12">
            <a:extLst>
              <a:ext uri="{FF2B5EF4-FFF2-40B4-BE49-F238E27FC236}">
                <a16:creationId xmlns:a16="http://schemas.microsoft.com/office/drawing/2014/main" id="{32627D18-90EC-F9CB-2632-68C035CAE20F}"/>
              </a:ext>
            </a:extLst>
          </p:cNvPr>
          <p:cNvCxnSpPr>
            <a:cxnSpLocks/>
          </p:cNvCxnSpPr>
          <p:nvPr/>
        </p:nvCxnSpPr>
        <p:spPr>
          <a:xfrm flipH="1">
            <a:off x="15343650" y="5143500"/>
            <a:ext cx="33672" cy="656409"/>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95028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CEDE8-30E5-4006-A87E-5F4F762F7579}"/>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3509606D-8B12-8B4E-2792-FA98B69FE8FC}"/>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pic>
        <p:nvPicPr>
          <p:cNvPr id="8" name="Picture 7" descr="A map of the united states with red and yellow stars&#10;&#10;AI-generated content may be incorrect.">
            <a:extLst>
              <a:ext uri="{FF2B5EF4-FFF2-40B4-BE49-F238E27FC236}">
                <a16:creationId xmlns:a16="http://schemas.microsoft.com/office/drawing/2014/main" id="{40862AB9-E2F1-F5D8-58F8-5D627CF72F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09594" y="2414997"/>
            <a:ext cx="5468112" cy="6103620"/>
          </a:xfrm>
          <a:prstGeom prst="rect">
            <a:avLst/>
          </a:prstGeom>
        </p:spPr>
      </p:pic>
      <p:pic>
        <p:nvPicPr>
          <p:cNvPr id="3" name="Picture 2" descr="A diagram of a graph showing the temperature of a person&#10;&#10;AI-generated content may be incorrect.">
            <a:extLst>
              <a:ext uri="{FF2B5EF4-FFF2-40B4-BE49-F238E27FC236}">
                <a16:creationId xmlns:a16="http://schemas.microsoft.com/office/drawing/2014/main" id="{CEA276F4-59C3-557C-2993-66C2424C1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295" y="1883793"/>
            <a:ext cx="12363995" cy="8193957"/>
          </a:xfrm>
          <a:prstGeom prst="rect">
            <a:avLst/>
          </a:prstGeom>
        </p:spPr>
      </p:pic>
      <p:sp>
        <p:nvSpPr>
          <p:cNvPr id="6" name="Title 5">
            <a:extLst>
              <a:ext uri="{FF2B5EF4-FFF2-40B4-BE49-F238E27FC236}">
                <a16:creationId xmlns:a16="http://schemas.microsoft.com/office/drawing/2014/main" id="{914389BF-C9FB-2B2C-0E7F-BD22C296586F}"/>
              </a:ext>
            </a:extLst>
          </p:cNvPr>
          <p:cNvSpPr>
            <a:spLocks noGrp="1"/>
          </p:cNvSpPr>
          <p:nvPr>
            <p:ph type="title"/>
          </p:nvPr>
        </p:nvSpPr>
        <p:spPr>
          <a:xfrm>
            <a:off x="1203863" y="209251"/>
            <a:ext cx="16733817" cy="1988345"/>
          </a:xfrm>
        </p:spPr>
        <p:txBody>
          <a:bodyPr/>
          <a:lstStyle/>
          <a:p>
            <a:r>
              <a:rPr lang="en-US" dirty="0"/>
              <a:t>A rise of </a:t>
            </a:r>
            <a:r>
              <a:rPr lang="en-US" b="1" dirty="0"/>
              <a:t>~5-7° F </a:t>
            </a:r>
            <a:r>
              <a:rPr lang="en-US" dirty="0"/>
              <a:t>is equivalent to </a:t>
            </a:r>
            <a:r>
              <a:rPr lang="en-US" b="1" dirty="0"/>
              <a:t>~200-300 miles</a:t>
            </a:r>
          </a:p>
        </p:txBody>
      </p:sp>
      <p:cxnSp>
        <p:nvCxnSpPr>
          <p:cNvPr id="12" name="Straight Arrow Connector 11">
            <a:extLst>
              <a:ext uri="{FF2B5EF4-FFF2-40B4-BE49-F238E27FC236}">
                <a16:creationId xmlns:a16="http://schemas.microsoft.com/office/drawing/2014/main" id="{10F552B6-509D-CB5D-760D-40DF77C7F51C}"/>
              </a:ext>
            </a:extLst>
          </p:cNvPr>
          <p:cNvCxnSpPr>
            <a:cxnSpLocks/>
          </p:cNvCxnSpPr>
          <p:nvPr/>
        </p:nvCxnSpPr>
        <p:spPr>
          <a:xfrm flipH="1">
            <a:off x="14884509" y="5143501"/>
            <a:ext cx="459141" cy="1871255"/>
          </a:xfrm>
          <a:prstGeom prst="straightConnector1">
            <a:avLst/>
          </a:prstGeom>
          <a:ln w="1905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918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81EA3-1F59-94DF-C53C-55ED1ACA207B}"/>
            </a:ext>
          </a:extLst>
        </p:cNvPr>
        <p:cNvGrpSpPr/>
        <p:nvPr/>
      </p:nvGrpSpPr>
      <p:grpSpPr>
        <a:xfrm>
          <a:off x="0" y="0"/>
          <a:ext cx="0" cy="0"/>
          <a:chOff x="0" y="0"/>
          <a:chExt cx="0" cy="0"/>
        </a:xfrm>
      </p:grpSpPr>
      <p:sp>
        <p:nvSpPr>
          <p:cNvPr id="4" name="Google Shape;275;p23">
            <a:extLst>
              <a:ext uri="{FF2B5EF4-FFF2-40B4-BE49-F238E27FC236}">
                <a16:creationId xmlns:a16="http://schemas.microsoft.com/office/drawing/2014/main" id="{516A2EAC-C753-D6EF-CB75-7FF8176EAA15}"/>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C7334C3F-4D91-BD35-185E-C13AA5CB4D7B}"/>
              </a:ext>
            </a:extLst>
          </p:cNvPr>
          <p:cNvSpPr>
            <a:spLocks noGrp="1"/>
          </p:cNvSpPr>
          <p:nvPr>
            <p:ph type="title"/>
          </p:nvPr>
        </p:nvSpPr>
        <p:spPr>
          <a:xfrm>
            <a:off x="1257300" y="395288"/>
            <a:ext cx="15773400" cy="1988345"/>
          </a:xfrm>
        </p:spPr>
        <p:txBody>
          <a:bodyPr/>
          <a:lstStyle/>
          <a:p>
            <a:r>
              <a:rPr lang="en-US" dirty="0">
                <a:latin typeface="DM Sans" pitchFamily="2" charset="77"/>
              </a:rPr>
              <a:t>Enter: Assisted gene flow</a:t>
            </a:r>
          </a:p>
        </p:txBody>
      </p:sp>
      <p:sp>
        <p:nvSpPr>
          <p:cNvPr id="9" name="Rectangle 8">
            <a:extLst>
              <a:ext uri="{FF2B5EF4-FFF2-40B4-BE49-F238E27FC236}">
                <a16:creationId xmlns:a16="http://schemas.microsoft.com/office/drawing/2014/main" id="{AF30866E-9158-359C-3974-DA2E3BEFBB31}"/>
              </a:ext>
            </a:extLst>
          </p:cNvPr>
          <p:cNvSpPr/>
          <p:nvPr/>
        </p:nvSpPr>
        <p:spPr>
          <a:xfrm>
            <a:off x="13128172" y="2155371"/>
            <a:ext cx="4996544" cy="47418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pic>
        <p:nvPicPr>
          <p:cNvPr id="11" name="Picture 10" descr="A map of trees with different colors&#10;&#10;AI-generated content may be incorrect.">
            <a:extLst>
              <a:ext uri="{FF2B5EF4-FFF2-40B4-BE49-F238E27FC236}">
                <a16:creationId xmlns:a16="http://schemas.microsoft.com/office/drawing/2014/main" id="{0797760C-F036-A02D-8D59-729001788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065" y="3414198"/>
            <a:ext cx="5362956" cy="6620256"/>
          </a:xfrm>
          <a:prstGeom prst="rect">
            <a:avLst/>
          </a:prstGeom>
        </p:spPr>
      </p:pic>
      <p:cxnSp>
        <p:nvCxnSpPr>
          <p:cNvPr id="12" name="Straight Arrow Connector 11">
            <a:extLst>
              <a:ext uri="{FF2B5EF4-FFF2-40B4-BE49-F238E27FC236}">
                <a16:creationId xmlns:a16="http://schemas.microsoft.com/office/drawing/2014/main" id="{4108D0EE-B856-1E1A-1F59-2F8FF9AEEFBB}"/>
              </a:ext>
            </a:extLst>
          </p:cNvPr>
          <p:cNvCxnSpPr/>
          <p:nvPr/>
        </p:nvCxnSpPr>
        <p:spPr>
          <a:xfrm flipV="1">
            <a:off x="13204556" y="7508930"/>
            <a:ext cx="650930" cy="860156"/>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6D3829E-8E9D-238F-88D0-4A9AB80C4F1F}"/>
              </a:ext>
            </a:extLst>
          </p:cNvPr>
          <p:cNvCxnSpPr>
            <a:cxnSpLocks/>
          </p:cNvCxnSpPr>
          <p:nvPr/>
        </p:nvCxnSpPr>
        <p:spPr>
          <a:xfrm flipH="1" flipV="1">
            <a:off x="13433156" y="5556143"/>
            <a:ext cx="1143000" cy="1232115"/>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591D40D-A054-F763-8798-EBC0994B23A9}"/>
              </a:ext>
            </a:extLst>
          </p:cNvPr>
          <p:cNvCxnSpPr>
            <a:cxnSpLocks/>
          </p:cNvCxnSpPr>
          <p:nvPr/>
        </p:nvCxnSpPr>
        <p:spPr>
          <a:xfrm flipV="1">
            <a:off x="12716360" y="4324028"/>
            <a:ext cx="716796" cy="819473"/>
          </a:xfrm>
          <a:prstGeom prst="straightConnector1">
            <a:avLst/>
          </a:prstGeom>
          <a:ln w="38100">
            <a:solidFill>
              <a:schemeClr val="tx1">
                <a:lumMod val="65000"/>
                <a:lumOff val="35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3" name="Content Placeholder 3">
            <a:extLst>
              <a:ext uri="{FF2B5EF4-FFF2-40B4-BE49-F238E27FC236}">
                <a16:creationId xmlns:a16="http://schemas.microsoft.com/office/drawing/2014/main" id="{CB1CB6E6-B758-01B8-3136-796598D379E0}"/>
              </a:ext>
            </a:extLst>
          </p:cNvPr>
          <p:cNvSpPr>
            <a:spLocks noGrp="1"/>
          </p:cNvSpPr>
          <p:nvPr>
            <p:ph idx="1"/>
          </p:nvPr>
        </p:nvSpPr>
        <p:spPr>
          <a:xfrm>
            <a:off x="767165" y="4068305"/>
            <a:ext cx="9205994" cy="3812582"/>
          </a:xfrm>
        </p:spPr>
        <p:txBody>
          <a:bodyPr>
            <a:normAutofit fontScale="92500"/>
          </a:bodyPr>
          <a:lstStyle/>
          <a:p>
            <a:pPr marL="0" indent="0">
              <a:buNone/>
            </a:pPr>
            <a:r>
              <a:rPr lang="en-US" sz="4800" b="1" dirty="0">
                <a:latin typeface="DM Sans" pitchFamily="2" charset="77"/>
              </a:rPr>
              <a:t>Managed relocation: </a:t>
            </a:r>
            <a:r>
              <a:rPr lang="en-US" sz="4800" dirty="0">
                <a:latin typeface="DM Sans" pitchFamily="2" charset="77"/>
              </a:rPr>
              <a:t>The intentional introduction of </a:t>
            </a:r>
            <a:r>
              <a:rPr lang="en-US" sz="4800" b="1" u="sng" dirty="0">
                <a:solidFill>
                  <a:schemeClr val="accent6">
                    <a:lumMod val="75000"/>
                  </a:schemeClr>
                </a:solidFill>
                <a:latin typeface="DM Sans" pitchFamily="2" charset="77"/>
              </a:rPr>
              <a:t>genotypes</a:t>
            </a:r>
            <a:r>
              <a:rPr lang="en-US" sz="4800" dirty="0">
                <a:latin typeface="DM Sans" pitchFamily="2" charset="77"/>
              </a:rPr>
              <a:t> or species outside of their historic ranges into more climatically favorable regions</a:t>
            </a:r>
          </a:p>
        </p:txBody>
      </p:sp>
    </p:spTree>
    <p:extLst>
      <p:ext uri="{BB962C8B-B14F-4D97-AF65-F5344CB8AC3E}">
        <p14:creationId xmlns:p14="http://schemas.microsoft.com/office/powerpoint/2010/main" val="5910677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3A8F4-2FB4-B3A2-F5A3-085686D461D0}"/>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2182F2FF-4067-BB8C-6113-09978CB79D9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6" name="Title 1">
            <a:extLst>
              <a:ext uri="{FF2B5EF4-FFF2-40B4-BE49-F238E27FC236}">
                <a16:creationId xmlns:a16="http://schemas.microsoft.com/office/drawing/2014/main" id="{FD49B2C4-8301-288E-FFE8-583BB88AE1B1}"/>
              </a:ext>
            </a:extLst>
          </p:cNvPr>
          <p:cNvSpPr txBox="1">
            <a:spLocks/>
          </p:cNvSpPr>
          <p:nvPr/>
        </p:nvSpPr>
        <p:spPr>
          <a:xfrm>
            <a:off x="1257300" y="547688"/>
            <a:ext cx="15773400" cy="2366963"/>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DM Sans" pitchFamily="2" charset="77"/>
              </a:rPr>
              <a:t>Assisted gene flow is recommended for conservation</a:t>
            </a:r>
          </a:p>
        </p:txBody>
      </p:sp>
      <p:pic>
        <p:nvPicPr>
          <p:cNvPr id="8" name="Picture 7">
            <a:extLst>
              <a:ext uri="{FF2B5EF4-FFF2-40B4-BE49-F238E27FC236}">
                <a16:creationId xmlns:a16="http://schemas.microsoft.com/office/drawing/2014/main" id="{14E73BDB-9EF0-C389-E9B3-9B14D093E05E}"/>
              </a:ext>
            </a:extLst>
          </p:cNvPr>
          <p:cNvPicPr>
            <a:picLocks noChangeAspect="1"/>
          </p:cNvPicPr>
          <p:nvPr/>
        </p:nvPicPr>
        <p:blipFill>
          <a:blip r:embed="rId4"/>
          <a:srcRect l="10530" t="21530" r="10362" b="30685"/>
          <a:stretch>
            <a:fillRect/>
          </a:stretch>
        </p:blipFill>
        <p:spPr>
          <a:xfrm>
            <a:off x="1" y="4068306"/>
            <a:ext cx="8988848" cy="1859796"/>
          </a:xfrm>
          <a:prstGeom prst="rect">
            <a:avLst/>
          </a:prstGeom>
        </p:spPr>
      </p:pic>
      <p:sp>
        <p:nvSpPr>
          <p:cNvPr id="9" name="TextBox 8">
            <a:extLst>
              <a:ext uri="{FF2B5EF4-FFF2-40B4-BE49-F238E27FC236}">
                <a16:creationId xmlns:a16="http://schemas.microsoft.com/office/drawing/2014/main" id="{D1AC6ECC-33E3-1001-CCE0-B43DDFB8CC29}"/>
              </a:ext>
            </a:extLst>
          </p:cNvPr>
          <p:cNvSpPr txBox="1"/>
          <p:nvPr/>
        </p:nvSpPr>
        <p:spPr>
          <a:xfrm>
            <a:off x="255581" y="9416146"/>
            <a:ext cx="3711401" cy="646331"/>
          </a:xfrm>
          <a:prstGeom prst="rect">
            <a:avLst/>
          </a:prstGeom>
          <a:noFill/>
        </p:spPr>
        <p:txBody>
          <a:bodyPr wrap="square" rtlCol="0">
            <a:spAutoFit/>
          </a:bodyPr>
          <a:lstStyle/>
          <a:p>
            <a:r>
              <a:rPr lang="en-US" sz="3600" dirty="0"/>
              <a:t>Millar et al. 2007</a:t>
            </a:r>
          </a:p>
        </p:txBody>
      </p:sp>
      <p:sp>
        <p:nvSpPr>
          <p:cNvPr id="11" name="TextBox 10">
            <a:extLst>
              <a:ext uri="{FF2B5EF4-FFF2-40B4-BE49-F238E27FC236}">
                <a16:creationId xmlns:a16="http://schemas.microsoft.com/office/drawing/2014/main" id="{D6336C74-5C1E-D28F-402E-E26B8B8455AC}"/>
              </a:ext>
            </a:extLst>
          </p:cNvPr>
          <p:cNvSpPr txBox="1"/>
          <p:nvPr/>
        </p:nvSpPr>
        <p:spPr>
          <a:xfrm>
            <a:off x="8988848" y="3393829"/>
            <a:ext cx="9299153" cy="5078313"/>
          </a:xfrm>
          <a:prstGeom prst="rect">
            <a:avLst/>
          </a:prstGeom>
          <a:noFill/>
        </p:spPr>
        <p:txBody>
          <a:bodyPr wrap="square">
            <a:spAutoFit/>
          </a:bodyPr>
          <a:lstStyle/>
          <a:p>
            <a:pPr algn="l"/>
            <a:r>
              <a:rPr lang="en-US" sz="5400" dirty="0">
                <a:latin typeface="AdvTimes-i"/>
              </a:rPr>
              <a:t>1. </a:t>
            </a:r>
            <a:r>
              <a:rPr lang="en-US" sz="5400" b="1" dirty="0">
                <a:solidFill>
                  <a:schemeClr val="accent3"/>
                </a:solidFill>
                <a:latin typeface="AdvTimes-i"/>
              </a:rPr>
              <a:t>Assist transitions, population adjustments, range shifts, and other natural adaptations</a:t>
            </a:r>
          </a:p>
          <a:p>
            <a:pPr algn="l"/>
            <a:r>
              <a:rPr lang="en-US" sz="5400" dirty="0">
                <a:latin typeface="AdvTimes-i"/>
              </a:rPr>
              <a:t>…</a:t>
            </a:r>
          </a:p>
          <a:p>
            <a:r>
              <a:rPr lang="en-US" sz="5400" dirty="0"/>
              <a:t>3. </a:t>
            </a:r>
            <a:r>
              <a:rPr lang="en-US" sz="5400" b="1" dirty="0">
                <a:solidFill>
                  <a:schemeClr val="accent3"/>
                </a:solidFill>
              </a:rPr>
              <a:t>Expand genetic diversity guidelines</a:t>
            </a:r>
          </a:p>
        </p:txBody>
      </p:sp>
    </p:spTree>
    <p:extLst>
      <p:ext uri="{BB962C8B-B14F-4D97-AF65-F5344CB8AC3E}">
        <p14:creationId xmlns:p14="http://schemas.microsoft.com/office/powerpoint/2010/main" val="16711612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40D12-8B93-BDFA-9517-5BC88F1FD579}"/>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29B97B19-6607-E3CC-E57C-E9DD72022112}"/>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6" name="Title 1">
            <a:extLst>
              <a:ext uri="{FF2B5EF4-FFF2-40B4-BE49-F238E27FC236}">
                <a16:creationId xmlns:a16="http://schemas.microsoft.com/office/drawing/2014/main" id="{0342EA52-A92B-7251-DBE7-1FF7E4A84DD4}"/>
              </a:ext>
            </a:extLst>
          </p:cNvPr>
          <p:cNvSpPr txBox="1">
            <a:spLocks/>
          </p:cNvSpPr>
          <p:nvPr/>
        </p:nvSpPr>
        <p:spPr>
          <a:xfrm>
            <a:off x="1257300" y="547688"/>
            <a:ext cx="15773400" cy="2366963"/>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Assisted gene flow is recommended for conservation and restoration</a:t>
            </a:r>
          </a:p>
        </p:txBody>
      </p:sp>
      <p:sp>
        <p:nvSpPr>
          <p:cNvPr id="9" name="TextBox 8">
            <a:extLst>
              <a:ext uri="{FF2B5EF4-FFF2-40B4-BE49-F238E27FC236}">
                <a16:creationId xmlns:a16="http://schemas.microsoft.com/office/drawing/2014/main" id="{085AF1CF-0B70-046E-774E-2DE2AE1DA9BF}"/>
              </a:ext>
            </a:extLst>
          </p:cNvPr>
          <p:cNvSpPr txBox="1"/>
          <p:nvPr/>
        </p:nvSpPr>
        <p:spPr>
          <a:xfrm>
            <a:off x="207456" y="9596330"/>
            <a:ext cx="3329828" cy="553998"/>
          </a:xfrm>
          <a:prstGeom prst="rect">
            <a:avLst/>
          </a:prstGeom>
          <a:noFill/>
        </p:spPr>
        <p:txBody>
          <a:bodyPr wrap="square" rtlCol="0">
            <a:spAutoFit/>
          </a:bodyPr>
          <a:lstStyle/>
          <a:p>
            <a:r>
              <a:rPr lang="en-US" sz="3000" dirty="0"/>
              <a:t>Gann et al. 2019</a:t>
            </a:r>
          </a:p>
        </p:txBody>
      </p:sp>
      <p:sp>
        <p:nvSpPr>
          <p:cNvPr id="11" name="TextBox 10">
            <a:extLst>
              <a:ext uri="{FF2B5EF4-FFF2-40B4-BE49-F238E27FC236}">
                <a16:creationId xmlns:a16="http://schemas.microsoft.com/office/drawing/2014/main" id="{D57B395E-BF5D-DA5A-27F7-0F48B1FF2BC3}"/>
              </a:ext>
            </a:extLst>
          </p:cNvPr>
          <p:cNvSpPr txBox="1"/>
          <p:nvPr/>
        </p:nvSpPr>
        <p:spPr>
          <a:xfrm>
            <a:off x="8467742" y="3109940"/>
            <a:ext cx="9427616" cy="5909310"/>
          </a:xfrm>
          <a:prstGeom prst="rect">
            <a:avLst/>
          </a:prstGeom>
          <a:noFill/>
        </p:spPr>
        <p:txBody>
          <a:bodyPr wrap="square">
            <a:spAutoFit/>
          </a:bodyPr>
          <a:lstStyle/>
          <a:p>
            <a:r>
              <a:rPr lang="en-US" sz="5400" i="1" dirty="0">
                <a:solidFill>
                  <a:schemeClr val="accent3"/>
                </a:solidFill>
                <a:latin typeface="AdvTimes-i"/>
              </a:rPr>
              <a:t>“Reference models should be developed with an explicit focus on understanding temporal dynamics to develop feasible and relevant restoration designs that allow local species to recover, adapt, evolve, and reassemble.”</a:t>
            </a:r>
            <a:endParaRPr lang="en-US" sz="5400" i="1" dirty="0">
              <a:solidFill>
                <a:schemeClr val="accent3"/>
              </a:solidFill>
            </a:endParaRPr>
          </a:p>
        </p:txBody>
      </p:sp>
      <p:pic>
        <p:nvPicPr>
          <p:cNvPr id="3" name="Picture 2">
            <a:extLst>
              <a:ext uri="{FF2B5EF4-FFF2-40B4-BE49-F238E27FC236}">
                <a16:creationId xmlns:a16="http://schemas.microsoft.com/office/drawing/2014/main" id="{3CBEE014-F196-5814-A17E-65D9BB5BF013}"/>
              </a:ext>
            </a:extLst>
          </p:cNvPr>
          <p:cNvPicPr>
            <a:picLocks noChangeAspect="1"/>
          </p:cNvPicPr>
          <p:nvPr/>
        </p:nvPicPr>
        <p:blipFill>
          <a:blip r:embed="rId4"/>
          <a:srcRect b="26349"/>
          <a:stretch>
            <a:fillRect/>
          </a:stretch>
        </p:blipFill>
        <p:spPr>
          <a:xfrm>
            <a:off x="392643" y="3834338"/>
            <a:ext cx="7457883" cy="4842303"/>
          </a:xfrm>
          <a:prstGeom prst="rect">
            <a:avLst/>
          </a:prstGeom>
        </p:spPr>
      </p:pic>
    </p:spTree>
    <p:extLst>
      <p:ext uri="{BB962C8B-B14F-4D97-AF65-F5344CB8AC3E}">
        <p14:creationId xmlns:p14="http://schemas.microsoft.com/office/powerpoint/2010/main" val="35225853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04307-46B4-27B2-F3E1-A2CF7E527E5D}"/>
            </a:ext>
          </a:extLst>
        </p:cNvPr>
        <p:cNvGrpSpPr/>
        <p:nvPr/>
      </p:nvGrpSpPr>
      <p:grpSpPr>
        <a:xfrm>
          <a:off x="0" y="0"/>
          <a:ext cx="0" cy="0"/>
          <a:chOff x="0" y="0"/>
          <a:chExt cx="0" cy="0"/>
        </a:xfrm>
      </p:grpSpPr>
      <p:sp>
        <p:nvSpPr>
          <p:cNvPr id="2" name="Google Shape;275;p23">
            <a:extLst>
              <a:ext uri="{FF2B5EF4-FFF2-40B4-BE49-F238E27FC236}">
                <a16:creationId xmlns:a16="http://schemas.microsoft.com/office/drawing/2014/main" id="{D128151C-1AC2-7F0A-8445-045B8F12CCDE}"/>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6" name="Title 1">
            <a:extLst>
              <a:ext uri="{FF2B5EF4-FFF2-40B4-BE49-F238E27FC236}">
                <a16:creationId xmlns:a16="http://schemas.microsoft.com/office/drawing/2014/main" id="{A4FB9A71-233B-B074-B1A6-D0B03D279941}"/>
              </a:ext>
            </a:extLst>
          </p:cNvPr>
          <p:cNvSpPr txBox="1">
            <a:spLocks/>
          </p:cNvSpPr>
          <p:nvPr/>
        </p:nvSpPr>
        <p:spPr>
          <a:xfrm>
            <a:off x="1257300" y="547688"/>
            <a:ext cx="16573500" cy="2366963"/>
          </a:xfrm>
          <a:prstGeom prst="rect">
            <a:avLst/>
          </a:prstGeom>
        </p:spPr>
        <p:txBody>
          <a:bodyPr vert="horz" lIns="137160" tIns="68580" rIns="137160" bIns="6858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latin typeface="DM Sans" pitchFamily="2" charset="77"/>
              </a:rPr>
              <a:t>Assisted gene flow is recommended for conservation and restoration and management</a:t>
            </a:r>
          </a:p>
        </p:txBody>
      </p:sp>
      <p:pic>
        <p:nvPicPr>
          <p:cNvPr id="3" name="Picture 2">
            <a:extLst>
              <a:ext uri="{FF2B5EF4-FFF2-40B4-BE49-F238E27FC236}">
                <a16:creationId xmlns:a16="http://schemas.microsoft.com/office/drawing/2014/main" id="{E2E84830-A40B-A84E-AE4F-73C887BAA05D}"/>
              </a:ext>
            </a:extLst>
          </p:cNvPr>
          <p:cNvPicPr>
            <a:picLocks noChangeAspect="1"/>
          </p:cNvPicPr>
          <p:nvPr/>
        </p:nvPicPr>
        <p:blipFill>
          <a:blip r:embed="rId4"/>
          <a:stretch>
            <a:fillRect/>
          </a:stretch>
        </p:blipFill>
        <p:spPr>
          <a:xfrm>
            <a:off x="1116518" y="3011780"/>
            <a:ext cx="15773400" cy="6956090"/>
          </a:xfrm>
          <a:prstGeom prst="rect">
            <a:avLst/>
          </a:prstGeom>
        </p:spPr>
      </p:pic>
    </p:spTree>
    <p:extLst>
      <p:ext uri="{BB962C8B-B14F-4D97-AF65-F5344CB8AC3E}">
        <p14:creationId xmlns:p14="http://schemas.microsoft.com/office/powerpoint/2010/main" val="39404530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9440F-D11A-0EF8-0C29-5A70F35F51B6}"/>
            </a:ext>
          </a:extLst>
        </p:cNvPr>
        <p:cNvGrpSpPr/>
        <p:nvPr/>
      </p:nvGrpSpPr>
      <p:grpSpPr>
        <a:xfrm>
          <a:off x="0" y="0"/>
          <a:ext cx="0" cy="0"/>
          <a:chOff x="0" y="0"/>
          <a:chExt cx="0" cy="0"/>
        </a:xfrm>
      </p:grpSpPr>
      <p:sp>
        <p:nvSpPr>
          <p:cNvPr id="3" name="Google Shape;275;p23">
            <a:extLst>
              <a:ext uri="{FF2B5EF4-FFF2-40B4-BE49-F238E27FC236}">
                <a16:creationId xmlns:a16="http://schemas.microsoft.com/office/drawing/2014/main" id="{6CA414ED-72A7-AEAD-A005-FAF4FFB2599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386B80DF-7CD7-C87B-4497-4F4788B47F26}"/>
              </a:ext>
            </a:extLst>
          </p:cNvPr>
          <p:cNvSpPr>
            <a:spLocks noGrp="1"/>
          </p:cNvSpPr>
          <p:nvPr>
            <p:ph type="title"/>
          </p:nvPr>
        </p:nvSpPr>
        <p:spPr>
          <a:xfrm>
            <a:off x="1257300" y="395288"/>
            <a:ext cx="15773400" cy="1988345"/>
          </a:xfrm>
        </p:spPr>
        <p:txBody>
          <a:bodyPr/>
          <a:lstStyle/>
          <a:p>
            <a:r>
              <a:rPr lang="en-US" dirty="0"/>
              <a:t>Options for sourcing seeds</a:t>
            </a:r>
          </a:p>
        </p:txBody>
      </p:sp>
      <p:pic>
        <p:nvPicPr>
          <p:cNvPr id="8" name="Picture 7">
            <a:extLst>
              <a:ext uri="{FF2B5EF4-FFF2-40B4-BE49-F238E27FC236}">
                <a16:creationId xmlns:a16="http://schemas.microsoft.com/office/drawing/2014/main" id="{8208E66A-3AFB-C9A0-0D95-E24069312BBF}"/>
              </a:ext>
            </a:extLst>
          </p:cNvPr>
          <p:cNvPicPr>
            <a:picLocks noChangeAspect="1"/>
          </p:cNvPicPr>
          <p:nvPr/>
        </p:nvPicPr>
        <p:blipFill>
          <a:blip r:embed="rId4"/>
          <a:stretch>
            <a:fillRect/>
          </a:stretch>
        </p:blipFill>
        <p:spPr>
          <a:xfrm>
            <a:off x="253306" y="2383632"/>
            <a:ext cx="17781389" cy="6756627"/>
          </a:xfrm>
          <a:prstGeom prst="rect">
            <a:avLst/>
          </a:prstGeom>
        </p:spPr>
      </p:pic>
      <p:sp>
        <p:nvSpPr>
          <p:cNvPr id="9" name="Rectangle 8">
            <a:extLst>
              <a:ext uri="{FF2B5EF4-FFF2-40B4-BE49-F238E27FC236}">
                <a16:creationId xmlns:a16="http://schemas.microsoft.com/office/drawing/2014/main" id="{C4C09132-73C0-DCB9-DBC4-3E5C05751938}"/>
              </a:ext>
            </a:extLst>
          </p:cNvPr>
          <p:cNvSpPr/>
          <p:nvPr/>
        </p:nvSpPr>
        <p:spPr>
          <a:xfrm>
            <a:off x="13128172" y="2155371"/>
            <a:ext cx="4996544" cy="47418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6" name="TextBox 15">
            <a:extLst>
              <a:ext uri="{FF2B5EF4-FFF2-40B4-BE49-F238E27FC236}">
                <a16:creationId xmlns:a16="http://schemas.microsoft.com/office/drawing/2014/main" id="{A6FC95B3-7043-044D-F3AC-644E510C187B}"/>
              </a:ext>
            </a:extLst>
          </p:cNvPr>
          <p:cNvSpPr txBox="1"/>
          <p:nvPr/>
        </p:nvSpPr>
        <p:spPr>
          <a:xfrm>
            <a:off x="14244363" y="9477585"/>
            <a:ext cx="3238386" cy="553998"/>
          </a:xfrm>
          <a:prstGeom prst="rect">
            <a:avLst/>
          </a:prstGeom>
          <a:noFill/>
        </p:spPr>
        <p:txBody>
          <a:bodyPr wrap="none" rtlCol="0">
            <a:spAutoFit/>
          </a:bodyPr>
          <a:lstStyle/>
          <a:p>
            <a:pPr algn="ctr"/>
            <a:r>
              <a:rPr lang="en-US" sz="3000" dirty="0"/>
              <a:t>Prober et al. 2016</a:t>
            </a:r>
          </a:p>
        </p:txBody>
      </p:sp>
    </p:spTree>
    <p:extLst>
      <p:ext uri="{BB962C8B-B14F-4D97-AF65-F5344CB8AC3E}">
        <p14:creationId xmlns:p14="http://schemas.microsoft.com/office/powerpoint/2010/main" val="28884727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14080-F34C-3324-E281-0D87361F23DC}"/>
            </a:ext>
          </a:extLst>
        </p:cNvPr>
        <p:cNvGrpSpPr/>
        <p:nvPr/>
      </p:nvGrpSpPr>
      <p:grpSpPr>
        <a:xfrm>
          <a:off x="0" y="0"/>
          <a:ext cx="0" cy="0"/>
          <a:chOff x="0" y="0"/>
          <a:chExt cx="0" cy="0"/>
        </a:xfrm>
      </p:grpSpPr>
      <p:sp>
        <p:nvSpPr>
          <p:cNvPr id="3" name="Google Shape;275;p23">
            <a:extLst>
              <a:ext uri="{FF2B5EF4-FFF2-40B4-BE49-F238E27FC236}">
                <a16:creationId xmlns:a16="http://schemas.microsoft.com/office/drawing/2014/main" id="{D2AA0785-B2BD-7187-521B-70670176F5D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20652" r="-1236" b="-11174"/>
            </a:stretch>
          </a:blipFill>
          <a:ln>
            <a:noFill/>
          </a:ln>
        </p:spPr>
        <p:txBody>
          <a:bodyPr/>
          <a:lstStyle/>
          <a:p>
            <a:endParaRPr lang="en-US"/>
          </a:p>
        </p:txBody>
      </p:sp>
      <p:sp>
        <p:nvSpPr>
          <p:cNvPr id="2" name="Title 1">
            <a:extLst>
              <a:ext uri="{FF2B5EF4-FFF2-40B4-BE49-F238E27FC236}">
                <a16:creationId xmlns:a16="http://schemas.microsoft.com/office/drawing/2014/main" id="{A1CB5857-9614-494F-61E5-B9D5FCFEFCB1}"/>
              </a:ext>
            </a:extLst>
          </p:cNvPr>
          <p:cNvSpPr>
            <a:spLocks noGrp="1"/>
          </p:cNvSpPr>
          <p:nvPr>
            <p:ph type="title"/>
          </p:nvPr>
        </p:nvSpPr>
        <p:spPr>
          <a:xfrm>
            <a:off x="1257300" y="395288"/>
            <a:ext cx="15773400" cy="1988345"/>
          </a:xfrm>
        </p:spPr>
        <p:txBody>
          <a:bodyPr/>
          <a:lstStyle/>
          <a:p>
            <a:r>
              <a:rPr lang="en-US" dirty="0"/>
              <a:t>Options for sourcing seeds</a:t>
            </a:r>
          </a:p>
        </p:txBody>
      </p:sp>
      <p:pic>
        <p:nvPicPr>
          <p:cNvPr id="8" name="Picture 7">
            <a:extLst>
              <a:ext uri="{FF2B5EF4-FFF2-40B4-BE49-F238E27FC236}">
                <a16:creationId xmlns:a16="http://schemas.microsoft.com/office/drawing/2014/main" id="{12933AA5-1D22-067E-8535-F08EFDE37A4F}"/>
              </a:ext>
            </a:extLst>
          </p:cNvPr>
          <p:cNvPicPr>
            <a:picLocks noChangeAspect="1"/>
          </p:cNvPicPr>
          <p:nvPr/>
        </p:nvPicPr>
        <p:blipFill>
          <a:blip r:embed="rId4"/>
          <a:srcRect r="76080"/>
          <a:stretch>
            <a:fillRect/>
          </a:stretch>
        </p:blipFill>
        <p:spPr>
          <a:xfrm>
            <a:off x="253306" y="2383632"/>
            <a:ext cx="4253381" cy="6756627"/>
          </a:xfrm>
          <a:prstGeom prst="rect">
            <a:avLst/>
          </a:prstGeom>
        </p:spPr>
      </p:pic>
      <p:sp>
        <p:nvSpPr>
          <p:cNvPr id="9" name="Rectangle 8">
            <a:extLst>
              <a:ext uri="{FF2B5EF4-FFF2-40B4-BE49-F238E27FC236}">
                <a16:creationId xmlns:a16="http://schemas.microsoft.com/office/drawing/2014/main" id="{4E57582F-5233-CADD-F9EC-7A5F63AEC991}"/>
              </a:ext>
            </a:extLst>
          </p:cNvPr>
          <p:cNvSpPr/>
          <p:nvPr/>
        </p:nvSpPr>
        <p:spPr>
          <a:xfrm>
            <a:off x="13128172" y="2155371"/>
            <a:ext cx="4996544" cy="47418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6" name="TextBox 15">
            <a:extLst>
              <a:ext uri="{FF2B5EF4-FFF2-40B4-BE49-F238E27FC236}">
                <a16:creationId xmlns:a16="http://schemas.microsoft.com/office/drawing/2014/main" id="{296225FD-D2BF-652E-C12F-30C1AAEA35E2}"/>
              </a:ext>
            </a:extLst>
          </p:cNvPr>
          <p:cNvSpPr txBox="1"/>
          <p:nvPr/>
        </p:nvSpPr>
        <p:spPr>
          <a:xfrm>
            <a:off x="14244363" y="9477585"/>
            <a:ext cx="3238386" cy="553998"/>
          </a:xfrm>
          <a:prstGeom prst="rect">
            <a:avLst/>
          </a:prstGeom>
          <a:noFill/>
        </p:spPr>
        <p:txBody>
          <a:bodyPr wrap="none" rtlCol="0">
            <a:spAutoFit/>
          </a:bodyPr>
          <a:lstStyle/>
          <a:p>
            <a:pPr algn="ctr"/>
            <a:r>
              <a:rPr lang="en-US" sz="3000" dirty="0"/>
              <a:t>Prober et al. 2016</a:t>
            </a:r>
          </a:p>
        </p:txBody>
      </p:sp>
      <p:pic>
        <p:nvPicPr>
          <p:cNvPr id="19" name="Picture 18">
            <a:extLst>
              <a:ext uri="{FF2B5EF4-FFF2-40B4-BE49-F238E27FC236}">
                <a16:creationId xmlns:a16="http://schemas.microsoft.com/office/drawing/2014/main" id="{0E1BA606-71B0-CDB2-C47F-EB0B326B4DE2}"/>
              </a:ext>
            </a:extLst>
          </p:cNvPr>
          <p:cNvPicPr>
            <a:picLocks noChangeAspect="1"/>
          </p:cNvPicPr>
          <p:nvPr/>
        </p:nvPicPr>
        <p:blipFill>
          <a:blip r:embed="rId5"/>
          <a:srcRect l="514" t="2346" r="62299" b="63038"/>
          <a:stretch>
            <a:fillRect/>
          </a:stretch>
        </p:blipFill>
        <p:spPr>
          <a:xfrm>
            <a:off x="4790049" y="2700998"/>
            <a:ext cx="9471348" cy="3902277"/>
          </a:xfrm>
          <a:prstGeom prst="rect">
            <a:avLst/>
          </a:prstGeom>
        </p:spPr>
      </p:pic>
      <p:pic>
        <p:nvPicPr>
          <p:cNvPr id="20" name="Picture 19">
            <a:extLst>
              <a:ext uri="{FF2B5EF4-FFF2-40B4-BE49-F238E27FC236}">
                <a16:creationId xmlns:a16="http://schemas.microsoft.com/office/drawing/2014/main" id="{8948CD5B-24AB-F380-7CA3-EDBB5BF0696F}"/>
              </a:ext>
            </a:extLst>
          </p:cNvPr>
          <p:cNvPicPr>
            <a:picLocks noChangeAspect="1"/>
          </p:cNvPicPr>
          <p:nvPr/>
        </p:nvPicPr>
        <p:blipFill>
          <a:blip r:embed="rId4"/>
          <a:srcRect l="71900" t="66698"/>
          <a:stretch>
            <a:fillRect/>
          </a:stretch>
        </p:blipFill>
        <p:spPr>
          <a:xfrm>
            <a:off x="3058127" y="7927405"/>
            <a:ext cx="4996544" cy="2250059"/>
          </a:xfrm>
          <a:prstGeom prst="rect">
            <a:avLst/>
          </a:prstGeom>
        </p:spPr>
      </p:pic>
    </p:spTree>
    <p:extLst>
      <p:ext uri="{BB962C8B-B14F-4D97-AF65-F5344CB8AC3E}">
        <p14:creationId xmlns:p14="http://schemas.microsoft.com/office/powerpoint/2010/main" val="289338922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10506</TotalTime>
  <Words>6286</Words>
  <Application>Microsoft Macintosh PowerPoint</Application>
  <PresentationFormat>Custom</PresentationFormat>
  <Paragraphs>511</Paragraphs>
  <Slides>115</Slides>
  <Notes>115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115</vt:i4>
      </vt:variant>
    </vt:vector>
  </HeadingPairs>
  <TitlesOfParts>
    <vt:vector size="121" baseType="lpstr">
      <vt:lpstr>DM Sans</vt:lpstr>
      <vt:lpstr>Arial</vt:lpstr>
      <vt:lpstr>Calibri</vt:lpstr>
      <vt:lpstr>Aptos Narrow</vt:lpstr>
      <vt:lpstr>AdvTimes-i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Occurrence vs. Abundance Range</vt:lpstr>
      <vt:lpstr>Modeled establishment ranges for  ~900 terrestrial invasive plants</vt:lpstr>
      <vt:lpstr>PowerPoint Presentation</vt:lpstr>
      <vt:lpstr>PowerPoint Presentation</vt:lpstr>
      <vt:lpstr>PowerPoint Presentation</vt:lpstr>
      <vt:lpstr>PowerPoint Presentation</vt:lpstr>
      <vt:lpstr>Ornamental sales are the primary pathway for invasive plant introduction</vt:lpstr>
      <vt:lpstr>Ornamental invasive plants remain a problem</vt:lpstr>
      <vt:lpstr>Introduction patterns influence spread 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Species Range Shift Maps</vt:lpstr>
      <vt:lpstr>PowerPoint Presentation</vt:lpstr>
      <vt:lpstr>PowerPoint Presentation</vt:lpstr>
      <vt:lpstr>Proactively addressing new ornamental invasive plants</vt:lpstr>
      <vt:lpstr>PowerPoint Presentation</vt:lpstr>
      <vt:lpstr>Native plants support native wildlife.</vt:lpstr>
      <vt:lpstr>Native plants have less risk of invasion and subsequent harm.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far do plants need to move to keep up? </vt:lpstr>
      <vt:lpstr>Temperatures have already risen by ~2-3° F</vt:lpstr>
      <vt:lpstr>A rise of ~2-3° F is equivalent to ~80-120 miles</vt:lpstr>
      <vt:lpstr>A rise of ~5-7° F is equivalent to ~200-300 miles</vt:lpstr>
      <vt:lpstr>Enter: Assisted gene flow</vt:lpstr>
      <vt:lpstr>PowerPoint Presentation</vt:lpstr>
      <vt:lpstr>PowerPoint Presentation</vt:lpstr>
      <vt:lpstr>PowerPoint Presentation</vt:lpstr>
      <vt:lpstr>Options for sourcing seeds</vt:lpstr>
      <vt:lpstr>Options for sourcing seeds</vt:lpstr>
      <vt:lpstr>Options for sourcing seeds</vt:lpstr>
      <vt:lpstr>Options for sourcing seeds</vt:lpstr>
      <vt:lpstr>And when to use them</vt:lpstr>
      <vt:lpstr>And when to use them</vt:lpstr>
      <vt:lpstr>And when to use them</vt:lpstr>
      <vt:lpstr>Example of one study in the eastern U.S.</vt:lpstr>
      <vt:lpstr>Example of one study in the eastern U.S.</vt:lpstr>
      <vt:lpstr>Example of one study in the eastern U.S.</vt:lpstr>
      <vt:lpstr>Example of one study in the eastern U.S.</vt:lpstr>
      <vt:lpstr>We need experiments to know what to do!</vt:lpstr>
      <vt:lpstr>Supply limits what gets planted</vt:lpstr>
      <vt:lpstr>PowerPoint Presentation</vt:lpstr>
      <vt:lpstr>PowerPoint Presentation</vt:lpstr>
      <vt:lpstr>We need experiments to know what to do!</vt:lpstr>
      <vt:lpstr>Are you doing experiments?  Please tell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Daniel Buonaiuto</cp:lastModifiedBy>
  <cp:revision>8</cp:revision>
  <dcterms:modified xsi:type="dcterms:W3CDTF">2025-12-31T21:05:58Z</dcterms:modified>
</cp:coreProperties>
</file>